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notesSlides/notesSlide79.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s/slide79.xml" ContentType="application/vnd.openxmlformats-officedocument.presentationml.slide+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68.xml" ContentType="application/vnd.openxmlformats-officedocument.presentationml.slide+xml"/>
  <Override PartName="/ppt/slideLayouts/slideLayout2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0" r:id="rId2"/>
    <p:sldMasterId id="2147483800" r:id="rId3"/>
    <p:sldMasterId id="2147483812" r:id="rId4"/>
    <p:sldMasterId id="2147483825" r:id="rId5"/>
    <p:sldMasterId id="2147483838" r:id="rId6"/>
    <p:sldMasterId id="2147483851" r:id="rId7"/>
    <p:sldMasterId id="2147483877" r:id="rId8"/>
    <p:sldMasterId id="2147483988" r:id="rId9"/>
    <p:sldMasterId id="2147484012" r:id="rId10"/>
    <p:sldMasterId id="2147484037" r:id="rId11"/>
    <p:sldMasterId id="2147484061" r:id="rId12"/>
    <p:sldMasterId id="2147484073" r:id="rId13"/>
    <p:sldMasterId id="2147484085" r:id="rId14"/>
    <p:sldMasterId id="2147484098" r:id="rId15"/>
    <p:sldMasterId id="2147484110" r:id="rId16"/>
    <p:sldMasterId id="2147484123" r:id="rId17"/>
    <p:sldMasterId id="2147484135" r:id="rId18"/>
    <p:sldMasterId id="2147484223" r:id="rId19"/>
    <p:sldMasterId id="2147484322" r:id="rId20"/>
    <p:sldMasterId id="2147484334" r:id="rId21"/>
    <p:sldMasterId id="2147484419" r:id="rId22"/>
    <p:sldMasterId id="2147484456" r:id="rId23"/>
    <p:sldMasterId id="2147484480" r:id="rId24"/>
    <p:sldMasterId id="2147484528" r:id="rId25"/>
    <p:sldMasterId id="2147484540" r:id="rId26"/>
  </p:sldMasterIdLst>
  <p:notesMasterIdLst>
    <p:notesMasterId r:id="rId111"/>
  </p:notesMasterIdLst>
  <p:handoutMasterIdLst>
    <p:handoutMasterId r:id="rId112"/>
  </p:handoutMasterIdLst>
  <p:sldIdLst>
    <p:sldId id="871" r:id="rId27"/>
    <p:sldId id="902" r:id="rId28"/>
    <p:sldId id="903" r:id="rId29"/>
    <p:sldId id="904" r:id="rId30"/>
    <p:sldId id="905" r:id="rId31"/>
    <p:sldId id="906" r:id="rId32"/>
    <p:sldId id="907" r:id="rId33"/>
    <p:sldId id="908" r:id="rId34"/>
    <p:sldId id="909" r:id="rId35"/>
    <p:sldId id="910" r:id="rId36"/>
    <p:sldId id="911" r:id="rId37"/>
    <p:sldId id="912" r:id="rId38"/>
    <p:sldId id="913" r:id="rId39"/>
    <p:sldId id="914" r:id="rId40"/>
    <p:sldId id="915" r:id="rId41"/>
    <p:sldId id="916" r:id="rId42"/>
    <p:sldId id="917" r:id="rId43"/>
    <p:sldId id="918" r:id="rId44"/>
    <p:sldId id="919" r:id="rId45"/>
    <p:sldId id="920" r:id="rId46"/>
    <p:sldId id="954" r:id="rId47"/>
    <p:sldId id="966" r:id="rId48"/>
    <p:sldId id="988" r:id="rId49"/>
    <p:sldId id="989" r:id="rId50"/>
    <p:sldId id="1306" r:id="rId51"/>
    <p:sldId id="992" r:id="rId52"/>
    <p:sldId id="994" r:id="rId53"/>
    <p:sldId id="999" r:id="rId54"/>
    <p:sldId id="1208" r:id="rId55"/>
    <p:sldId id="1258" r:id="rId56"/>
    <p:sldId id="1000" r:id="rId57"/>
    <p:sldId id="1001" r:id="rId58"/>
    <p:sldId id="1002" r:id="rId59"/>
    <p:sldId id="1003" r:id="rId60"/>
    <p:sldId id="1004" r:id="rId61"/>
    <p:sldId id="1093" r:id="rId62"/>
    <p:sldId id="1092" r:id="rId63"/>
    <p:sldId id="1005" r:id="rId64"/>
    <p:sldId id="1006" r:id="rId65"/>
    <p:sldId id="1008" r:id="rId66"/>
    <p:sldId id="1183" r:id="rId67"/>
    <p:sldId id="1196" r:id="rId68"/>
    <p:sldId id="1009" r:id="rId69"/>
    <p:sldId id="1010" r:id="rId70"/>
    <p:sldId id="1011" r:id="rId71"/>
    <p:sldId id="1012" r:id="rId72"/>
    <p:sldId id="1013" r:id="rId73"/>
    <p:sldId id="1139" r:id="rId74"/>
    <p:sldId id="1140" r:id="rId75"/>
    <p:sldId id="1274" r:id="rId76"/>
    <p:sldId id="1318" r:id="rId77"/>
    <p:sldId id="1319" r:id="rId78"/>
    <p:sldId id="1320" r:id="rId79"/>
    <p:sldId id="1017" r:id="rId80"/>
    <p:sldId id="1123" r:id="rId81"/>
    <p:sldId id="1203" r:id="rId82"/>
    <p:sldId id="1204" r:id="rId83"/>
    <p:sldId id="1019" r:id="rId84"/>
    <p:sldId id="1020" r:id="rId85"/>
    <p:sldId id="1014" r:id="rId86"/>
    <p:sldId id="1207" r:id="rId87"/>
    <p:sldId id="1276" r:id="rId88"/>
    <p:sldId id="1166" r:id="rId89"/>
    <p:sldId id="1167" r:id="rId90"/>
    <p:sldId id="1176" r:id="rId91"/>
    <p:sldId id="1181" r:id="rId92"/>
    <p:sldId id="1169" r:id="rId93"/>
    <p:sldId id="1215" r:id="rId94"/>
    <p:sldId id="1216" r:id="rId95"/>
    <p:sldId id="1217" r:id="rId96"/>
    <p:sldId id="1275" r:id="rId97"/>
    <p:sldId id="1214" r:id="rId98"/>
    <p:sldId id="1213" r:id="rId99"/>
    <p:sldId id="1241" r:id="rId100"/>
    <p:sldId id="1322" r:id="rId101"/>
    <p:sldId id="1323" r:id="rId102"/>
    <p:sldId id="1324" r:id="rId103"/>
    <p:sldId id="1325" r:id="rId104"/>
    <p:sldId id="1326" r:id="rId105"/>
    <p:sldId id="1305" r:id="rId106"/>
    <p:sldId id="1231" r:id="rId107"/>
    <p:sldId id="1083" r:id="rId108"/>
    <p:sldId id="1085" r:id="rId109"/>
    <p:sldId id="1321" r:id="rId11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8D7CD"/>
    <a:srgbClr val="000000"/>
    <a:srgbClr val="66CCFF"/>
    <a:srgbClr val="FF6699"/>
    <a:srgbClr val="FF66CC"/>
    <a:srgbClr val="FF99CC"/>
    <a:srgbClr val="FCEC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91" autoAdjust="0"/>
    <p:restoredTop sz="99507" autoAdjust="0"/>
  </p:normalViewPr>
  <p:slideViewPr>
    <p:cSldViewPr snapToGrid="0">
      <p:cViewPr varScale="1">
        <p:scale>
          <a:sx n="85" d="100"/>
          <a:sy n="85" d="100"/>
        </p:scale>
        <p:origin x="-96" y="-474"/>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handoutMaster" Target="handoutMasters/handoutMaster1.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slide" Target="slides/slide61.xml"/><Relationship Id="rId102" Type="http://schemas.openxmlformats.org/officeDocument/2006/relationships/slide" Target="slides/slide76.xml"/><Relationship Id="rId110" Type="http://schemas.openxmlformats.org/officeDocument/2006/relationships/slide" Target="slides/slide84.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B9561C05-259F-4B09-B4FE-AE6F172E81BF}" type="datetimeFigureOut">
              <a:rPr kumimoji="1" lang="ja-JP" altLang="en-US" smtClean="0"/>
              <a:pPr/>
              <a:t>2014/3/12</a:t>
            </a:fld>
            <a:endParaRPr kumimoji="1" lang="ja-JP" altLang="en-US"/>
          </a:p>
        </p:txBody>
      </p:sp>
      <p:sp>
        <p:nvSpPr>
          <p:cNvPr id="4" name="フッター プレースホルダー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4C22325D-B14B-4C16-95E0-D2F0A8EC3DA7}" type="slidenum">
              <a:rPr kumimoji="1" lang="ja-JP" altLang="en-US" smtClean="0"/>
              <a:pPr/>
              <a:t>&lt;#&gt;</a:t>
            </a:fld>
            <a:endParaRPr kumimoji="1" lang="ja-JP" altLang="en-US"/>
          </a:p>
        </p:txBody>
      </p:sp>
    </p:spTree>
    <p:extLst>
      <p:ext uri="{BB962C8B-B14F-4D97-AF65-F5344CB8AC3E}">
        <p14:creationId xmlns:p14="http://schemas.microsoft.com/office/powerpoint/2010/main" xmlns="" val="12911370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6" rIns="91433" bIns="45716" rtlCol="0"/>
          <a:lstStyle>
            <a:lvl1pPr algn="r">
              <a:defRPr sz="1200"/>
            </a:lvl1pPr>
          </a:lstStyle>
          <a:p>
            <a:fld id="{8F4E474A-6DC0-45C1-B140-C3AEAD4AEB2C}" type="datetimeFigureOut">
              <a:rPr kumimoji="1" lang="ja-JP" altLang="en-US" smtClean="0"/>
              <a:pPr/>
              <a:t>2014/3/12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6" rIns="91433" bIns="45716" rtlCol="0" anchor="b"/>
          <a:lstStyle>
            <a:lvl1pPr algn="r">
              <a:defRPr sz="1200"/>
            </a:lvl1pPr>
          </a:lstStyle>
          <a:p>
            <a:fld id="{96AC9331-FD0E-4D84-8757-073662E1CEDF}" type="slidenum">
              <a:rPr kumimoji="1" lang="ja-JP" altLang="en-US" smtClean="0"/>
              <a:pPr/>
              <a:t>&lt;#&gt;</a:t>
            </a:fld>
            <a:endParaRPr kumimoji="1" lang="ja-JP" altLang="en-US"/>
          </a:p>
        </p:txBody>
      </p:sp>
    </p:spTree>
    <p:extLst>
      <p:ext uri="{BB962C8B-B14F-4D97-AF65-F5344CB8AC3E}">
        <p14:creationId xmlns:p14="http://schemas.microsoft.com/office/powerpoint/2010/main" xmlns="" val="14562902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TextEdit="1"/>
          </p:cNvSpPr>
          <p:nvPr>
            <p:ph type="sldImg"/>
          </p:nvPr>
        </p:nvSpPr>
        <p:spPr>
          <a:xfrm>
            <a:off x="769938" y="769938"/>
            <a:ext cx="5321300" cy="3683000"/>
          </a:xfrm>
          <a:ln/>
        </p:spPr>
      </p:sp>
      <p:sp>
        <p:nvSpPr>
          <p:cNvPr id="287747"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a:xfrm>
            <a:off x="769938" y="769938"/>
            <a:ext cx="5321300" cy="3683000"/>
          </a:xfrm>
          <a:ln/>
        </p:spPr>
      </p:sp>
      <p:sp>
        <p:nvSpPr>
          <p:cNvPr id="2887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TextEdit="1"/>
          </p:cNvSpPr>
          <p:nvPr>
            <p:ph type="sldImg"/>
          </p:nvPr>
        </p:nvSpPr>
        <p:spPr>
          <a:xfrm>
            <a:off x="769938" y="769938"/>
            <a:ext cx="5321300" cy="3683000"/>
          </a:xfrm>
          <a:ln/>
        </p:spPr>
      </p:sp>
      <p:sp>
        <p:nvSpPr>
          <p:cNvPr id="289795"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a:xfrm>
            <a:off x="769938" y="769938"/>
            <a:ext cx="5321300" cy="3683000"/>
          </a:xfrm>
          <a:ln/>
        </p:spPr>
      </p:sp>
      <p:sp>
        <p:nvSpPr>
          <p:cNvPr id="290819"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1537577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260047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xmlns="" val="169329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defTabSz="914331">
              <a:defRPr/>
            </a:pPr>
            <a:endParaRPr lang="en-US" altLang="ja-JP" spc="-147" dirty="0"/>
          </a:p>
        </p:txBody>
      </p:sp>
    </p:spTree>
    <p:extLst>
      <p:ext uri="{BB962C8B-B14F-4D97-AF65-F5344CB8AC3E}">
        <p14:creationId xmlns:p14="http://schemas.microsoft.com/office/powerpoint/2010/main" xmlns="" val="314660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1075" y="1243013"/>
            <a:ext cx="4845050" cy="33543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xmlns="" val="239396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36433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50850" y="809625"/>
            <a:ext cx="5854700" cy="4052888"/>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xmlns="" val="327511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3212"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xmlns="" val="37919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2705582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55221" y="9440372"/>
            <a:ext cx="2950374" cy="497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213" tIns="46108" rIns="92213" bIns="46108"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25FECB55-10F4-47D6-B7EB-7B1383CDC4D4}" type="slidenum">
              <a:rPr lang="en-US" altLang="ja-JP" smtClean="0">
                <a:solidFill>
                  <a:srgbClr val="000000"/>
                </a:solidFill>
                <a:ea typeface="ＭＳ Ｐゴシック" pitchFamily="50" charset="-128"/>
              </a:rPr>
              <a:pPr algn="r" eaLnBrk="1" fontAlgn="base" hangingPunct="1">
                <a:spcBef>
                  <a:spcPct val="0"/>
                </a:spcBef>
                <a:spcAft>
                  <a:spcPct val="0"/>
                </a:spcAft>
              </a:pPr>
              <a:t>23</a:t>
            </a:fld>
            <a:endParaRPr lang="en-US" altLang="ja-JP" smtClean="0">
              <a:solidFill>
                <a:srgbClr val="000000"/>
              </a:solidFill>
              <a:ea typeface="ＭＳ Ｐゴシック" pitchFamily="50" charset="-128"/>
            </a:endParaRPr>
          </a:p>
        </p:txBody>
      </p:sp>
      <p:sp>
        <p:nvSpPr>
          <p:cNvPr id="335875" name="Rectangle 2"/>
          <p:cNvSpPr>
            <a:spLocks noGrp="1" noRot="1" noChangeAspect="1" noChangeArrowheads="1" noTextEdit="1"/>
          </p:cNvSpPr>
          <p:nvPr>
            <p:ph type="sldImg"/>
          </p:nvPr>
        </p:nvSpPr>
        <p:spPr>
          <a:xfrm>
            <a:off x="709613" y="744538"/>
            <a:ext cx="5387975" cy="3729037"/>
          </a:xfrm>
          <a:ln/>
        </p:spPr>
      </p:sp>
      <p:sp>
        <p:nvSpPr>
          <p:cNvPr id="335876"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55221" y="9440372"/>
            <a:ext cx="2950374" cy="497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213" tIns="46108" rIns="92213" bIns="46108" anchor="b"/>
          <a:lstStyle>
            <a:lvl1pPr eaLnBrk="0" hangingPunct="0">
              <a:spcBef>
                <a:spcPct val="30000"/>
              </a:spcBef>
              <a:defRPr kumimoji="1" sz="1200">
                <a:solidFill>
                  <a:schemeClr val="tx1"/>
                </a:solidFill>
                <a:latin typeface="Arial" charset="0"/>
                <a:ea typeface="ＭＳ Ｐ明朝" pitchFamily="18" charset="-128"/>
              </a:defRPr>
            </a:lvl1pPr>
            <a:lvl2pPr marL="742950" indent="-285750" eaLnBrk="0" hangingPunct="0">
              <a:spcBef>
                <a:spcPct val="30000"/>
              </a:spcBef>
              <a:defRPr kumimoji="1" sz="1200">
                <a:solidFill>
                  <a:schemeClr val="tx1"/>
                </a:solidFill>
                <a:latin typeface="Arial" charset="0"/>
                <a:ea typeface="ＭＳ Ｐ明朝" pitchFamily="18" charset="-128"/>
              </a:defRPr>
            </a:lvl2pPr>
            <a:lvl3pPr marL="1143000" indent="-228600" eaLnBrk="0" hangingPunct="0">
              <a:spcBef>
                <a:spcPct val="30000"/>
              </a:spcBef>
              <a:defRPr kumimoji="1" sz="1200">
                <a:solidFill>
                  <a:schemeClr val="tx1"/>
                </a:solidFill>
                <a:latin typeface="Arial" charset="0"/>
                <a:ea typeface="ＭＳ Ｐ明朝" pitchFamily="18" charset="-128"/>
              </a:defRPr>
            </a:lvl3pPr>
            <a:lvl4pPr marL="1600200" indent="-228600" eaLnBrk="0" hangingPunct="0">
              <a:spcBef>
                <a:spcPct val="30000"/>
              </a:spcBef>
              <a:defRPr kumimoji="1" sz="1200">
                <a:solidFill>
                  <a:schemeClr val="tx1"/>
                </a:solidFill>
                <a:latin typeface="Arial" charset="0"/>
                <a:ea typeface="ＭＳ Ｐ明朝" pitchFamily="18" charset="-128"/>
              </a:defRPr>
            </a:lvl4pPr>
            <a:lvl5pPr marL="2057400" indent="-228600"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fontAlgn="base" hangingPunct="1">
              <a:spcBef>
                <a:spcPct val="0"/>
              </a:spcBef>
              <a:spcAft>
                <a:spcPct val="0"/>
              </a:spcAft>
            </a:pPr>
            <a:fld id="{F1CCA882-1435-4E4F-BC14-922CCC328D8A}" type="slidenum">
              <a:rPr lang="en-US" altLang="ja-JP" smtClean="0">
                <a:solidFill>
                  <a:srgbClr val="000000"/>
                </a:solidFill>
                <a:ea typeface="ＭＳ Ｐゴシック" pitchFamily="50" charset="-128"/>
              </a:rPr>
              <a:pPr algn="r" eaLnBrk="1" fontAlgn="base" hangingPunct="1">
                <a:spcBef>
                  <a:spcPct val="0"/>
                </a:spcBef>
                <a:spcAft>
                  <a:spcPct val="0"/>
                </a:spcAft>
              </a:pPr>
              <a:t>24</a:t>
            </a:fld>
            <a:endParaRPr lang="en-US" altLang="ja-JP" smtClean="0">
              <a:solidFill>
                <a:srgbClr val="000000"/>
              </a:solidFill>
              <a:ea typeface="ＭＳ Ｐゴシック" pitchFamily="50" charset="-128"/>
            </a:endParaRPr>
          </a:p>
        </p:txBody>
      </p:sp>
      <p:sp>
        <p:nvSpPr>
          <p:cNvPr id="336899" name="Rectangle 2"/>
          <p:cNvSpPr>
            <a:spLocks noGrp="1" noRot="1" noChangeAspect="1" noChangeArrowheads="1" noTextEdit="1"/>
          </p:cNvSpPr>
          <p:nvPr>
            <p:ph type="sldImg"/>
          </p:nvPr>
        </p:nvSpPr>
        <p:spPr>
          <a:xfrm>
            <a:off x="709613" y="744538"/>
            <a:ext cx="5387975" cy="3729037"/>
          </a:xfrm>
          <a:ln/>
        </p:spPr>
      </p:sp>
      <p:sp>
        <p:nvSpPr>
          <p:cNvPr id="336900" name="Rectangle 3"/>
          <p:cNvSpPr>
            <a:spLocks noGrp="1" noChangeArrowheads="1"/>
          </p:cNvSpPr>
          <p:nvPr>
            <p:ph type="body" idx="1"/>
          </p:nvPr>
        </p:nvSpPr>
        <p:spPr>
          <a:noFill/>
        </p:spPr>
        <p:txBody>
          <a:bodyPr/>
          <a:lstStyle/>
          <a:p>
            <a:pPr eaLnBrk="1" hangingPunct="1"/>
            <a:endParaRPr lang="ja-JP" altLang="ja-JP"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178156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スライド イメージ プレースホルダー 1"/>
          <p:cNvSpPr>
            <a:spLocks noGrp="1" noRot="1" noChangeAspect="1" noTextEdit="1"/>
          </p:cNvSpPr>
          <p:nvPr>
            <p:ph type="sldImg"/>
          </p:nvPr>
        </p:nvSpPr>
        <p:spPr>
          <a:xfrm>
            <a:off x="709613" y="744538"/>
            <a:ext cx="5387975" cy="3729037"/>
          </a:xfrm>
          <a:ln/>
        </p:spPr>
      </p:sp>
      <p:sp>
        <p:nvSpPr>
          <p:cNvPr id="338947" name="ノート プレースホルダー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
        <p:nvSpPr>
          <p:cNvPr id="338949" name="ヘッダー プレースホルダー 1"/>
          <p:cNvSpPr>
            <a:spLocks noGrp="1"/>
          </p:cNvSpPr>
          <p:nvPr>
            <p:ph type="hdr" sz="quarter"/>
          </p:nvPr>
        </p:nvSpPr>
        <p:spPr>
          <a:noFill/>
        </p:spPr>
        <p:txBody>
          <a:bodyPr/>
          <a:lstStyle>
            <a:lvl1pPr defTabSz="920754" eaLnBrk="0" hangingPunct="0">
              <a:spcBef>
                <a:spcPct val="30000"/>
              </a:spcBef>
              <a:defRPr kumimoji="1" sz="1200">
                <a:solidFill>
                  <a:schemeClr val="tx1"/>
                </a:solidFill>
                <a:latin typeface="Arial" charset="0"/>
                <a:ea typeface="ＭＳ Ｐ明朝" pitchFamily="18" charset="-128"/>
              </a:defRPr>
            </a:lvl1pPr>
            <a:lvl2pPr marL="747813" indent="-286635" defTabSz="920754" eaLnBrk="0" hangingPunct="0">
              <a:spcBef>
                <a:spcPct val="30000"/>
              </a:spcBef>
              <a:defRPr kumimoji="1" sz="1200">
                <a:solidFill>
                  <a:schemeClr val="tx1"/>
                </a:solidFill>
                <a:latin typeface="Arial" charset="0"/>
                <a:ea typeface="ＭＳ Ｐ明朝" pitchFamily="18" charset="-128"/>
              </a:defRPr>
            </a:lvl2pPr>
            <a:lvl3pPr marL="1151343" indent="-228988" defTabSz="920754" eaLnBrk="0" hangingPunct="0">
              <a:spcBef>
                <a:spcPct val="30000"/>
              </a:spcBef>
              <a:defRPr kumimoji="1" sz="1200">
                <a:solidFill>
                  <a:schemeClr val="tx1"/>
                </a:solidFill>
                <a:latin typeface="Arial" charset="0"/>
                <a:ea typeface="ＭＳ Ｐ明朝" pitchFamily="18" charset="-128"/>
              </a:defRPr>
            </a:lvl3pPr>
            <a:lvl4pPr marL="1612521" indent="-228988" defTabSz="920754" eaLnBrk="0" hangingPunct="0">
              <a:spcBef>
                <a:spcPct val="30000"/>
              </a:spcBef>
              <a:defRPr kumimoji="1" sz="1200">
                <a:solidFill>
                  <a:schemeClr val="tx1"/>
                </a:solidFill>
                <a:latin typeface="Arial" charset="0"/>
                <a:ea typeface="ＭＳ Ｐ明朝" pitchFamily="18" charset="-128"/>
              </a:defRPr>
            </a:lvl4pPr>
            <a:lvl5pPr marL="2073699" indent="-228988" defTabSz="920754" eaLnBrk="0" hangingPunct="0">
              <a:spcBef>
                <a:spcPct val="30000"/>
              </a:spcBef>
              <a:defRPr kumimoji="1" sz="1200">
                <a:solidFill>
                  <a:schemeClr val="tx1"/>
                </a:solidFill>
                <a:latin typeface="Arial" charset="0"/>
                <a:ea typeface="ＭＳ Ｐ明朝" pitchFamily="18" charset="-128"/>
              </a:defRPr>
            </a:lvl5pPr>
            <a:lvl6pPr marL="2534876" indent="-228988" defTabSz="920754"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6054" indent="-228988" defTabSz="920754"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7231" indent="-228988" defTabSz="920754"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8409" indent="-228988" defTabSz="920754"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r>
              <a:rPr lang="ja-JP" altLang="en-US">
                <a:solidFill>
                  <a:srgbClr val="000000"/>
                </a:solidFill>
                <a:latin typeface="Times New Roman" pitchFamily="18" charset="0"/>
                <a:ea typeface="ＭＳ Ｐゴシック" pitchFamily="50" charset="-128"/>
              </a:rPr>
              <a:t>消費税資料</a:t>
            </a:r>
            <a:r>
              <a:rPr lang="en-US" altLang="ja-JP">
                <a:solidFill>
                  <a:srgbClr val="000000"/>
                </a:solidFill>
                <a:latin typeface="Times New Roman" pitchFamily="18" charset="0"/>
                <a:ea typeface="ＭＳ Ｐゴシック" pitchFamily="50" charset="-128"/>
              </a:rPr>
              <a:t>1</a:t>
            </a:r>
            <a:endParaRPr lang="ja-JP" altLang="en-US">
              <a:solidFill>
                <a:srgbClr val="000000"/>
              </a:solidFill>
              <a:latin typeface="Times New Roman" pitchFamily="18" charset="0"/>
              <a:ea typeface="ＭＳ Ｐゴシック"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50850" y="809625"/>
            <a:ext cx="5854700" cy="4052888"/>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xmlns="" val="327511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1852968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993839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xmlns="" val="706814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9613" y="744538"/>
            <a:ext cx="5387975" cy="37290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1943687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9613" y="744538"/>
            <a:ext cx="5387975" cy="37290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1943687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26459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1759908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a:xfrm>
            <a:off x="768350" y="769938"/>
            <a:ext cx="5321300" cy="3683000"/>
          </a:xfrm>
          <a:ln/>
        </p:spPr>
      </p:sp>
      <p:sp>
        <p:nvSpPr>
          <p:cNvPr id="143363"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a:xfrm>
            <a:off x="768350" y="769938"/>
            <a:ext cx="5321300" cy="3683000"/>
          </a:xfrm>
          <a:ln/>
        </p:spPr>
      </p:sp>
      <p:sp>
        <p:nvSpPr>
          <p:cNvPr id="144387"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2584172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7888834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583069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1075" y="1243013"/>
            <a:ext cx="4845050" cy="3354387"/>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xmlns="" val="3745424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1075" y="1243013"/>
            <a:ext cx="4845050" cy="3354387"/>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xmlns="" val="137995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81075" y="1243013"/>
            <a:ext cx="4845050" cy="3354387"/>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xmlns="" val="1379958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AC9331-FD0E-4D84-8757-073662E1CEDF}"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xmlns="" val="6652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31079504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AC9331-FD0E-4D84-8757-073662E1CEDF}"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xmlns="" val="145202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AC9331-FD0E-4D84-8757-073662E1CEDF}"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xmlns="" val="593101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6763" y="768350"/>
            <a:ext cx="5324475" cy="3686175"/>
          </a:xfrm>
          <a:ln/>
        </p:spPr>
      </p:sp>
      <p:sp>
        <p:nvSpPr>
          <p:cNvPr id="109571" name="Rectangle 3"/>
          <p:cNvSpPr>
            <a:spLocks noGrp="1"/>
          </p:cNvSpPr>
          <p:nvPr>
            <p:ph type="body" idx="1"/>
          </p:nvPr>
        </p:nvSpPr>
        <p:spPr>
          <a:xfrm>
            <a:off x="924099" y="6844791"/>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920378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10390326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xfrm>
            <a:off x="768350" y="769938"/>
            <a:ext cx="5321300" cy="3683000"/>
          </a:xfrm>
          <a:ln/>
        </p:spPr>
      </p:sp>
      <p:sp>
        <p:nvSpPr>
          <p:cNvPr id="109571"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7331506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a:xfrm>
            <a:off x="768350" y="769938"/>
            <a:ext cx="5321300" cy="3683000"/>
          </a:xfrm>
          <a:ln/>
        </p:spPr>
      </p:sp>
      <p:sp>
        <p:nvSpPr>
          <p:cNvPr id="151555"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a typeface="ＭＳ Ｐ明朝"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9613" y="744538"/>
            <a:ext cx="5386387" cy="37290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29614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531854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50850" y="811213"/>
            <a:ext cx="5854700" cy="405288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xmlns="" val="761353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50850" y="811213"/>
            <a:ext cx="5854700" cy="405288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smtClean="0"/>
          </a:p>
        </p:txBody>
      </p:sp>
    </p:spTree>
    <p:extLst>
      <p:ext uri="{BB962C8B-B14F-4D97-AF65-F5344CB8AC3E}">
        <p14:creationId xmlns:p14="http://schemas.microsoft.com/office/powerpoint/2010/main" xmlns="" val="713705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8025" y="742950"/>
            <a:ext cx="5391150" cy="37322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4244545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8025" y="742950"/>
            <a:ext cx="5391150" cy="3732213"/>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4900551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8025" y="744538"/>
            <a:ext cx="5389563" cy="373062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18698933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729556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1196137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7255881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53185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9405402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2111900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449263" y="809625"/>
            <a:ext cx="5857875" cy="4054475"/>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8668844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3383843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9613" y="744538"/>
            <a:ext cx="5387975" cy="37290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562658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xfrm>
            <a:off x="709613" y="744538"/>
            <a:ext cx="5387975" cy="3729037"/>
          </a:xfrm>
          <a:noFill/>
          <a:ln>
            <a:solidFill>
              <a:srgbClr val="000000"/>
            </a:solidFill>
            <a:miter lim="800000"/>
            <a:headEnd/>
            <a:tailEnd/>
          </a:ln>
        </p:spPr>
      </p:sp>
      <p:sp>
        <p:nvSpPr>
          <p:cNvPr id="4099" name="ノート プレースホルダ 2"/>
          <p:cNvSpPr>
            <a:spLocks noGrp="1"/>
          </p:cNvSpPr>
          <p:nvPr>
            <p:ph type="body" idx="1"/>
          </p:nvPr>
        </p:nvSpPr>
        <p:spPr>
          <a:noFill/>
          <a:ln/>
        </p:spPr>
        <p:txBody>
          <a:bodyPr/>
          <a:lstStyle/>
          <a:p>
            <a:pPr eaLnBrk="1" hangingPunct="1">
              <a:spcBef>
                <a:spcPct val="0"/>
              </a:spcBef>
            </a:pPr>
            <a:endParaRPr lang="ja-JP" altLang="en-US" dirty="0" smtClean="0"/>
          </a:p>
        </p:txBody>
      </p:sp>
    </p:spTree>
    <p:extLst>
      <p:ext uri="{BB962C8B-B14F-4D97-AF65-F5344CB8AC3E}">
        <p14:creationId xmlns:p14="http://schemas.microsoft.com/office/powerpoint/2010/main" xmlns="" val="38636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a:xfrm>
            <a:off x="769938" y="769938"/>
            <a:ext cx="5321300" cy="3683000"/>
          </a:xfrm>
          <a:ln/>
        </p:spPr>
      </p:sp>
      <p:sp>
        <p:nvSpPr>
          <p:cNvPr id="286723" name="Rectangle 3"/>
          <p:cNvSpPr>
            <a:spLocks noGrp="1"/>
          </p:cNvSpPr>
          <p:nvPr>
            <p:ph type="body" idx="1"/>
          </p:nvPr>
        </p:nvSpPr>
        <p:spPr>
          <a:xfrm>
            <a:off x="924098" y="6844790"/>
            <a:ext cx="5005530" cy="2782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4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7B6F0050-DC7F-4131-A409-013021E7A881}" type="slidenum">
              <a:rPr lang="en-US" altLang="ja-JP"/>
              <a:pPr>
                <a:defRPr/>
              </a:pPr>
              <a:t>&lt;#&gt;</a:t>
            </a:fld>
            <a:endParaRPr lang="en-US" altLang="ja-JP"/>
          </a:p>
        </p:txBody>
      </p:sp>
    </p:spTree>
    <p:extLst>
      <p:ext uri="{BB962C8B-B14F-4D97-AF65-F5344CB8AC3E}">
        <p14:creationId xmlns:p14="http://schemas.microsoft.com/office/powerpoint/2010/main" xmlns="" val="53528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8A03D52E-CB99-4F6B-9CB8-15C3EF696ECC}" type="slidenum">
              <a:rPr lang="en-US" altLang="ja-JP"/>
              <a:pPr>
                <a:defRPr/>
              </a:pPr>
              <a:t>&lt;#&gt;</a:t>
            </a:fld>
            <a:endParaRPr lang="en-US" altLang="ja-JP"/>
          </a:p>
        </p:txBody>
      </p:sp>
    </p:spTree>
    <p:extLst>
      <p:ext uri="{BB962C8B-B14F-4D97-AF65-F5344CB8AC3E}">
        <p14:creationId xmlns:p14="http://schemas.microsoft.com/office/powerpoint/2010/main" xmlns="" val="31982370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EA2C5E1D-1A30-4B18-9E05-771C3BC4587C}" type="datetime1">
              <a:rPr lang="ja-JP" altLang="en-US"/>
              <a:pPr>
                <a:defRPr/>
              </a:pPr>
              <a:t>2014/3/12</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6323962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CF20AA9-7705-4B59-8E5F-2B0D2F7B08E1}" type="datetime1">
              <a:rPr lang="ja-JP" altLang="en-US"/>
              <a:pPr>
                <a:defRPr/>
              </a:pPr>
              <a:t>2014/3/12</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622707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5AB4953-19B4-4318-A314-B666C16BB4A2}" type="datetime1">
              <a:rPr lang="ja-JP" altLang="en-US"/>
              <a:pPr>
                <a:defRPr/>
              </a:pPr>
              <a:t>2014/3/12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8307641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40BA43A-B929-486B-B555-6146240631E7}" type="datetime1">
              <a:rPr lang="ja-JP" altLang="en-US"/>
              <a:pPr>
                <a:defRPr/>
              </a:pPr>
              <a:t>2014/3/12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14375624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A486FD4-EA9B-4800-A99A-27CD45DA0400}"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10422688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47" y="274653"/>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8F88356-022A-42CE-B0BE-DA610282C406}"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11604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9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350362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33806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376"/>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287049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48"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19400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64"/>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B1960F1F-B574-4C67-8539-E232C94771F3}" type="slidenum">
              <a:rPr lang="en-US" altLang="ja-JP"/>
              <a:pPr>
                <a:defRPr/>
              </a:pPr>
              <a:t>&lt;#&gt;</a:t>
            </a:fld>
            <a:endParaRPr lang="en-US" altLang="ja-JP"/>
          </a:p>
        </p:txBody>
      </p:sp>
    </p:spTree>
    <p:extLst>
      <p:ext uri="{BB962C8B-B14F-4D97-AF65-F5344CB8AC3E}">
        <p14:creationId xmlns:p14="http://schemas.microsoft.com/office/powerpoint/2010/main" xmlns="" val="13219607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657353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633798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263879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475965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81172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07659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47"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43" y="6357826"/>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357975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43" y="274640"/>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r>
              <a:rPr lang="en-US" altLang="ja-JP">
                <a:solidFill>
                  <a:prstClr val="black">
                    <a:tint val="75000"/>
                  </a:prstClr>
                </a:solidFill>
              </a:rPr>
              <a:t>社団法人 日本医師会（2012年8月1日　定例記者会見）</a:t>
            </a:r>
            <a:endParaRPr lang="ja-JP" altLang="en-US">
              <a:solidFill>
                <a:prstClr val="black">
                  <a:tint val="75000"/>
                </a:prstClr>
              </a:solidFill>
            </a:endParaRPr>
          </a:p>
        </p:txBody>
      </p:sp>
      <p:sp>
        <p:nvSpPr>
          <p:cNvPr id="4" name="Rectangle 8"/>
          <p:cNvSpPr>
            <a:spLocks noGrp="1" noChangeArrowheads="1"/>
          </p:cNvSpPr>
          <p:nvPr>
            <p:ph type="sldNum" sz="quarter" idx="11"/>
          </p:nvPr>
        </p:nvSpPr>
        <p:spPr>
          <a:xfrm>
            <a:off x="7099343" y="6357826"/>
            <a:ext cx="2311400" cy="365125"/>
          </a:xfrm>
          <a:prstGeom prst="rect">
            <a:avLst/>
          </a:prstGeom>
          <a:ln/>
        </p:spPr>
        <p:txBody>
          <a:bodyPr/>
          <a:lstStyle>
            <a:lvl1pPr>
              <a:defRPr/>
            </a:lvl1pPr>
          </a:lstStyle>
          <a:p>
            <a:pPr>
              <a:defRPr/>
            </a:pPr>
            <a:fld id="{70C1A182-A31A-41E4-B04B-76E95573FACD}"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13112864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5432106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6530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64"/>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247F9967-7050-4C63-B818-B2C90EDC2CE7}" type="slidenum">
              <a:rPr lang="en-US" altLang="ja-JP"/>
              <a:pPr>
                <a:defRPr/>
              </a:pPr>
              <a:t>&lt;#&gt;</a:t>
            </a:fld>
            <a:endParaRPr lang="en-US" altLang="ja-JP"/>
          </a:p>
        </p:txBody>
      </p:sp>
    </p:spTree>
    <p:extLst>
      <p:ext uri="{BB962C8B-B14F-4D97-AF65-F5344CB8AC3E}">
        <p14:creationId xmlns:p14="http://schemas.microsoft.com/office/powerpoint/2010/main" xmlns="" val="32542689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0343353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4339912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545706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5349738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630159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9370812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009811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92311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40603769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80641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0902EE1-7258-4485-8959-A80156FCBB1D}"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B74C38F8-832A-457B-88FB-253789A83B85}" type="slidenum">
              <a:rPr lang="ja-JP" altLang="en-US"/>
              <a:pPr>
                <a:defRPr/>
              </a:pPr>
              <a:t>&lt;#&gt;</a:t>
            </a:fld>
            <a:endParaRPr lang="ja-JP" altLang="en-US"/>
          </a:p>
        </p:txBody>
      </p:sp>
    </p:spTree>
    <p:extLst>
      <p:ext uri="{BB962C8B-B14F-4D97-AF65-F5344CB8AC3E}">
        <p14:creationId xmlns:p14="http://schemas.microsoft.com/office/powerpoint/2010/main" xmlns="" val="22029823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6013528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4451558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2099081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4357339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642555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41877546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9488865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2131087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648003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5622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C3FA29F-DA88-4941-9F52-7E74B61F9553}"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923788F8-62FF-4A91-B88D-F6767CF1F331}" type="slidenum">
              <a:rPr lang="ja-JP" altLang="en-US"/>
              <a:pPr>
                <a:defRPr/>
              </a:pPr>
              <a:t>&lt;#&gt;</a:t>
            </a:fld>
            <a:endParaRPr lang="ja-JP" altLang="en-US"/>
          </a:p>
        </p:txBody>
      </p:sp>
    </p:spTree>
    <p:extLst>
      <p:ext uri="{BB962C8B-B14F-4D97-AF65-F5344CB8AC3E}">
        <p14:creationId xmlns:p14="http://schemas.microsoft.com/office/powerpoint/2010/main" xmlns="" val="18448351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535696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7859017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479740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xmlns="" val="42764318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8801116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2921605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525051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7387226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5488525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95254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6BE6FBE-3FC4-4D9F-892B-D68D331A9136}"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E3F6E61E-8251-4987-8123-8CBB54BBE32C}" type="slidenum">
              <a:rPr lang="ja-JP" altLang="en-US"/>
              <a:pPr>
                <a:defRPr/>
              </a:pPr>
              <a:t>&lt;#&gt;</a:t>
            </a:fld>
            <a:endParaRPr lang="ja-JP" altLang="en-US"/>
          </a:p>
        </p:txBody>
      </p:sp>
    </p:spTree>
    <p:extLst>
      <p:ext uri="{BB962C8B-B14F-4D97-AF65-F5344CB8AC3E}">
        <p14:creationId xmlns:p14="http://schemas.microsoft.com/office/powerpoint/2010/main" xmlns="" val="34861659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5930200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50"/>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D0772BD-2BAE-4714-96AF-87D623A5C916}"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DA999A7E-744B-41BE-9EFA-FBDCF641D045}" type="slidenum">
              <a:rPr lang="ja-JP" altLang="en-US"/>
              <a:pPr>
                <a:defRPr/>
              </a:pPr>
              <a:t>&lt;#&gt;</a:t>
            </a:fld>
            <a:endParaRPr lang="ja-JP" altLang="en-US"/>
          </a:p>
        </p:txBody>
      </p:sp>
    </p:spTree>
    <p:extLst>
      <p:ext uri="{BB962C8B-B14F-4D97-AF65-F5344CB8AC3E}">
        <p14:creationId xmlns:p14="http://schemas.microsoft.com/office/powerpoint/2010/main" xmlns="" val="4191558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3460F74-6F6F-4E34-A495-6ED7089D829B}"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8D860079-9864-47D4-A187-BEA821A45BE4}" type="slidenum">
              <a:rPr lang="ja-JP" altLang="en-US"/>
              <a:pPr>
                <a:defRPr/>
              </a:pPr>
              <a:t>&lt;#&gt;</a:t>
            </a:fld>
            <a:endParaRPr lang="ja-JP" altLang="en-US"/>
          </a:p>
        </p:txBody>
      </p:sp>
    </p:spTree>
    <p:extLst>
      <p:ext uri="{BB962C8B-B14F-4D97-AF65-F5344CB8AC3E}">
        <p14:creationId xmlns:p14="http://schemas.microsoft.com/office/powerpoint/2010/main" xmlns="" val="37635440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5"/>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4A5935D-A344-4F67-8A86-B93E5F5BF0AC}"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994BE93E-B4FA-4364-86BF-381572B0AAE7}" type="slidenum">
              <a:rPr lang="ja-JP" altLang="en-US"/>
              <a:pPr>
                <a:defRPr/>
              </a:pPr>
              <a:t>&lt;#&gt;</a:t>
            </a:fld>
            <a:endParaRPr lang="ja-JP" altLang="en-US"/>
          </a:p>
        </p:txBody>
      </p:sp>
    </p:spTree>
    <p:extLst>
      <p:ext uri="{BB962C8B-B14F-4D97-AF65-F5344CB8AC3E}">
        <p14:creationId xmlns:p14="http://schemas.microsoft.com/office/powerpoint/2010/main" xmlns="" val="28751073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2E46F6B-BDCD-4711-BD89-31F72BE46E8A}"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FABBB427-6542-42B2-B17C-B607A631B7A1}" type="slidenum">
              <a:rPr lang="ja-JP" altLang="en-US"/>
              <a:pPr>
                <a:defRPr/>
              </a:pPr>
              <a:t>&lt;#&gt;</a:t>
            </a:fld>
            <a:endParaRPr lang="ja-JP" altLang="en-US"/>
          </a:p>
        </p:txBody>
      </p:sp>
    </p:spTree>
    <p:extLst>
      <p:ext uri="{BB962C8B-B14F-4D97-AF65-F5344CB8AC3E}">
        <p14:creationId xmlns:p14="http://schemas.microsoft.com/office/powerpoint/2010/main" xmlns="" val="4174334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2013950-8D5B-44BE-8E43-83980A838394}" type="datetime1">
              <a:rPr lang="ja-JP" altLang="en-US"/>
              <a:pPr>
                <a:defRPr/>
              </a:pPr>
              <a:t>2014/3/12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C27A7361-C0FF-40D9-B434-0CE81B9728ED}" type="slidenum">
              <a:rPr lang="ja-JP" altLang="en-US"/>
              <a:pPr>
                <a:defRPr/>
              </a:pPr>
              <a:t>&lt;#&gt;</a:t>
            </a:fld>
            <a:endParaRPr lang="ja-JP" altLang="en-US"/>
          </a:p>
        </p:txBody>
      </p:sp>
    </p:spTree>
    <p:extLst>
      <p:ext uri="{BB962C8B-B14F-4D97-AF65-F5344CB8AC3E}">
        <p14:creationId xmlns:p14="http://schemas.microsoft.com/office/powerpoint/2010/main" xmlns="" val="22247991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5D808DA-4CF3-4E3C-BC5A-917787CFF511}"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62C39C5E-A6A1-4044-8619-FBAEF209CCC7}" type="slidenum">
              <a:rPr lang="ja-JP" altLang="en-US"/>
              <a:pPr>
                <a:defRPr/>
              </a:pPr>
              <a:t>&lt;#&gt;</a:t>
            </a:fld>
            <a:endParaRPr lang="ja-JP" altLang="en-US"/>
          </a:p>
        </p:txBody>
      </p:sp>
    </p:spTree>
    <p:extLst>
      <p:ext uri="{BB962C8B-B14F-4D97-AF65-F5344CB8AC3E}">
        <p14:creationId xmlns:p14="http://schemas.microsoft.com/office/powerpoint/2010/main" xmlns="" val="346911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6B3D268-C11F-4A07-9F08-F6C9470C1B7B}" type="datetime1">
              <a:rPr lang="ja-JP" altLang="en-US"/>
              <a:pPr>
                <a:defRPr/>
              </a:pPr>
              <a:t>2014/3/12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4BF393C4-D9FD-4529-85F9-32BA4247FA93}" type="slidenum">
              <a:rPr lang="ja-JP" altLang="en-US"/>
              <a:pPr>
                <a:defRPr/>
              </a:pPr>
              <a:t>&lt;#&gt;</a:t>
            </a:fld>
            <a:endParaRPr lang="ja-JP" altLang="en-US"/>
          </a:p>
        </p:txBody>
      </p:sp>
    </p:spTree>
    <p:extLst>
      <p:ext uri="{BB962C8B-B14F-4D97-AF65-F5344CB8AC3E}">
        <p14:creationId xmlns:p14="http://schemas.microsoft.com/office/powerpoint/2010/main" xmlns="" val="16570284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7F51F0-D1E3-4707-9F29-B5107FD1E825}"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01854737-FA53-4386-881F-F4C76FC071D5}" type="slidenum">
              <a:rPr lang="ja-JP" altLang="en-US"/>
              <a:pPr>
                <a:defRPr/>
              </a:pPr>
              <a:t>&lt;#&gt;</a:t>
            </a:fld>
            <a:endParaRPr lang="ja-JP" altLang="en-US"/>
          </a:p>
        </p:txBody>
      </p:sp>
    </p:spTree>
    <p:extLst>
      <p:ext uri="{BB962C8B-B14F-4D97-AF65-F5344CB8AC3E}">
        <p14:creationId xmlns:p14="http://schemas.microsoft.com/office/powerpoint/2010/main" xmlns="" val="36911489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00B7C92-DFBA-43E3-88CA-C87510AA2D94}"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BA03BA0E-096B-4519-8849-9EEDFEEE2A94}" type="slidenum">
              <a:rPr lang="ja-JP" altLang="en-US"/>
              <a:pPr>
                <a:defRPr/>
              </a:pPr>
              <a:t>&lt;#&gt;</a:t>
            </a:fld>
            <a:endParaRPr lang="ja-JP" altLang="en-US"/>
          </a:p>
        </p:txBody>
      </p:sp>
    </p:spTree>
    <p:extLst>
      <p:ext uri="{BB962C8B-B14F-4D97-AF65-F5344CB8AC3E}">
        <p14:creationId xmlns:p14="http://schemas.microsoft.com/office/powerpoint/2010/main" xmlns="" val="174997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D321DBC-B05E-43DE-BF45-6C852CC4808A}"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D4245508-C5DF-46A7-9DF8-6B0A15B0444C}" type="slidenum">
              <a:rPr lang="ja-JP" altLang="en-US"/>
              <a:pPr>
                <a:defRPr/>
              </a:pPr>
              <a:t>&lt;#&gt;</a:t>
            </a:fld>
            <a:endParaRPr lang="ja-JP" altLang="en-US"/>
          </a:p>
        </p:txBody>
      </p:sp>
    </p:spTree>
    <p:extLst>
      <p:ext uri="{BB962C8B-B14F-4D97-AF65-F5344CB8AC3E}">
        <p14:creationId xmlns:p14="http://schemas.microsoft.com/office/powerpoint/2010/main" xmlns="" val="15460248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01593E6-8FEA-445F-8E7B-B35449FFC2A0}"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9399AA06-4EB9-48FC-8E5D-085E9943EDEC}" type="slidenum">
              <a:rPr lang="ja-JP" altLang="en-US"/>
              <a:pPr>
                <a:defRPr/>
              </a:pPr>
              <a:t>&lt;#&gt;</a:t>
            </a:fld>
            <a:endParaRPr lang="ja-JP" altLang="en-US"/>
          </a:p>
        </p:txBody>
      </p:sp>
    </p:spTree>
    <p:extLst>
      <p:ext uri="{BB962C8B-B14F-4D97-AF65-F5344CB8AC3E}">
        <p14:creationId xmlns:p14="http://schemas.microsoft.com/office/powerpoint/2010/main" xmlns="" val="35805707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C50E231-9C3A-4C24-882B-C88F2947C077}"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75C0E811-671A-4D1B-8D83-A100F0B13587}" type="slidenum">
              <a:rPr lang="ja-JP" altLang="en-US"/>
              <a:pPr>
                <a:defRPr/>
              </a:pPr>
              <a:t>&lt;#&gt;</a:t>
            </a:fld>
            <a:endParaRPr lang="ja-JP" altLang="en-US"/>
          </a:p>
        </p:txBody>
      </p:sp>
    </p:spTree>
    <p:extLst>
      <p:ext uri="{BB962C8B-B14F-4D97-AF65-F5344CB8AC3E}">
        <p14:creationId xmlns:p14="http://schemas.microsoft.com/office/powerpoint/2010/main" xmlns="" val="27766634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DBB07BF-8B30-4158-A152-0FDDEE254CCB}"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46"/>
            <a:ext cx="2311400" cy="365125"/>
          </a:xfrm>
          <a:prstGeom prst="rect">
            <a:avLst/>
          </a:prstGeom>
        </p:spPr>
        <p:txBody>
          <a:bodyPr/>
          <a:lstStyle>
            <a:lvl1pPr>
              <a:defRPr/>
            </a:lvl1pPr>
          </a:lstStyle>
          <a:p>
            <a:pPr>
              <a:defRPr/>
            </a:pPr>
            <a:fld id="{95454DA9-9611-4216-90C6-28690C9968FB}" type="slidenum">
              <a:rPr lang="ja-JP" altLang="en-US"/>
              <a:pPr>
                <a:defRPr/>
              </a:pPr>
              <a:t>&lt;#&gt;</a:t>
            </a:fld>
            <a:endParaRPr lang="ja-JP" altLang="en-US"/>
          </a:p>
        </p:txBody>
      </p:sp>
    </p:spTree>
    <p:extLst>
      <p:ext uri="{BB962C8B-B14F-4D97-AF65-F5344CB8AC3E}">
        <p14:creationId xmlns:p14="http://schemas.microsoft.com/office/powerpoint/2010/main" xmlns="" val="38687941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8169173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8623210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392141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7405944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186124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8159927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9293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B77E992-E06B-4D87-B471-CEBDAFEB3560}" type="datetime1">
              <a:rPr lang="ja-JP" altLang="en-US"/>
              <a:pPr>
                <a:defRPr/>
              </a:pPr>
              <a:t>2014/3/12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82493F8B-61F7-44BE-A14C-72DA2A71273B}" type="slidenum">
              <a:rPr lang="ja-JP" altLang="en-US"/>
              <a:pPr>
                <a:defRPr/>
              </a:pPr>
              <a:t>&lt;#&gt;</a:t>
            </a:fld>
            <a:endParaRPr lang="ja-JP" altLang="en-US"/>
          </a:p>
        </p:txBody>
      </p:sp>
    </p:spTree>
    <p:extLst>
      <p:ext uri="{BB962C8B-B14F-4D97-AF65-F5344CB8AC3E}">
        <p14:creationId xmlns:p14="http://schemas.microsoft.com/office/powerpoint/2010/main" xmlns="" val="41161016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383389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1017988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2052705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5724760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3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293E444-23B9-49FC-8F67-28733D547319}"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A56B36E3-934C-49EA-8331-5BDC196725B3}" type="slidenum">
              <a:rPr lang="ja-JP" altLang="en-US"/>
              <a:pPr>
                <a:defRPr/>
              </a:pPr>
              <a:t>&lt;#&gt;</a:t>
            </a:fld>
            <a:endParaRPr lang="ja-JP" altLang="en-US"/>
          </a:p>
        </p:txBody>
      </p:sp>
    </p:spTree>
    <p:extLst>
      <p:ext uri="{BB962C8B-B14F-4D97-AF65-F5344CB8AC3E}">
        <p14:creationId xmlns:p14="http://schemas.microsoft.com/office/powerpoint/2010/main" xmlns="" val="39914364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074946A-4975-4A52-A753-6184265A5BB1}"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95066CFF-9253-4C0F-9C11-FA864CAF79D3}" type="slidenum">
              <a:rPr lang="ja-JP" altLang="en-US"/>
              <a:pPr>
                <a:defRPr/>
              </a:pPr>
              <a:t>&lt;#&gt;</a:t>
            </a:fld>
            <a:endParaRPr lang="ja-JP" altLang="en-US"/>
          </a:p>
        </p:txBody>
      </p:sp>
    </p:spTree>
    <p:extLst>
      <p:ext uri="{BB962C8B-B14F-4D97-AF65-F5344CB8AC3E}">
        <p14:creationId xmlns:p14="http://schemas.microsoft.com/office/powerpoint/2010/main" xmlns="" val="3402285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D4B411C-BCBE-44CB-BB05-23E41BDE5B51}"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7E4C5E82-80EB-4287-AF5D-110BA226387E}" type="slidenum">
              <a:rPr lang="ja-JP" altLang="en-US"/>
              <a:pPr>
                <a:defRPr/>
              </a:pPr>
              <a:t>&lt;#&gt;</a:t>
            </a:fld>
            <a:endParaRPr lang="ja-JP" altLang="en-US"/>
          </a:p>
        </p:txBody>
      </p:sp>
    </p:spTree>
    <p:extLst>
      <p:ext uri="{BB962C8B-B14F-4D97-AF65-F5344CB8AC3E}">
        <p14:creationId xmlns:p14="http://schemas.microsoft.com/office/powerpoint/2010/main" xmlns="" val="41544760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6B81B40-CDD2-40E6-AC9E-6B44EAC5EC9A}"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9708E258-5A40-4C11-923E-0B42AE24F45D}" type="slidenum">
              <a:rPr lang="ja-JP" altLang="en-US"/>
              <a:pPr>
                <a:defRPr/>
              </a:pPr>
              <a:t>&lt;#&gt;</a:t>
            </a:fld>
            <a:endParaRPr lang="ja-JP" altLang="en-US"/>
          </a:p>
        </p:txBody>
      </p:sp>
    </p:spTree>
    <p:extLst>
      <p:ext uri="{BB962C8B-B14F-4D97-AF65-F5344CB8AC3E}">
        <p14:creationId xmlns:p14="http://schemas.microsoft.com/office/powerpoint/2010/main" xmlns="" val="24460710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1CF3BBD-F2E4-480B-A9FB-415849905287}" type="datetime1">
              <a:rPr lang="ja-JP" altLang="en-US"/>
              <a:pPr>
                <a:defRPr/>
              </a:pPr>
              <a:t>2014/3/12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D5B34715-227E-4990-B80A-54BF82C4BB98}" type="slidenum">
              <a:rPr lang="ja-JP" altLang="en-US"/>
              <a:pPr>
                <a:defRPr/>
              </a:pPr>
              <a:t>&lt;#&gt;</a:t>
            </a:fld>
            <a:endParaRPr lang="ja-JP" altLang="en-US"/>
          </a:p>
        </p:txBody>
      </p:sp>
    </p:spTree>
    <p:extLst>
      <p:ext uri="{BB962C8B-B14F-4D97-AF65-F5344CB8AC3E}">
        <p14:creationId xmlns:p14="http://schemas.microsoft.com/office/powerpoint/2010/main" xmlns="" val="16056826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A47CEE8-CD97-41E0-9198-EDD077827542}"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5792B4DE-49BE-4633-9CDB-1CFF8D71D406}" type="slidenum">
              <a:rPr lang="ja-JP" altLang="en-US"/>
              <a:pPr>
                <a:defRPr/>
              </a:pPr>
              <a:t>&lt;#&gt;</a:t>
            </a:fld>
            <a:endParaRPr lang="ja-JP" altLang="en-US"/>
          </a:p>
        </p:txBody>
      </p:sp>
    </p:spTree>
    <p:extLst>
      <p:ext uri="{BB962C8B-B14F-4D97-AF65-F5344CB8AC3E}">
        <p14:creationId xmlns:p14="http://schemas.microsoft.com/office/powerpoint/2010/main" xmlns="" val="622575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28618C7-954B-4F71-A886-5B3E804D2489}"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5D0955B2-A6B3-4274-8B9A-38BBC4C28D83}" type="slidenum">
              <a:rPr lang="ja-JP" altLang="en-US"/>
              <a:pPr>
                <a:defRPr/>
              </a:pPr>
              <a:t>&lt;#&gt;</a:t>
            </a:fld>
            <a:endParaRPr lang="ja-JP" altLang="en-US"/>
          </a:p>
        </p:txBody>
      </p:sp>
    </p:spTree>
    <p:extLst>
      <p:ext uri="{BB962C8B-B14F-4D97-AF65-F5344CB8AC3E}">
        <p14:creationId xmlns:p14="http://schemas.microsoft.com/office/powerpoint/2010/main" xmlns="" val="16649102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13827A-2372-4E26-B004-51E163E0A815}" type="datetime1">
              <a:rPr lang="ja-JP" altLang="en-US"/>
              <a:pPr>
                <a:defRPr/>
              </a:pPr>
              <a:t>2014/3/12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33CC20B0-0093-4A18-AF88-5F76D848BD9A}" type="slidenum">
              <a:rPr lang="ja-JP" altLang="en-US"/>
              <a:pPr>
                <a:defRPr/>
              </a:pPr>
              <a:t>&lt;#&gt;</a:t>
            </a:fld>
            <a:endParaRPr lang="ja-JP" altLang="en-US"/>
          </a:p>
        </p:txBody>
      </p:sp>
    </p:spTree>
    <p:extLst>
      <p:ext uri="{BB962C8B-B14F-4D97-AF65-F5344CB8AC3E}">
        <p14:creationId xmlns:p14="http://schemas.microsoft.com/office/powerpoint/2010/main" xmlns="" val="9832047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E4CA560-6337-4A66-8D80-BFB5AFA9D1F9}"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09793610-B6E7-494E-A961-A7417CB860AF}" type="slidenum">
              <a:rPr lang="ja-JP" altLang="en-US"/>
              <a:pPr>
                <a:defRPr/>
              </a:pPr>
              <a:t>&lt;#&gt;</a:t>
            </a:fld>
            <a:endParaRPr lang="ja-JP" altLang="en-US"/>
          </a:p>
        </p:txBody>
      </p:sp>
    </p:spTree>
    <p:extLst>
      <p:ext uri="{BB962C8B-B14F-4D97-AF65-F5344CB8AC3E}">
        <p14:creationId xmlns:p14="http://schemas.microsoft.com/office/powerpoint/2010/main" xmlns="" val="1980921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111233A-5C3E-4F8A-A16A-1A96985E0150}"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384EDA3B-145F-4EC6-BCE4-12095F52951D}" type="slidenum">
              <a:rPr lang="ja-JP" altLang="en-US"/>
              <a:pPr>
                <a:defRPr/>
              </a:pPr>
              <a:t>&lt;#&gt;</a:t>
            </a:fld>
            <a:endParaRPr lang="ja-JP" altLang="en-US"/>
          </a:p>
        </p:txBody>
      </p:sp>
    </p:spTree>
    <p:extLst>
      <p:ext uri="{BB962C8B-B14F-4D97-AF65-F5344CB8AC3E}">
        <p14:creationId xmlns:p14="http://schemas.microsoft.com/office/powerpoint/2010/main" xmlns="" val="36669886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AA14458-A602-40DE-807C-8BE92B4CD090}"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2AA92322-43A0-4EB4-975B-6F845EFE239D}" type="slidenum">
              <a:rPr lang="ja-JP" altLang="en-US"/>
              <a:pPr>
                <a:defRPr/>
              </a:pPr>
              <a:t>&lt;#&gt;</a:t>
            </a:fld>
            <a:endParaRPr lang="ja-JP" altLang="en-US"/>
          </a:p>
        </p:txBody>
      </p:sp>
    </p:spTree>
    <p:extLst>
      <p:ext uri="{BB962C8B-B14F-4D97-AF65-F5344CB8AC3E}">
        <p14:creationId xmlns:p14="http://schemas.microsoft.com/office/powerpoint/2010/main" xmlns="" val="25545205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3"/>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3"/>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902A893-1E2B-4F92-8DFD-F08C402B5AC8}"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180CA3C5-262B-4B67-B64A-8D2F77A8F4D5}" type="slidenum">
              <a:rPr lang="ja-JP" altLang="en-US"/>
              <a:pPr>
                <a:defRPr/>
              </a:pPr>
              <a:t>&lt;#&gt;</a:t>
            </a:fld>
            <a:endParaRPr lang="ja-JP" altLang="en-US"/>
          </a:p>
        </p:txBody>
      </p:sp>
    </p:spTree>
    <p:extLst>
      <p:ext uri="{BB962C8B-B14F-4D97-AF65-F5344CB8AC3E}">
        <p14:creationId xmlns:p14="http://schemas.microsoft.com/office/powerpoint/2010/main" xmlns="" val="198325900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872F7A3-4A45-455D-9589-8ECD573DDB86}"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26"/>
            <a:ext cx="2311400" cy="365125"/>
          </a:xfrm>
          <a:prstGeom prst="rect">
            <a:avLst/>
          </a:prstGeom>
        </p:spPr>
        <p:txBody>
          <a:bodyPr/>
          <a:lstStyle>
            <a:lvl1pPr>
              <a:defRPr/>
            </a:lvl1pPr>
          </a:lstStyle>
          <a:p>
            <a:pPr>
              <a:defRPr/>
            </a:pPr>
            <a:fld id="{562D3BD3-347B-4E64-B394-25C1EDAE3FC1}" type="slidenum">
              <a:rPr lang="ja-JP" altLang="en-US"/>
              <a:pPr>
                <a:defRPr/>
              </a:pPr>
              <a:t>&lt;#&gt;</a:t>
            </a:fld>
            <a:endParaRPr lang="ja-JP" altLang="en-US"/>
          </a:p>
        </p:txBody>
      </p:sp>
    </p:spTree>
    <p:extLst>
      <p:ext uri="{BB962C8B-B14F-4D97-AF65-F5344CB8AC3E}">
        <p14:creationId xmlns:p14="http://schemas.microsoft.com/office/powerpoint/2010/main" xmlns="" val="157272118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553683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1207288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3980903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740017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6BC5872-EB2E-4982-AACA-692B9D951DD7}" type="datetime1">
              <a:rPr lang="ja-JP" altLang="en-US"/>
              <a:pPr>
                <a:defRPr/>
              </a:pPr>
              <a:t>2014/3/12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8BBA4B67-B8C1-4CC2-9DDD-563DB89B5A4F}" type="slidenum">
              <a:rPr lang="ja-JP" altLang="en-US"/>
              <a:pPr>
                <a:defRPr/>
              </a:pPr>
              <a:t>&lt;#&gt;</a:t>
            </a:fld>
            <a:endParaRPr lang="ja-JP" altLang="en-US"/>
          </a:p>
        </p:txBody>
      </p:sp>
    </p:spTree>
    <p:extLst>
      <p:ext uri="{BB962C8B-B14F-4D97-AF65-F5344CB8AC3E}">
        <p14:creationId xmlns:p14="http://schemas.microsoft.com/office/powerpoint/2010/main" xmlns="" val="12411281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9756542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999427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37122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027422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9529079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5250210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47438011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4874891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02882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9632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F23629AF-0BAB-4086-9370-495D26E8206E}" type="slidenum">
              <a:rPr lang="en-US" altLang="ja-JP"/>
              <a:pPr>
                <a:defRPr/>
              </a:pPr>
              <a:t>&lt;#&gt;</a:t>
            </a:fld>
            <a:endParaRPr lang="en-US" altLang="ja-JP"/>
          </a:p>
        </p:txBody>
      </p:sp>
    </p:spTree>
    <p:extLst>
      <p:ext uri="{BB962C8B-B14F-4D97-AF65-F5344CB8AC3E}">
        <p14:creationId xmlns:p14="http://schemas.microsoft.com/office/powerpoint/2010/main" xmlns="" val="1423324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7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52AC244-E8C1-4E13-83ED-21860BECA0F3}"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1D39259D-CF64-47AA-A04E-2974B2F7D785}" type="slidenum">
              <a:rPr lang="ja-JP" altLang="en-US"/>
              <a:pPr>
                <a:defRPr/>
              </a:pPr>
              <a:t>&lt;#&gt;</a:t>
            </a:fld>
            <a:endParaRPr lang="ja-JP" altLang="en-US"/>
          </a:p>
        </p:txBody>
      </p:sp>
    </p:spTree>
    <p:extLst>
      <p:ext uri="{BB962C8B-B14F-4D97-AF65-F5344CB8AC3E}">
        <p14:creationId xmlns:p14="http://schemas.microsoft.com/office/powerpoint/2010/main" xmlns="" val="384588902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0938532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91370978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2370580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721188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0406407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5578372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7085488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650480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BFA222D-27BC-4565-B24D-6A62049FB604}"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9793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53A7F2-83A4-49B4-98D1-309E0BA6DE53}"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83714" y="6481989"/>
            <a:ext cx="2311400" cy="365125"/>
          </a:xfrm>
          <a:prstGeom prst="rect">
            <a:avLst/>
          </a:prstGeom>
        </p:spPr>
        <p:txBody>
          <a:bodyPr/>
          <a:lstStyle>
            <a:lvl1pPr>
              <a:defRPr sz="2400">
                <a:solidFill>
                  <a:schemeClr val="tx1"/>
                </a:solidFill>
              </a:defRPr>
            </a:lvl1pPr>
          </a:lstStyle>
          <a:p>
            <a:fld id="{69477E40-9647-4F8D-B1AD-6E1F498569F9}"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5403218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7436CFF-BEB0-455A-B043-DD70BB89FFB6}"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91B49ABE-DD67-4BB6-9D89-727652D477E2}" type="slidenum">
              <a:rPr lang="ja-JP" altLang="en-US"/>
              <a:pPr>
                <a:defRPr/>
              </a:pPr>
              <a:t>&lt;#&gt;</a:t>
            </a:fld>
            <a:endParaRPr lang="ja-JP" altLang="en-US"/>
          </a:p>
        </p:txBody>
      </p:sp>
    </p:spTree>
    <p:extLst>
      <p:ext uri="{BB962C8B-B14F-4D97-AF65-F5344CB8AC3E}">
        <p14:creationId xmlns:p14="http://schemas.microsoft.com/office/powerpoint/2010/main" xmlns="" val="150711334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D81AE45-7A20-401D-9388-A588805A301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416487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F01C00-CE21-4BA8-B6B8-178F9B97FA62}"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246254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00003E1-1A75-484E-9AF9-6A0F092796A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913943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9C614D-C54B-4409-8878-1CE59193314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5239118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F7B687C-B6E1-4A56-A540-0FF2FA3FE18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545626" y="6454415"/>
            <a:ext cx="2311400" cy="365125"/>
          </a:xfrm>
          <a:prstGeom prst="rect">
            <a:avLst/>
          </a:prstGeom>
        </p:spPr>
        <p:txBody>
          <a:bodyPr/>
          <a:lstStyle>
            <a:lvl1pPr>
              <a:defRPr sz="2400">
                <a:solidFill>
                  <a:schemeClr val="tx1"/>
                </a:solidFill>
              </a:defRPr>
            </a:lvl1pPr>
          </a:lstStyle>
          <a:p>
            <a:fld id="{69477E40-9647-4F8D-B1AD-6E1F498569F9}"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165658989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0A5EBB-65D1-4CE8-A09A-DCFD3285DC24}"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110173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8A3BC7D-35F3-4196-BB16-A0879C074C7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364631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550E4E-0A8B-477C-BB35-2598D5F9B26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6286530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3"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4F1DA1B-4B9F-4DA9-8E4D-EE4B76083A5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441"/>
            <a:ext cx="2311400" cy="365125"/>
          </a:xfrm>
          <a:prstGeom prst="rect">
            <a:avLst/>
          </a:prstGeom>
        </p:spPr>
        <p:txBody>
          <a:bodyPr/>
          <a:lstStyle/>
          <a:p>
            <a:fld id="{69477E40-9647-4F8D-B1AD-6E1F498569F9}"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558705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639"/>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endParaRPr lang="ja-JP" altLang="en-US">
              <a:solidFill>
                <a:prstClr val="black">
                  <a:tint val="75000"/>
                </a:prstClr>
              </a:solidFill>
            </a:endParaRPr>
          </a:p>
        </p:txBody>
      </p:sp>
      <p:sp>
        <p:nvSpPr>
          <p:cNvPr id="4" name="Rectangle 8"/>
          <p:cNvSpPr>
            <a:spLocks noGrp="1" noChangeArrowheads="1"/>
          </p:cNvSpPr>
          <p:nvPr>
            <p:ph type="sldNum" sz="quarter" idx="11"/>
          </p:nvPr>
        </p:nvSpPr>
        <p:spPr>
          <a:xfrm>
            <a:off x="7099300" y="6356441"/>
            <a:ext cx="2311400" cy="365125"/>
          </a:xfrm>
          <a:prstGeom prst="rect">
            <a:avLst/>
          </a:prstGeom>
          <a:ln/>
        </p:spPr>
        <p:txBody>
          <a:bodyPr/>
          <a:lstStyle>
            <a:lvl1pPr>
              <a:defRPr/>
            </a:lvl1pPr>
          </a:lstStyle>
          <a:p>
            <a:pPr>
              <a:defRPr/>
            </a:pPr>
            <a:fld id="{70C1A182-A31A-41E4-B04B-76E95573FACD}" type="slidenum">
              <a:rPr lang="en-US" altLang="ja-JP">
                <a:solidFill>
                  <a:prstClr val="black">
                    <a:tint val="75000"/>
                  </a:prstClr>
                </a:solidFill>
              </a:rPr>
              <a:pPr>
                <a:defRPr/>
              </a:pPr>
              <a:t>&lt;#&gt;</a:t>
            </a:fld>
            <a:endParaRPr lang="en-US" altLang="ja-JP">
              <a:solidFill>
                <a:prstClr val="black">
                  <a:tint val="75000"/>
                </a:prstClr>
              </a:solidFill>
            </a:endParaRPr>
          </a:p>
        </p:txBody>
      </p:sp>
    </p:spTree>
    <p:extLst>
      <p:ext uri="{BB962C8B-B14F-4D97-AF65-F5344CB8AC3E}">
        <p14:creationId xmlns:p14="http://schemas.microsoft.com/office/powerpoint/2010/main" xmlns="" val="377001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B0BFA14-33E4-4C59-ADE1-F216E8BF3718}"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A621FF89-92FB-4539-89ED-998CE2BE8F47}" type="slidenum">
              <a:rPr lang="ja-JP" altLang="en-US"/>
              <a:pPr>
                <a:defRPr/>
              </a:pPr>
              <a:t>&lt;#&gt;</a:t>
            </a:fld>
            <a:endParaRPr lang="ja-JP" altLang="en-US"/>
          </a:p>
        </p:txBody>
      </p:sp>
    </p:spTree>
    <p:extLst>
      <p:ext uri="{BB962C8B-B14F-4D97-AF65-F5344CB8AC3E}">
        <p14:creationId xmlns:p14="http://schemas.microsoft.com/office/powerpoint/2010/main" xmlns="" val="109267675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E0BC81B-C62D-4D1B-85B1-5508B8C1D186}"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09451" y="6492879"/>
            <a:ext cx="2311400" cy="365125"/>
          </a:xfrm>
          <a:prstGeom prst="rect">
            <a:avLst/>
          </a:prstGeom>
        </p:spPr>
        <p:txBody>
          <a:bodyPr/>
          <a:lstStyle>
            <a:lvl1pPr>
              <a:defRPr sz="2800">
                <a:solidFill>
                  <a:schemeClr val="tx1"/>
                </a:solidFill>
              </a:defRPr>
            </a:lvl1pPr>
          </a:lstStyle>
          <a:p>
            <a:pPr>
              <a:defRPr/>
            </a:pPr>
            <a:fld id="{8FE0C078-5C35-495F-92D3-BB7EA03CBDDD}" type="slidenum">
              <a:rPr lang="ja-JP" altLang="en-US" smtClean="0">
                <a:solidFill>
                  <a:prstClr val="black"/>
                </a:solidFill>
              </a:rPr>
              <a:pPr>
                <a:defRPr/>
              </a:pPr>
              <a:t>&lt;#&gt;</a:t>
            </a:fld>
            <a:endParaRPr lang="ja-JP" altLang="en-US" dirty="0">
              <a:solidFill>
                <a:prstClr val="black"/>
              </a:solidFill>
            </a:endParaRPr>
          </a:p>
        </p:txBody>
      </p:sp>
    </p:spTree>
    <p:extLst>
      <p:ext uri="{BB962C8B-B14F-4D97-AF65-F5344CB8AC3E}">
        <p14:creationId xmlns:p14="http://schemas.microsoft.com/office/powerpoint/2010/main" xmlns="" val="372310109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7BDC11-D7A8-4FA9-9848-932F0034A639}"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502132"/>
            <a:ext cx="2311400" cy="365125"/>
          </a:xfrm>
          <a:prstGeom prst="rect">
            <a:avLst/>
          </a:prstGeom>
        </p:spPr>
        <p:txBody>
          <a:bodyPr/>
          <a:lstStyle>
            <a:lvl1pPr>
              <a:defRPr sz="2800">
                <a:solidFill>
                  <a:schemeClr val="tx1"/>
                </a:solidFill>
              </a:defRPr>
            </a:lvl1pPr>
          </a:lstStyle>
          <a:p>
            <a:pPr>
              <a:defRPr/>
            </a:pPr>
            <a:fld id="{7108BFC4-E38A-4B7E-A3DB-9657D9658C58}" type="slidenum">
              <a:rPr lang="ja-JP" altLang="en-US" smtClean="0">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8759014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0C92F6-90FF-4CE6-8742-8D24EBFCD39E}"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8C2BFA45-423E-4E98-BF21-E04F0E7602DA}"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11303854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990C5E7-F310-4034-B029-D988D34E48B3}"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6D93AD70-4941-4677-823A-8DC080DD9856}"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40669127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A2ACAAE-A774-41AB-81DB-25C5CA18B212}"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010D9F44-1968-495D-9D4B-4716D6ED2CDB}"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4925918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81FDA322-C8D2-4E16-804E-E8C1152B35D3}"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7594600" y="6483592"/>
            <a:ext cx="2311400" cy="365125"/>
          </a:xfrm>
          <a:prstGeom prst="rect">
            <a:avLst/>
          </a:prstGeom>
        </p:spPr>
        <p:txBody>
          <a:bodyPr/>
          <a:lstStyle>
            <a:lvl1pPr>
              <a:defRPr sz="2800">
                <a:solidFill>
                  <a:schemeClr val="tx1"/>
                </a:solidFill>
              </a:defRPr>
            </a:lvl1pPr>
          </a:lstStyle>
          <a:p>
            <a:pPr>
              <a:defRPr/>
            </a:pPr>
            <a:fld id="{BB23F5A4-6A9E-4883-AFD3-13584323561A}" type="slidenum">
              <a:rPr lang="ja-JP" altLang="en-US" smtClean="0">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38388490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B451154-4EFE-4C50-A508-131F52D9246D}"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7594600" y="6483286"/>
            <a:ext cx="2311400" cy="365125"/>
          </a:xfrm>
          <a:prstGeom prst="rect">
            <a:avLst/>
          </a:prstGeom>
        </p:spPr>
        <p:txBody>
          <a:bodyPr/>
          <a:lstStyle>
            <a:lvl1pPr>
              <a:defRPr sz="2800">
                <a:solidFill>
                  <a:schemeClr val="tx1"/>
                </a:solidFill>
              </a:defRPr>
            </a:lvl1pPr>
          </a:lstStyle>
          <a:p>
            <a:pPr>
              <a:defRPr/>
            </a:pPr>
            <a:fld id="{DC9B2F2D-2D16-46BB-990C-BB249E950CA7}" type="slidenum">
              <a:rPr lang="ja-JP" altLang="en-US" smtClean="0">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12099569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AFE1E0C-BD8B-4143-BAB5-BC226DE2025A}"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CC36C530-246B-4A79-9BE2-12775974CAE5}"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83293970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76CAD40-A945-402E-848C-CD63789BF481}"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724B60ED-2949-44B6-9043-C31429D92B6A}"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20486581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7750CBA-63CF-4E85-8C51-DEE9B61117C8}"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8D7EFAC2-E966-4713-8B3B-7217293651BE}"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3737946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6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DA2C699-1AA2-4C00-BA2A-8E1F04BAF797}"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11B463A2-907B-4B1D-ABBC-57FFDD7932C2}" type="slidenum">
              <a:rPr lang="ja-JP" altLang="en-US"/>
              <a:pPr>
                <a:defRPr/>
              </a:pPr>
              <a:t>&lt;#&gt;</a:t>
            </a:fld>
            <a:endParaRPr lang="ja-JP" altLang="en-US"/>
          </a:p>
        </p:txBody>
      </p:sp>
    </p:spTree>
    <p:extLst>
      <p:ext uri="{BB962C8B-B14F-4D97-AF65-F5344CB8AC3E}">
        <p14:creationId xmlns:p14="http://schemas.microsoft.com/office/powerpoint/2010/main" xmlns="" val="214491288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DDCE588-416E-434F-9912-DA3F1182B8B5}" type="datetime1">
              <a:rPr lang="ja-JP" altLang="en-US" smtClean="0">
                <a:solidFill>
                  <a:prstClr val="black">
                    <a:tint val="75000"/>
                  </a:prstClr>
                </a:solidFill>
              </a:rPr>
              <a:pPr>
                <a:def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0" y="6492879"/>
            <a:ext cx="2311400" cy="365125"/>
          </a:xfrm>
          <a:prstGeom prst="rect">
            <a:avLst/>
          </a:prstGeom>
        </p:spPr>
        <p:txBody>
          <a:bodyPr/>
          <a:lstStyle>
            <a:lvl1pPr>
              <a:defRPr/>
            </a:lvl1pPr>
          </a:lstStyle>
          <a:p>
            <a:pPr>
              <a:defRPr/>
            </a:pPr>
            <a:fld id="{A7C3689F-8D6E-4A33-862B-E90C906C1A7C}" type="slidenum">
              <a:rPr lang="ja-JP" altLang="en-US">
                <a:solidFill>
                  <a:prstClr val="black"/>
                </a:solidFill>
              </a:rPr>
              <a:pPr>
                <a:defRPr/>
              </a:pPr>
              <a:t>&lt;#&gt;</a:t>
            </a:fld>
            <a:endParaRPr lang="ja-JP" altLang="en-US">
              <a:solidFill>
                <a:prstClr val="black"/>
              </a:solidFill>
            </a:endParaRPr>
          </a:p>
        </p:txBody>
      </p:sp>
    </p:spTree>
    <p:extLst>
      <p:ext uri="{BB962C8B-B14F-4D97-AF65-F5344CB8AC3E}">
        <p14:creationId xmlns:p14="http://schemas.microsoft.com/office/powerpoint/2010/main" xmlns="" val="12064984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B07990-09DD-492F-80E0-1A8B4E160C7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9304" y="6597352"/>
            <a:ext cx="2311400" cy="365125"/>
          </a:xfrm>
          <a:prstGeom prst="rect">
            <a:avLst/>
          </a:prstGeom>
        </p:spPr>
        <p:txBody>
          <a:bodyPr/>
          <a:lstStyle>
            <a:lvl1pPr>
              <a:defRPr sz="1800" baseline="0">
                <a:solidFill>
                  <a:schemeClr val="tx1"/>
                </a:solidFill>
                <a:ea typeface="ＭＳ ゴシック" panose="020B0609070205080204" pitchFamily="49" charset="-128"/>
              </a:defRPr>
            </a:lvl1pPr>
          </a:lstStyle>
          <a:p>
            <a:fld id="{32927FFD-3D24-4EC2-AEC8-E83A8D96C0AC}"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10534191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1D81717-55B1-4339-9992-C0AE2E092DE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6182686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81607FB-291D-408B-95F1-9DAB13EB2FC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564518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CD06EFC-6ED3-4AEC-8FA2-954437A0B58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67140325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5B6D41E-B7CE-4572-8568-FA14062F31C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425948374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C1C9F5-1EBC-461C-835A-F53540F4A53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80365720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780508-30BB-4D30-A837-EFEEBA4DB11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7853048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2FA64E2-B183-45E8-8070-3F2BF8861032}"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7215013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E69605E-2BC5-4796-ADFA-AE7025D48BB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4005514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64"/>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255AA332-6DBF-4B3E-A834-65AB9FE5D337}"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822"/>
            <a:ext cx="2311400" cy="365125"/>
          </a:xfrm>
          <a:prstGeom prst="rect">
            <a:avLst/>
          </a:prstGeom>
        </p:spPr>
        <p:txBody>
          <a:bodyPr/>
          <a:lstStyle>
            <a:lvl1pPr>
              <a:defRPr/>
            </a:lvl1pPr>
          </a:lstStyle>
          <a:p>
            <a:pPr>
              <a:defRPr/>
            </a:pPr>
            <a:fld id="{F71ACF0F-61A3-4C3A-BD47-4872529B125B}" type="slidenum">
              <a:rPr lang="ja-JP" altLang="en-US"/>
              <a:pPr>
                <a:defRPr/>
              </a:pPr>
              <a:t>&lt;#&gt;</a:t>
            </a:fld>
            <a:endParaRPr lang="ja-JP" altLang="en-US"/>
          </a:p>
        </p:txBody>
      </p:sp>
    </p:spTree>
    <p:extLst>
      <p:ext uri="{BB962C8B-B14F-4D97-AF65-F5344CB8AC3E}">
        <p14:creationId xmlns:p14="http://schemas.microsoft.com/office/powerpoint/2010/main" xmlns="" val="99541860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F50352E-FB30-49EC-9E1A-B27018E16BF2}"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5038016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00B9CF-A7D4-404D-885E-23BC1945D263}"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682160" y="6592267"/>
            <a:ext cx="2311400" cy="365125"/>
          </a:xfrm>
          <a:prstGeom prst="rect">
            <a:avLst/>
          </a:prstGeom>
        </p:spPr>
        <p:txBody>
          <a:bodyPr/>
          <a:lstStyle/>
          <a:p>
            <a:fld id="{32927FFD-3D24-4EC2-AEC8-E83A8D96C0AC}"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03794322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9C8FCDE-EE4E-49E2-B132-65FC37CD292A}"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3530190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6AA0E4F6-4689-484D-B82C-5A8C8D8C9AC9}"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73646355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4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AC09FD9-91F2-48AA-9B71-3834F0298FA3}"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0591056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1299AD46-EEA2-4BFD-B330-B78FAC23771C}"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417658435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B2C3FCF-7714-4AB0-AC9D-0D08A77F1F43}"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488196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9CEC4DCF-3D81-40C6-9D76-FEC00BBA78AF}"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5299121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CB41C27-A4CE-4378-AD85-3C9396F4EDB1}"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53321084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FAC99EC-E732-48AA-B256-384B84E1AE09}"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404239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09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01C0BF3C-5CE2-483D-9C08-6EB47463200E}"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9976092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FD1BCEB6-88AB-44AB-B969-FDE1B232A8CE}"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6032235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AC3C1938-7413-4C37-BDBE-92E2E16B6780}"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20059432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63"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308188A4-A105-437C-9213-C4BF51A96C96}"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30177749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5C53A55-AF48-4A25-9A34-965EAE6EE493}" type="slidenum">
              <a:rPr lang="ja-JP" altLang="en-US">
                <a:solidFill>
                  <a:srgbClr val="000000"/>
                </a:solidFill>
              </a:rPr>
              <a:pPr>
                <a:defRPr/>
              </a:pPr>
              <a:t>&lt;#&gt;</a:t>
            </a:fld>
            <a:endParaRPr lang="en-US" altLang="ja-JP">
              <a:solidFill>
                <a:srgbClr val="000000"/>
              </a:solidFill>
            </a:endParaRPr>
          </a:p>
        </p:txBody>
      </p:sp>
    </p:spTree>
    <p:extLst>
      <p:ext uri="{BB962C8B-B14F-4D97-AF65-F5344CB8AC3E}">
        <p14:creationId xmlns:p14="http://schemas.microsoft.com/office/powerpoint/2010/main" xmlns="" val="19553532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6805975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3443350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8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0101623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288723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35605048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82813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8D361E2-52E2-430B-BD5B-F60512C1F7C4}"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166317033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32696252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058922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876351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2912958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4950556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7223640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2812217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89"/>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8740225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xmlns="" val="78662176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440891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57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A7067AB-8946-4E28-AFE4-D71CFD03548D}"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139677744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3574420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6851435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31959058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71378973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62393918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99"/>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5415699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346792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61642904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3850527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293338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4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09311DB-1FC5-420D-9CED-150E38111817}" type="datetime1">
              <a:rPr lang="ja-JP" altLang="en-US"/>
              <a:pPr>
                <a:defRPr/>
              </a:pPr>
              <a:t>2014/3/12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403736273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6125038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6599215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2624251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7093545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5405201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2398801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7767453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00822716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79485509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6556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163AD06-0B1F-4D03-B570-7A5152883A02}" type="datetime1">
              <a:rPr lang="ja-JP" altLang="en-US"/>
              <a:pPr>
                <a:defRPr/>
              </a:pPr>
              <a:t>2014/3/12</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53733548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38741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9427158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9365275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878765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2615433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200623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9132924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7727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6"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ABFDC063-9AC0-455F-929F-DCE55082BFCF}" type="slidenum">
              <a:rPr lang="en-US" altLang="ja-JP"/>
              <a:pPr>
                <a:defRPr/>
              </a:pPr>
              <a:t>&lt;#&gt;</a:t>
            </a:fld>
            <a:endParaRPr lang="en-US" altLang="ja-JP"/>
          </a:p>
        </p:txBody>
      </p:sp>
    </p:spTree>
    <p:extLst>
      <p:ext uri="{BB962C8B-B14F-4D97-AF65-F5344CB8AC3E}">
        <p14:creationId xmlns:p14="http://schemas.microsoft.com/office/powerpoint/2010/main" xmlns="" val="421451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ABBCB534-72C2-4C11-AE8D-F7977983E821}" type="datetime1">
              <a:rPr lang="ja-JP" altLang="en-US"/>
              <a:pPr>
                <a:defRPr/>
              </a:pPr>
              <a:t>2014/3/12</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003924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9C7DA75-7EC4-414D-8CF0-0C4AEE84942E}" type="datetime1">
              <a:rPr lang="ja-JP" altLang="en-US"/>
              <a:pPr>
                <a:defRPr/>
              </a:pPr>
              <a:t>2014/3/12</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566340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48"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8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48"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BB51F2D0-CE21-4425-832C-F471655A7F39}" type="datetime1">
              <a:rPr lang="ja-JP" altLang="en-US"/>
              <a:pPr>
                <a:defRPr/>
              </a:pPr>
              <a:t>2014/3/12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60522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7385B51A-F994-4C53-8770-AB293AC05921}" type="datetime1">
              <a:rPr lang="ja-JP" altLang="en-US"/>
              <a:pPr>
                <a:defRPr/>
              </a:pPr>
              <a:t>2014/3/12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308853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AAEF7BE-CF9B-4714-A563-CF1B1914C066}"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1616034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47" y="27466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D3F30461-90EA-4B07-828A-CC440497CB88}"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1183853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50"/>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4EF9F06-F288-4304-B368-83758B3FEF1B}" type="slidenum">
              <a:rPr lang="en-US" altLang="ja-JP"/>
              <a:pPr>
                <a:defRPr/>
              </a:pPr>
              <a:t>&lt;#&gt;</a:t>
            </a:fld>
            <a:endParaRPr lang="en-US" altLang="ja-JP"/>
          </a:p>
        </p:txBody>
      </p:sp>
    </p:spTree>
    <p:extLst>
      <p:ext uri="{BB962C8B-B14F-4D97-AF65-F5344CB8AC3E}">
        <p14:creationId xmlns:p14="http://schemas.microsoft.com/office/powerpoint/2010/main" xmlns="" val="1761771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EFDBA26B-AE55-4486-83E7-1041FB11B9C3}" type="slidenum">
              <a:rPr lang="en-US" altLang="ja-JP"/>
              <a:pPr>
                <a:defRPr/>
              </a:pPr>
              <a:t>&lt;#&gt;</a:t>
            </a:fld>
            <a:endParaRPr lang="en-US" altLang="ja-JP"/>
          </a:p>
        </p:txBody>
      </p:sp>
    </p:spTree>
    <p:extLst>
      <p:ext uri="{BB962C8B-B14F-4D97-AF65-F5344CB8AC3E}">
        <p14:creationId xmlns:p14="http://schemas.microsoft.com/office/powerpoint/2010/main" xmlns="" val="15263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25"/>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EF24677-FE28-4D40-9EAF-E6C0E82556EE}" type="slidenum">
              <a:rPr lang="en-US" altLang="ja-JP"/>
              <a:pPr>
                <a:defRPr/>
              </a:pPr>
              <a:t>&lt;#&gt;</a:t>
            </a:fld>
            <a:endParaRPr lang="en-US" altLang="ja-JP"/>
          </a:p>
        </p:txBody>
      </p:sp>
    </p:spTree>
    <p:extLst>
      <p:ext uri="{BB962C8B-B14F-4D97-AF65-F5344CB8AC3E}">
        <p14:creationId xmlns:p14="http://schemas.microsoft.com/office/powerpoint/2010/main" xmlns="" val="3771386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E773365E-9D4D-47FC-8167-BFC92A590AE2}" type="slidenum">
              <a:rPr lang="en-US" altLang="ja-JP"/>
              <a:pPr>
                <a:defRPr/>
              </a:pPr>
              <a:t>&lt;#&gt;</a:t>
            </a:fld>
            <a:endParaRPr lang="en-US" altLang="ja-JP"/>
          </a:p>
        </p:txBody>
      </p:sp>
    </p:spTree>
    <p:extLst>
      <p:ext uri="{BB962C8B-B14F-4D97-AF65-F5344CB8AC3E}">
        <p14:creationId xmlns:p14="http://schemas.microsoft.com/office/powerpoint/2010/main" xmlns="" val="181749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005F423B-3838-4E0F-AD35-3DD06BD0C07C}" type="slidenum">
              <a:rPr lang="en-US" altLang="ja-JP"/>
              <a:pPr>
                <a:defRPr/>
              </a:pPr>
              <a:t>&lt;#&gt;</a:t>
            </a:fld>
            <a:endParaRPr lang="en-US" altLang="ja-JP"/>
          </a:p>
        </p:txBody>
      </p:sp>
    </p:spTree>
    <p:extLst>
      <p:ext uri="{BB962C8B-B14F-4D97-AF65-F5344CB8AC3E}">
        <p14:creationId xmlns:p14="http://schemas.microsoft.com/office/powerpoint/2010/main" xmlns="" val="17926723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8"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1FE3FEBC-81AF-4D85-B755-72ED061BAF93}" type="slidenum">
              <a:rPr lang="en-US" altLang="ja-JP"/>
              <a:pPr>
                <a:defRPr/>
              </a:pPr>
              <a:t>&lt;#&gt;</a:t>
            </a:fld>
            <a:endParaRPr lang="en-US" altLang="ja-JP"/>
          </a:p>
        </p:txBody>
      </p:sp>
    </p:spTree>
    <p:extLst>
      <p:ext uri="{BB962C8B-B14F-4D97-AF65-F5344CB8AC3E}">
        <p14:creationId xmlns:p14="http://schemas.microsoft.com/office/powerpoint/2010/main" xmlns="" val="761243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4355EDAB-ED68-45F6-8A6E-4DDF229D8DCF}" type="slidenum">
              <a:rPr lang="en-US" altLang="ja-JP"/>
              <a:pPr>
                <a:defRPr/>
              </a:pPr>
              <a:t>&lt;#&gt;</a:t>
            </a:fld>
            <a:endParaRPr lang="en-US" altLang="ja-JP"/>
          </a:p>
        </p:txBody>
      </p:sp>
    </p:spTree>
    <p:extLst>
      <p:ext uri="{BB962C8B-B14F-4D97-AF65-F5344CB8AC3E}">
        <p14:creationId xmlns:p14="http://schemas.microsoft.com/office/powerpoint/2010/main" xmlns="" val="914474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3"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7136C47C-0D97-4CA1-BB53-C70782172DD4}" type="slidenum">
              <a:rPr lang="en-US" altLang="ja-JP"/>
              <a:pPr>
                <a:defRPr/>
              </a:pPr>
              <a:t>&lt;#&gt;</a:t>
            </a:fld>
            <a:endParaRPr lang="en-US" altLang="ja-JP"/>
          </a:p>
        </p:txBody>
      </p:sp>
    </p:spTree>
    <p:extLst>
      <p:ext uri="{BB962C8B-B14F-4D97-AF65-F5344CB8AC3E}">
        <p14:creationId xmlns:p14="http://schemas.microsoft.com/office/powerpoint/2010/main" xmlns="" val="20009095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18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2F9BB9FD-D060-4C9D-BCFF-59A101E4B3B1}" type="slidenum">
              <a:rPr lang="en-US" altLang="ja-JP"/>
              <a:pPr>
                <a:defRPr/>
              </a:pPr>
              <a:t>&lt;#&gt;</a:t>
            </a:fld>
            <a:endParaRPr lang="en-US" altLang="ja-JP"/>
          </a:p>
        </p:txBody>
      </p:sp>
    </p:spTree>
    <p:extLst>
      <p:ext uri="{BB962C8B-B14F-4D97-AF65-F5344CB8AC3E}">
        <p14:creationId xmlns:p14="http://schemas.microsoft.com/office/powerpoint/2010/main" xmlns="" val="304235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6"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2618F5F6-B741-41E2-9C99-2C4EFA4C63AE}" type="slidenum">
              <a:rPr lang="en-US" altLang="ja-JP"/>
              <a:pPr>
                <a:defRPr/>
              </a:pPr>
              <a:t>&lt;#&gt;</a:t>
            </a:fld>
            <a:endParaRPr lang="en-US" altLang="ja-JP"/>
          </a:p>
        </p:txBody>
      </p:sp>
    </p:spTree>
    <p:extLst>
      <p:ext uri="{BB962C8B-B14F-4D97-AF65-F5344CB8AC3E}">
        <p14:creationId xmlns:p14="http://schemas.microsoft.com/office/powerpoint/2010/main" xmlns="" val="48086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8C0F2039-4A54-44BC-BED7-4A4E8A81CE49}" type="slidenum">
              <a:rPr lang="en-US" altLang="ja-JP"/>
              <a:pPr>
                <a:defRPr/>
              </a:pPr>
              <a:t>&lt;#&gt;</a:t>
            </a:fld>
            <a:endParaRPr lang="en-US" altLang="ja-JP"/>
          </a:p>
        </p:txBody>
      </p:sp>
    </p:spTree>
    <p:extLst>
      <p:ext uri="{BB962C8B-B14F-4D97-AF65-F5344CB8AC3E}">
        <p14:creationId xmlns:p14="http://schemas.microsoft.com/office/powerpoint/2010/main" xmlns="" val="31241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68"/>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768"/>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5"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84926678-86AC-458B-8CC6-44290A922344}" type="slidenum">
              <a:rPr lang="en-US" altLang="ja-JP"/>
              <a:pPr>
                <a:defRPr/>
              </a:pPr>
              <a:t>&lt;#&gt;</a:t>
            </a:fld>
            <a:endParaRPr lang="en-US" altLang="ja-JP"/>
          </a:p>
        </p:txBody>
      </p:sp>
    </p:spTree>
    <p:extLst>
      <p:ext uri="{BB962C8B-B14F-4D97-AF65-F5344CB8AC3E}">
        <p14:creationId xmlns:p14="http://schemas.microsoft.com/office/powerpoint/2010/main" xmlns="" val="3772795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00" y="274768"/>
            <a:ext cx="89154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ja-JP"/>
              <a:t>社団法人 日本医師会</a:t>
            </a:r>
          </a:p>
        </p:txBody>
      </p:sp>
      <p:sp>
        <p:nvSpPr>
          <p:cNvPr id="4" name="Rectangle 8"/>
          <p:cNvSpPr>
            <a:spLocks noGrp="1" noChangeArrowheads="1"/>
          </p:cNvSpPr>
          <p:nvPr>
            <p:ph type="sldNum" sz="quarter" idx="11"/>
          </p:nvPr>
        </p:nvSpPr>
        <p:spPr>
          <a:xfrm>
            <a:off x="7477654" y="6245225"/>
            <a:ext cx="2311400" cy="476250"/>
          </a:xfrm>
          <a:prstGeom prst="rect">
            <a:avLst/>
          </a:prstGeom>
          <a:ln/>
        </p:spPr>
        <p:txBody>
          <a:bodyPr/>
          <a:lstStyle>
            <a:lvl1pPr>
              <a:defRPr/>
            </a:lvl1pPr>
          </a:lstStyle>
          <a:p>
            <a:pPr>
              <a:defRPr/>
            </a:pPr>
            <a:fld id="{958069FB-C480-44D6-9C9D-04135B495F71}" type="slidenum">
              <a:rPr lang="en-US" altLang="ja-JP"/>
              <a:pPr>
                <a:defRPr/>
              </a:pPr>
              <a:t>&lt;#&gt;</a:t>
            </a:fld>
            <a:endParaRPr lang="en-US" altLang="ja-JP"/>
          </a:p>
        </p:txBody>
      </p:sp>
    </p:spTree>
    <p:extLst>
      <p:ext uri="{BB962C8B-B14F-4D97-AF65-F5344CB8AC3E}">
        <p14:creationId xmlns:p14="http://schemas.microsoft.com/office/powerpoint/2010/main" xmlns="" val="8169562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xmlns="" val="2348734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47540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8"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9"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11F69C2F-53C7-4E16-850B-8508B3E83DF2}" type="slidenum">
              <a:rPr lang="en-US" altLang="ja-JP"/>
              <a:pPr>
                <a:defRPr/>
              </a:pPr>
              <a:t>&lt;#&gt;</a:t>
            </a:fld>
            <a:endParaRPr lang="en-US" altLang="ja-JP"/>
          </a:p>
        </p:txBody>
      </p:sp>
    </p:spTree>
    <p:extLst>
      <p:ext uri="{BB962C8B-B14F-4D97-AF65-F5344CB8AC3E}">
        <p14:creationId xmlns:p14="http://schemas.microsoft.com/office/powerpoint/2010/main" xmlns="" val="3765457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7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xmlns="" val="1583419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2786826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3698648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xmlns="" val="3978164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3952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7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xmlns="" val="3773157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xmlns="" val="3453867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2174793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3015"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xmlns="" val="191172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xmlns="" val="219938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4"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5"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E9F8A3E9-48DE-44DE-B099-252465038945}" type="slidenum">
              <a:rPr lang="en-US" altLang="ja-JP"/>
              <a:pPr>
                <a:defRPr/>
              </a:pPr>
              <a:t>&lt;#&gt;</a:t>
            </a:fld>
            <a:endParaRPr lang="en-US" altLang="ja-JP"/>
          </a:p>
        </p:txBody>
      </p:sp>
    </p:spTree>
    <p:extLst>
      <p:ext uri="{BB962C8B-B14F-4D97-AF65-F5344CB8AC3E}">
        <p14:creationId xmlns:p14="http://schemas.microsoft.com/office/powerpoint/2010/main" xmlns="" val="3350594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32F2C85-96A4-4D92-9539-3A600B9EBAE3}"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42A386FD-8164-421B-9B60-C66B11149F14}" type="slidenum">
              <a:rPr lang="ja-JP" altLang="en-US"/>
              <a:pPr>
                <a:defRPr/>
              </a:pPr>
              <a:t>&lt;#&gt;</a:t>
            </a:fld>
            <a:endParaRPr lang="ja-JP" altLang="en-US"/>
          </a:p>
        </p:txBody>
      </p:sp>
    </p:spTree>
    <p:extLst>
      <p:ext uri="{BB962C8B-B14F-4D97-AF65-F5344CB8AC3E}">
        <p14:creationId xmlns:p14="http://schemas.microsoft.com/office/powerpoint/2010/main" xmlns="" val="34656187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DC30CAB-B9E0-4047-8747-A0F0DA5998BD}"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66365261-AF36-4BA1-953F-F3FC52B7B409}" type="slidenum">
              <a:rPr lang="ja-JP" altLang="en-US"/>
              <a:pPr>
                <a:defRPr/>
              </a:pPr>
              <a:t>&lt;#&gt;</a:t>
            </a:fld>
            <a:endParaRPr lang="ja-JP" altLang="en-US"/>
          </a:p>
        </p:txBody>
      </p:sp>
    </p:spTree>
    <p:extLst>
      <p:ext uri="{BB962C8B-B14F-4D97-AF65-F5344CB8AC3E}">
        <p14:creationId xmlns:p14="http://schemas.microsoft.com/office/powerpoint/2010/main" xmlns="" val="3384503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973170A0-DF9C-4298-B879-B2B37B1E4151}"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F0AEB686-EDA6-4F35-8C69-9DA84AB6492A}" type="slidenum">
              <a:rPr lang="ja-JP" altLang="en-US"/>
              <a:pPr>
                <a:defRPr/>
              </a:pPr>
              <a:t>&lt;#&gt;</a:t>
            </a:fld>
            <a:endParaRPr lang="ja-JP" altLang="en-US"/>
          </a:p>
        </p:txBody>
      </p:sp>
    </p:spTree>
    <p:extLst>
      <p:ext uri="{BB962C8B-B14F-4D97-AF65-F5344CB8AC3E}">
        <p14:creationId xmlns:p14="http://schemas.microsoft.com/office/powerpoint/2010/main" xmlns="" val="3982078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573B16C-3EE8-444C-8AD3-692DA7B3C40C}"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92135C17-90AA-4184-B672-4E382DA86F34}" type="slidenum">
              <a:rPr lang="ja-JP" altLang="en-US"/>
              <a:pPr>
                <a:defRPr/>
              </a:pPr>
              <a:t>&lt;#&gt;</a:t>
            </a:fld>
            <a:endParaRPr lang="ja-JP" altLang="en-US"/>
          </a:p>
        </p:txBody>
      </p:sp>
    </p:spTree>
    <p:extLst>
      <p:ext uri="{BB962C8B-B14F-4D97-AF65-F5344CB8AC3E}">
        <p14:creationId xmlns:p14="http://schemas.microsoft.com/office/powerpoint/2010/main" xmlns="" val="402643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AA3B772-B0CA-4371-80CB-92E751431BEC}" type="datetime1">
              <a:rPr lang="ja-JP" altLang="en-US"/>
              <a:pPr>
                <a:defRPr/>
              </a:pPr>
              <a:t>2014/3/12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F6B3AABB-49B6-4EA8-B212-D4D67562F7E2}" type="slidenum">
              <a:rPr lang="ja-JP" altLang="en-US"/>
              <a:pPr>
                <a:defRPr/>
              </a:pPr>
              <a:t>&lt;#&gt;</a:t>
            </a:fld>
            <a:endParaRPr lang="ja-JP" altLang="en-US"/>
          </a:p>
        </p:txBody>
      </p:sp>
    </p:spTree>
    <p:extLst>
      <p:ext uri="{BB962C8B-B14F-4D97-AF65-F5344CB8AC3E}">
        <p14:creationId xmlns:p14="http://schemas.microsoft.com/office/powerpoint/2010/main" xmlns="" val="31846060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C924832-E22F-42F5-A69F-4358E2B0C8DD}"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8C3F0B71-5FF9-4CDE-AC8B-E21E015F4481}" type="slidenum">
              <a:rPr lang="ja-JP" altLang="en-US"/>
              <a:pPr>
                <a:defRPr/>
              </a:pPr>
              <a:t>&lt;#&gt;</a:t>
            </a:fld>
            <a:endParaRPr lang="ja-JP" altLang="en-US"/>
          </a:p>
        </p:txBody>
      </p:sp>
    </p:spTree>
    <p:extLst>
      <p:ext uri="{BB962C8B-B14F-4D97-AF65-F5344CB8AC3E}">
        <p14:creationId xmlns:p14="http://schemas.microsoft.com/office/powerpoint/2010/main" xmlns="" val="3720366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0296291A-3901-44CD-95B0-218E9BA156D3}" type="datetime1">
              <a:rPr lang="ja-JP" altLang="en-US"/>
              <a:pPr>
                <a:defRPr/>
              </a:pPr>
              <a:t>2014/3/12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EB1B631A-89AD-44F2-8559-0C4159B53D2F}" type="slidenum">
              <a:rPr lang="ja-JP" altLang="en-US"/>
              <a:pPr>
                <a:defRPr/>
              </a:pPr>
              <a:t>&lt;#&gt;</a:t>
            </a:fld>
            <a:endParaRPr lang="ja-JP" altLang="en-US"/>
          </a:p>
        </p:txBody>
      </p:sp>
    </p:spTree>
    <p:extLst>
      <p:ext uri="{BB962C8B-B14F-4D97-AF65-F5344CB8AC3E}">
        <p14:creationId xmlns:p14="http://schemas.microsoft.com/office/powerpoint/2010/main" xmlns="" val="23890478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E047131-7A94-4E6D-9D79-4B491D175C52}"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C464EFE8-2898-4B37-9D77-CC548DB06A88}" type="slidenum">
              <a:rPr lang="ja-JP" altLang="en-US"/>
              <a:pPr>
                <a:defRPr/>
              </a:pPr>
              <a:t>&lt;#&gt;</a:t>
            </a:fld>
            <a:endParaRPr lang="ja-JP" altLang="en-US"/>
          </a:p>
        </p:txBody>
      </p:sp>
    </p:spTree>
    <p:extLst>
      <p:ext uri="{BB962C8B-B14F-4D97-AF65-F5344CB8AC3E}">
        <p14:creationId xmlns:p14="http://schemas.microsoft.com/office/powerpoint/2010/main" xmlns="" val="39342428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8C2CAA4-42D7-44DA-9B35-FCFA0E212D92}" type="datetime1">
              <a:rPr lang="ja-JP" altLang="en-US"/>
              <a:pPr>
                <a:defRPr/>
              </a:pPr>
              <a:t>2014/3/12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B76C1077-092C-4477-8E04-6400D71876E7}" type="slidenum">
              <a:rPr lang="ja-JP" altLang="en-US"/>
              <a:pPr>
                <a:defRPr/>
              </a:pPr>
              <a:t>&lt;#&gt;</a:t>
            </a:fld>
            <a:endParaRPr lang="ja-JP" altLang="en-US"/>
          </a:p>
        </p:txBody>
      </p:sp>
    </p:spTree>
    <p:extLst>
      <p:ext uri="{BB962C8B-B14F-4D97-AF65-F5344CB8AC3E}">
        <p14:creationId xmlns:p14="http://schemas.microsoft.com/office/powerpoint/2010/main" xmlns="" val="2026044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2159E6-E287-42F3-8C4D-866B6891089B}"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EBFE0922-9210-469F-B19B-6A88220754BA}" type="slidenum">
              <a:rPr lang="ja-JP" altLang="en-US"/>
              <a:pPr>
                <a:defRPr/>
              </a:pPr>
              <a:t>&lt;#&gt;</a:t>
            </a:fld>
            <a:endParaRPr lang="ja-JP" altLang="en-US"/>
          </a:p>
        </p:txBody>
      </p:sp>
    </p:spTree>
    <p:extLst>
      <p:ext uri="{BB962C8B-B14F-4D97-AF65-F5344CB8AC3E}">
        <p14:creationId xmlns:p14="http://schemas.microsoft.com/office/powerpoint/2010/main" xmlns="" val="36743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3"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4"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B0E7A5EC-DF39-49C5-B9C9-82B801D5FF7D}" type="slidenum">
              <a:rPr lang="en-US" altLang="ja-JP"/>
              <a:pPr>
                <a:defRPr/>
              </a:pPr>
              <a:t>&lt;#&gt;</a:t>
            </a:fld>
            <a:endParaRPr lang="en-US" altLang="ja-JP"/>
          </a:p>
        </p:txBody>
      </p:sp>
    </p:spTree>
    <p:extLst>
      <p:ext uri="{BB962C8B-B14F-4D97-AF65-F5344CB8AC3E}">
        <p14:creationId xmlns:p14="http://schemas.microsoft.com/office/powerpoint/2010/main" xmlns="" val="42398196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AC2D820-1B45-4217-89FD-6A6305764B6F}" type="datetime1">
              <a:rPr lang="ja-JP" altLang="en-US"/>
              <a:pPr>
                <a:defRPr/>
              </a:pPr>
              <a:t>2014/3/12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ABF68107-294C-4535-98B8-DE8512E63E0A}" type="slidenum">
              <a:rPr lang="ja-JP" altLang="en-US"/>
              <a:pPr>
                <a:defRPr/>
              </a:pPr>
              <a:t>&lt;#&gt;</a:t>
            </a:fld>
            <a:endParaRPr lang="ja-JP" altLang="en-US"/>
          </a:p>
        </p:txBody>
      </p:sp>
    </p:spTree>
    <p:extLst>
      <p:ext uri="{BB962C8B-B14F-4D97-AF65-F5344CB8AC3E}">
        <p14:creationId xmlns:p14="http://schemas.microsoft.com/office/powerpoint/2010/main" xmlns="" val="2701706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5"/>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129C755-B0E0-4976-B50A-35BA89DF0C76}" type="datetime1">
              <a:rPr lang="ja-JP" altLang="en-US"/>
              <a:pPr>
                <a:defRPr/>
              </a:pPr>
              <a:t>2014/3/12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a:xfrm>
            <a:off x="7642754" y="6524768"/>
            <a:ext cx="2311400" cy="365125"/>
          </a:xfrm>
          <a:prstGeom prst="rect">
            <a:avLst/>
          </a:prstGeom>
        </p:spPr>
        <p:txBody>
          <a:bodyPr/>
          <a:lstStyle>
            <a:lvl1pPr>
              <a:defRPr/>
            </a:lvl1pPr>
          </a:lstStyle>
          <a:p>
            <a:pPr>
              <a:defRPr/>
            </a:pPr>
            <a:fld id="{91346DDF-D0AB-417D-BAB0-0359CFD047E4}" type="slidenum">
              <a:rPr lang="ja-JP" altLang="en-US"/>
              <a:pPr>
                <a:defRPr/>
              </a:pPr>
              <a:t>&lt;#&gt;</a:t>
            </a:fld>
            <a:endParaRPr lang="ja-JP" altLang="en-US"/>
          </a:p>
        </p:txBody>
      </p:sp>
    </p:spTree>
    <p:extLst>
      <p:ext uri="{BB962C8B-B14F-4D97-AF65-F5344CB8AC3E}">
        <p14:creationId xmlns:p14="http://schemas.microsoft.com/office/powerpoint/2010/main" xmlns="" val="1307640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9C8FCDE-EE4E-49E2-B132-65FC37CD292A}" type="slidenum">
              <a:rPr lang="ja-JP" altLang="en-US"/>
              <a:pPr>
                <a:defRPr/>
              </a:pPr>
              <a:t>&lt;#&gt;</a:t>
            </a:fld>
            <a:endParaRPr lang="en-US" altLang="ja-JP"/>
          </a:p>
        </p:txBody>
      </p:sp>
    </p:spTree>
    <p:extLst>
      <p:ext uri="{BB962C8B-B14F-4D97-AF65-F5344CB8AC3E}">
        <p14:creationId xmlns:p14="http://schemas.microsoft.com/office/powerpoint/2010/main" xmlns="" val="31359216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6AA0E4F6-4689-484D-B82C-5A8C8D8C9AC9}" type="slidenum">
              <a:rPr lang="ja-JP" altLang="en-US"/>
              <a:pPr>
                <a:defRPr/>
              </a:pPr>
              <a:t>&lt;#&gt;</a:t>
            </a:fld>
            <a:endParaRPr lang="en-US" altLang="ja-JP"/>
          </a:p>
        </p:txBody>
      </p:sp>
    </p:spTree>
    <p:extLst>
      <p:ext uri="{BB962C8B-B14F-4D97-AF65-F5344CB8AC3E}">
        <p14:creationId xmlns:p14="http://schemas.microsoft.com/office/powerpoint/2010/main" xmlns="" val="2981203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4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DAC09FD9-91F2-48AA-9B71-3834F0298FA3}" type="slidenum">
              <a:rPr lang="ja-JP" altLang="en-US"/>
              <a:pPr>
                <a:defRPr/>
              </a:pPr>
              <a:t>&lt;#&gt;</a:t>
            </a:fld>
            <a:endParaRPr lang="en-US" altLang="ja-JP"/>
          </a:p>
        </p:txBody>
      </p:sp>
    </p:spTree>
    <p:extLst>
      <p:ext uri="{BB962C8B-B14F-4D97-AF65-F5344CB8AC3E}">
        <p14:creationId xmlns:p14="http://schemas.microsoft.com/office/powerpoint/2010/main" xmlns="" val="383287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42953"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1299AD46-EEA2-4BFD-B330-B78FAC23771C}" type="slidenum">
              <a:rPr lang="ja-JP" altLang="en-US"/>
              <a:pPr>
                <a:defRPr/>
              </a:pPr>
              <a:t>&lt;#&gt;</a:t>
            </a:fld>
            <a:endParaRPr lang="en-US" altLang="ja-JP"/>
          </a:p>
        </p:txBody>
      </p:sp>
    </p:spTree>
    <p:extLst>
      <p:ext uri="{BB962C8B-B14F-4D97-AF65-F5344CB8AC3E}">
        <p14:creationId xmlns:p14="http://schemas.microsoft.com/office/powerpoint/2010/main" xmlns="" val="1021791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B2C3FCF-7714-4AB0-AC9D-0D08A77F1F43}" type="slidenum">
              <a:rPr lang="ja-JP" altLang="en-US"/>
              <a:pPr>
                <a:defRPr/>
              </a:pPr>
              <a:t>&lt;#&gt;</a:t>
            </a:fld>
            <a:endParaRPr lang="en-US" altLang="ja-JP"/>
          </a:p>
        </p:txBody>
      </p:sp>
    </p:spTree>
    <p:extLst>
      <p:ext uri="{BB962C8B-B14F-4D97-AF65-F5344CB8AC3E}">
        <p14:creationId xmlns:p14="http://schemas.microsoft.com/office/powerpoint/2010/main" xmlns="" val="3591030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9CEC4DCF-3D81-40C6-9D76-FEC00BBA78AF}" type="slidenum">
              <a:rPr lang="ja-JP" altLang="en-US"/>
              <a:pPr>
                <a:defRPr/>
              </a:pPr>
              <a:t>&lt;#&gt;</a:t>
            </a:fld>
            <a:endParaRPr lang="en-US" altLang="ja-JP"/>
          </a:p>
        </p:txBody>
      </p:sp>
    </p:spTree>
    <p:extLst>
      <p:ext uri="{BB962C8B-B14F-4D97-AF65-F5344CB8AC3E}">
        <p14:creationId xmlns:p14="http://schemas.microsoft.com/office/powerpoint/2010/main" xmlns="" val="1262399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CB41C27-A4CE-4378-AD85-3C9396F4EDB1}" type="slidenum">
              <a:rPr lang="ja-JP" altLang="en-US"/>
              <a:pPr>
                <a:defRPr/>
              </a:pPr>
              <a:t>&lt;#&gt;</a:t>
            </a:fld>
            <a:endParaRPr lang="en-US" altLang="ja-JP"/>
          </a:p>
        </p:txBody>
      </p:sp>
    </p:spTree>
    <p:extLst>
      <p:ext uri="{BB962C8B-B14F-4D97-AF65-F5344CB8AC3E}">
        <p14:creationId xmlns:p14="http://schemas.microsoft.com/office/powerpoint/2010/main" xmlns="" val="42231115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3499" y="273057"/>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5FAC99EC-E732-48AA-B256-384B84E1AE09}" type="slidenum">
              <a:rPr lang="ja-JP" altLang="en-US"/>
              <a:pPr>
                <a:defRPr/>
              </a:pPr>
              <a:t>&lt;#&gt;</a:t>
            </a:fld>
            <a:endParaRPr lang="en-US" altLang="ja-JP"/>
          </a:p>
        </p:txBody>
      </p:sp>
    </p:spTree>
    <p:extLst>
      <p:ext uri="{BB962C8B-B14F-4D97-AF65-F5344CB8AC3E}">
        <p14:creationId xmlns:p14="http://schemas.microsoft.com/office/powerpoint/2010/main" xmlns="" val="195700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2" y="27307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6FEAA6CE-F882-4420-BA57-DF6D63146393}" type="slidenum">
              <a:rPr lang="en-US" altLang="ja-JP"/>
              <a:pPr>
                <a:defRPr/>
              </a:pPr>
              <a:t>&lt;#&gt;</a:t>
            </a:fld>
            <a:endParaRPr lang="en-US" altLang="ja-JP"/>
          </a:p>
        </p:txBody>
      </p:sp>
    </p:spTree>
    <p:extLst>
      <p:ext uri="{BB962C8B-B14F-4D97-AF65-F5344CB8AC3E}">
        <p14:creationId xmlns:p14="http://schemas.microsoft.com/office/powerpoint/2010/main" xmlns="" val="24204303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FD1BCEB6-88AB-44AB-B969-FDE1B232A8CE}" type="slidenum">
              <a:rPr lang="ja-JP" altLang="en-US"/>
              <a:pPr>
                <a:defRPr/>
              </a:pPr>
              <a:t>&lt;#&gt;</a:t>
            </a:fld>
            <a:endParaRPr lang="en-US" altLang="ja-JP"/>
          </a:p>
        </p:txBody>
      </p:sp>
    </p:spTree>
    <p:extLst>
      <p:ext uri="{BB962C8B-B14F-4D97-AF65-F5344CB8AC3E}">
        <p14:creationId xmlns:p14="http://schemas.microsoft.com/office/powerpoint/2010/main" xmlns="" val="1309009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AC3C1938-7413-4C37-BDBE-92E2E16B6780}" type="slidenum">
              <a:rPr lang="ja-JP" altLang="en-US"/>
              <a:pPr>
                <a:defRPr/>
              </a:pPr>
              <a:t>&lt;#&gt;</a:t>
            </a:fld>
            <a:endParaRPr lang="en-US" altLang="ja-JP"/>
          </a:p>
        </p:txBody>
      </p:sp>
    </p:spTree>
    <p:extLst>
      <p:ext uri="{BB962C8B-B14F-4D97-AF65-F5344CB8AC3E}">
        <p14:creationId xmlns:p14="http://schemas.microsoft.com/office/powerpoint/2010/main" xmlns="" val="39994095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742963"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308188A4-A105-437C-9213-C4BF51A96C96}" type="slidenum">
              <a:rPr lang="ja-JP" altLang="en-US"/>
              <a:pPr>
                <a:defRPr/>
              </a:pPr>
              <a:t>&lt;#&gt;</a:t>
            </a:fld>
            <a:endParaRPr lang="en-US" altLang="ja-JP"/>
          </a:p>
        </p:txBody>
      </p:sp>
    </p:spTree>
    <p:extLst>
      <p:ext uri="{BB962C8B-B14F-4D97-AF65-F5344CB8AC3E}">
        <p14:creationId xmlns:p14="http://schemas.microsoft.com/office/powerpoint/2010/main" xmlns="" val="2413469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0"/>
          <p:cNvSpPr>
            <a:spLocks noGrp="1" noChangeArrowheads="1"/>
          </p:cNvSpPr>
          <p:nvPr>
            <p:ph type="sldNum" sz="quarter" idx="10"/>
          </p:nvPr>
        </p:nvSpPr>
        <p:spPr>
          <a:xfrm>
            <a:off x="9166225" y="6443805"/>
            <a:ext cx="722313" cy="390525"/>
          </a:xfrm>
          <a:prstGeom prst="rect">
            <a:avLst/>
          </a:prstGeom>
          <a:ln/>
        </p:spPr>
        <p:txBody>
          <a:bodyPr/>
          <a:lstStyle>
            <a:lvl1pPr>
              <a:defRPr/>
            </a:lvl1pPr>
          </a:lstStyle>
          <a:p>
            <a:pPr>
              <a:defRPr/>
            </a:pPr>
            <a:fld id="{75C53A55-AF48-4A25-9A34-965EAE6EE493}" type="slidenum">
              <a:rPr lang="ja-JP" altLang="en-US"/>
              <a:pPr>
                <a:defRPr/>
              </a:pPr>
              <a:t>&lt;#&gt;</a:t>
            </a:fld>
            <a:endParaRPr lang="en-US" altLang="ja-JP"/>
          </a:p>
        </p:txBody>
      </p:sp>
    </p:spTree>
    <p:extLst>
      <p:ext uri="{BB962C8B-B14F-4D97-AF65-F5344CB8AC3E}">
        <p14:creationId xmlns:p14="http://schemas.microsoft.com/office/powerpoint/2010/main" xmlns="" val="23290592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4909AC-A87F-44BF-A4E9-51BE0B432A0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5666367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EC3B40-BE74-4D84-898C-532855A5B32B}"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457512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53"/>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3" y="4589663"/>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E438DDB-CC0E-4150-AED1-F5EDF4CC95F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7513920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54C86D7-746F-4758-AA4A-E489813A957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8147992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03E679E-B338-43EB-8D88-4A8C85328F3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4629383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93A5F9-8D78-4FC0-84B1-B9F6616CFC3A}"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321902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fontAlgn="auto">
              <a:spcAft>
                <a:spcPts val="0"/>
              </a:spcAft>
              <a:defRPr kumimoji="0"/>
            </a:lvl1pPr>
          </a:lstStyle>
          <a:p>
            <a:pPr>
              <a:defRPr/>
            </a:pPr>
            <a:endParaRPr lang="en-US" altLang="ja-JP"/>
          </a:p>
        </p:txBody>
      </p:sp>
      <p:sp>
        <p:nvSpPr>
          <p:cNvPr id="6" name="Rectangle 5"/>
          <p:cNvSpPr>
            <a:spLocks noGrp="1" noChangeArrowheads="1"/>
          </p:cNvSpPr>
          <p:nvPr>
            <p:ph type="ftr" sz="quarter" idx="11"/>
          </p:nvPr>
        </p:nvSpPr>
        <p:spPr/>
        <p:txBody>
          <a:bodyPr/>
          <a:lstStyle>
            <a:lvl1pPr fontAlgn="auto">
              <a:spcAft>
                <a:spcPts val="0"/>
              </a:spcAft>
              <a:defRPr kumimoji="0"/>
            </a:lvl1pPr>
          </a:lstStyle>
          <a:p>
            <a:pPr>
              <a:defRPr/>
            </a:pPr>
            <a:endParaRPr lang="en-US" altLang="ja-JP"/>
          </a:p>
        </p:txBody>
      </p:sp>
      <p:sp>
        <p:nvSpPr>
          <p:cNvPr id="7" name="Rectangle 6"/>
          <p:cNvSpPr>
            <a:spLocks noGrp="1" noChangeArrowheads="1"/>
          </p:cNvSpPr>
          <p:nvPr>
            <p:ph type="sldNum" sz="quarter" idx="12"/>
          </p:nvPr>
        </p:nvSpPr>
        <p:spPr>
          <a:xfrm>
            <a:off x="7663392" y="6608763"/>
            <a:ext cx="2311400" cy="476250"/>
          </a:xfrm>
          <a:prstGeom prst="rect">
            <a:avLst/>
          </a:prstGeom>
        </p:spPr>
        <p:txBody>
          <a:bodyPr/>
          <a:lstStyle>
            <a:lvl1pPr fontAlgn="auto">
              <a:spcAft>
                <a:spcPts val="0"/>
              </a:spcAft>
              <a:defRPr kumimoji="0"/>
            </a:lvl1pPr>
          </a:lstStyle>
          <a:p>
            <a:pPr>
              <a:defRPr/>
            </a:pPr>
            <a:fld id="{A3741476-234B-4F42-B8C5-08F4AB098374}" type="slidenum">
              <a:rPr lang="en-US" altLang="ja-JP"/>
              <a:pPr>
                <a:defRPr/>
              </a:pPr>
              <a:t>&lt;#&gt;</a:t>
            </a:fld>
            <a:endParaRPr lang="en-US" altLang="ja-JP"/>
          </a:p>
        </p:txBody>
      </p:sp>
    </p:spTree>
    <p:extLst>
      <p:ext uri="{BB962C8B-B14F-4D97-AF65-F5344CB8AC3E}">
        <p14:creationId xmlns:p14="http://schemas.microsoft.com/office/powerpoint/2010/main" xmlns="" val="3500655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774D-194F-428B-824C-63DB517E34F8}"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2029616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3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46290E-6566-4B0E-AFF4-B45AA06EB90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080340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3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5678B-E627-4C45-B325-2837CF6852C0}"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1733445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60FDBB-9EDA-44C4-AAC5-C73127C22EDC}"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21534861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84"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AE4EE-8035-4107-859B-DBA0C9D39586}"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a:xfrm>
            <a:off x="7677150" y="6493073"/>
            <a:ext cx="2228850" cy="365125"/>
          </a:xfrm>
          <a:prstGeom prst="rect">
            <a:avLst/>
          </a:prstGeom>
        </p:spPr>
        <p:txBody>
          <a:bodyPr/>
          <a:lstStyle/>
          <a:p>
            <a:fld id="{3CD7FEE9-580A-4EA0-A7DE-8D177AC2609D}" type="slidenum">
              <a:rPr lang="ja-JP" altLang="en-US" smtClean="0">
                <a:solidFill>
                  <a:prstClr val="black"/>
                </a:solidFill>
              </a:rPr>
              <a:pPr/>
              <a:t>&lt;#&gt;</a:t>
            </a:fld>
            <a:endParaRPr lang="ja-JP" altLang="en-US">
              <a:solidFill>
                <a:prstClr val="black"/>
              </a:solidFill>
            </a:endParaRPr>
          </a:p>
        </p:txBody>
      </p:sp>
    </p:spTree>
    <p:extLst>
      <p:ext uri="{BB962C8B-B14F-4D97-AF65-F5344CB8AC3E}">
        <p14:creationId xmlns:p14="http://schemas.microsoft.com/office/powerpoint/2010/main" xmlns="" val="15577349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041"/>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C78C710-E3A2-4F78-87BA-D43BC754FD58}"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8547347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DBF2E211-BAC2-41B6-9291-F77F7C7DBD77}"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658344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516"/>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EDDFC86-9A6E-42AD-B5A0-58656E66B493}" type="datetime1">
              <a:rPr lang="ja-JP" altLang="en-US"/>
              <a:pPr>
                <a:defRPr/>
              </a:pPr>
              <a:t>2014/3/12</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3278978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4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D36125C-75E2-42ED-A5BC-901E8617D4F3}" type="datetime1">
              <a:rPr lang="ja-JP" altLang="en-US"/>
              <a:pPr>
                <a:defRPr/>
              </a:pPr>
              <a:t>2014/3/12</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2383473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6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6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93F95FEC-47CB-4944-81B8-0A4F9F95C263}" type="datetime1">
              <a:rPr lang="ja-JP" altLang="en-US"/>
              <a:pPr>
                <a:defRPr/>
              </a:pPr>
              <a:t>2014/3/12</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Tree>
    <p:extLst>
      <p:ext uri="{BB962C8B-B14F-4D97-AF65-F5344CB8AC3E}">
        <p14:creationId xmlns:p14="http://schemas.microsoft.com/office/powerpoint/2010/main" xmlns="" val="234261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theme" Target="../theme/theme14.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heme" Target="../theme/theme19.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20.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1.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2.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3.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4.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5.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6.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638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mn-ea"/>
              </a:defRPr>
            </a:lvl1pPr>
          </a:lstStyle>
          <a:p>
            <a:pPr fontAlgn="base">
              <a:spcAft>
                <a:spcPct val="0"/>
              </a:spcAft>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mn-ea"/>
              </a:defRPr>
            </a:lvl1pPr>
          </a:lstStyle>
          <a:p>
            <a:pPr fontAlgn="base">
              <a:spcAft>
                <a:spcPct val="0"/>
              </a:spcAft>
              <a:defRPr/>
            </a:pPr>
            <a:endParaRPr lang="en-US" altLang="ja-JP"/>
          </a:p>
        </p:txBody>
      </p:sp>
    </p:spTree>
    <p:extLst>
      <p:ext uri="{BB962C8B-B14F-4D97-AF65-F5344CB8AC3E}">
        <p14:creationId xmlns:p14="http://schemas.microsoft.com/office/powerpoint/2010/main" xmlns="" val="24948210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43" y="274639"/>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43" y="1600205"/>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7826"/>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20D57-0D78-4FAA-8DBE-DA77E11B4BB3}"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93" y="6357826"/>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130668719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246929721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711461575"/>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2361271906"/>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FBB6EECC-1435-4543-B05F-733F6F86A504}" type="datetime1">
              <a:rPr lang="ja-JP" altLang="en-US"/>
              <a:pPr>
                <a:defRPr/>
              </a:pPr>
              <a:t>2014/3/12</a:t>
            </a:fld>
            <a:endParaRPr lang="ja-JP" altLang="en-US"/>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xmlns="" val="268376515"/>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4075101813"/>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6D1C485F-C3D0-4A9C-9696-76D12DC6BA10}" type="datetime1">
              <a:rPr lang="ja-JP" altLang="en-US"/>
              <a:pPr>
                <a:defRPr/>
              </a:pPr>
              <a:t>2014/3/12</a:t>
            </a:fld>
            <a:endParaRPr lang="ja-JP" altLang="en-US"/>
          </a:p>
        </p:txBody>
      </p:sp>
      <p:sp>
        <p:nvSpPr>
          <p:cNvPr id="5" name="フッター プレースホルダ 4"/>
          <p:cNvSpPr>
            <a:spLocks noGrp="1"/>
          </p:cNvSpPr>
          <p:nvPr>
            <p:ph type="ftr" sz="quarter" idx="3"/>
          </p:nvPr>
        </p:nvSpPr>
        <p:spPr>
          <a:xfrm>
            <a:off x="3384550" y="6356451"/>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xmlns="" val="386850606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184866011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2198251193"/>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BD-39CD-4A9C-9909-95B20F0367EF}"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1512064669"/>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54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21B393EA-DF8C-481F-B12F-6C41B0674839}" type="datetime1">
              <a:rPr lang="ja-JP" altLang="en-US"/>
              <a:pPr>
                <a:defRPr/>
              </a:pPr>
              <a:t>2014/3/12</a:t>
            </a:fld>
            <a:endParaRPr lang="ja-JP" altLang="en-US"/>
          </a:p>
        </p:txBody>
      </p:sp>
      <p:sp>
        <p:nvSpPr>
          <p:cNvPr id="5" name="フッター プレースホルダ 4"/>
          <p:cNvSpPr>
            <a:spLocks noGrp="1"/>
          </p:cNvSpPr>
          <p:nvPr>
            <p:ph type="ftr" sz="quarter" idx="3"/>
          </p:nvPr>
        </p:nvSpPr>
        <p:spPr>
          <a:xfrm>
            <a:off x="3384550" y="6356547"/>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xmlns="" val="30475227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BBF298C-61F4-4ACC-8EEE-D00DA43B9E31}" type="datetime1">
              <a:rPr lang="ja-JP" altLang="en-US">
                <a:solidFill>
                  <a:prstClr val="black">
                    <a:tint val="75000"/>
                  </a:prstClr>
                </a:solidFill>
              </a:rPr>
              <a:pPr>
                <a:defRPr/>
              </a:pPr>
              <a:t>2014/3/12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xmlns="" val="512136603"/>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B7B2-30E9-4139-A18D-045EF9C5EDC9}"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981261941"/>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xmlns="" val="1576305408"/>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7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7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386735067"/>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7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7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1571491112"/>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7812629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3E625-3240-4A6C-B573-84CE6436B650}" type="datetimeFigureOut">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F7311-A991-4872-81CF-9058C2CE39B4}"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87135545"/>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5123" name="テキスト プレースホルダー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10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70736B8B-1636-44C3-A871-DE4685C017FD}" type="datetime1">
              <a:rPr lang="ja-JP" altLang="en-US"/>
              <a:pPr>
                <a:defRPr/>
              </a:pPr>
              <a:t>2014/3/12</a:t>
            </a:fld>
            <a:endParaRPr lang="ja-JP" altLang="en-US"/>
          </a:p>
        </p:txBody>
      </p:sp>
      <p:sp>
        <p:nvSpPr>
          <p:cNvPr id="5" name="フッター プレースホルダー 4"/>
          <p:cNvSpPr>
            <a:spLocks noGrp="1"/>
          </p:cNvSpPr>
          <p:nvPr>
            <p:ph type="ftr" sz="quarter" idx="3"/>
          </p:nvPr>
        </p:nvSpPr>
        <p:spPr>
          <a:xfrm>
            <a:off x="3384550" y="635810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xmlns="" val="311293595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95300" y="1600206"/>
            <a:ext cx="8915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6085" name="Rectangle 5"/>
          <p:cNvSpPr>
            <a:spLocks noGrp="1" noChangeArrowheads="1"/>
          </p:cNvSpPr>
          <p:nvPr>
            <p:ph type="ftr" sz="quarter" idx="3"/>
          </p:nvPr>
        </p:nvSpPr>
        <p:spPr bwMode="auto">
          <a:xfrm>
            <a:off x="736071" y="6523201"/>
            <a:ext cx="8433858"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ea"/>
                <a:ea typeface="ＭＳ Ｐゴシック" pitchFamily="50" charset="-128"/>
              </a:defRPr>
            </a:lvl1pPr>
          </a:lstStyle>
          <a:p>
            <a:pPr fontAlgn="base">
              <a:spcBef>
                <a:spcPct val="0"/>
              </a:spcBef>
              <a:spcAft>
                <a:spcPct val="0"/>
              </a:spcAft>
              <a:defRPr/>
            </a:pPr>
            <a:r>
              <a:rPr lang="en-US" altLang="ja-JP"/>
              <a:t>社団法人 日本医師会</a:t>
            </a:r>
          </a:p>
        </p:txBody>
      </p:sp>
    </p:spTree>
    <p:extLst>
      <p:ext uri="{BB962C8B-B14F-4D97-AF65-F5344CB8AC3E}">
        <p14:creationId xmlns:p14="http://schemas.microsoft.com/office/powerpoint/2010/main" xmlns="" val="322130867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8435"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xmlns="" val="213681558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9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C4C24FD9-25F4-41F3-B470-C61F0C5768E3}" type="datetime1">
              <a:rPr lang="ja-JP" altLang="en-US"/>
              <a:pPr>
                <a:defRPr/>
              </a:pPr>
              <a:t>2014/3/12</a:t>
            </a:fld>
            <a:endParaRPr lang="ja-JP" altLang="en-US"/>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50" charset="-128"/>
              </a:defRPr>
            </a:lvl1pPr>
          </a:lstStyle>
          <a:p>
            <a:pPr fontAlgn="base">
              <a:spcBef>
                <a:spcPct val="0"/>
              </a:spcBef>
              <a:spcAft>
                <a:spcPct val="0"/>
              </a:spcAft>
              <a:defRPr/>
            </a:pPr>
            <a:endParaRPr lang="en-US" altLang="ja-JP"/>
          </a:p>
        </p:txBody>
      </p:sp>
    </p:spTree>
    <p:extLst>
      <p:ext uri="{BB962C8B-B14F-4D97-AF65-F5344CB8AC3E}">
        <p14:creationId xmlns:p14="http://schemas.microsoft.com/office/powerpoint/2010/main" xmlns="" val="231819593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2 レベル</a:t>
            </a:r>
          </a:p>
          <a:p>
            <a:pPr lvl="2"/>
            <a:r>
              <a:rPr lang="ja-JP" altLang="en-US" smtClean="0"/>
              <a:t>第 3 レベル</a:t>
            </a:r>
          </a:p>
          <a:p>
            <a:pPr lvl="3"/>
            <a:r>
              <a:rPr lang="ja-JP" altLang="en-US" smtClean="0"/>
              <a:t>第 4 レベル</a:t>
            </a:r>
          </a:p>
          <a:p>
            <a:pPr lvl="4"/>
            <a:r>
              <a:rPr lang="ja-JP" altLang="en-US" smtClean="0"/>
              <a:t>第 5 レベル</a:t>
            </a:r>
          </a:p>
        </p:txBody>
      </p:sp>
    </p:spTree>
    <p:extLst>
      <p:ext uri="{BB962C8B-B14F-4D97-AF65-F5344CB8AC3E}">
        <p14:creationId xmlns:p14="http://schemas.microsoft.com/office/powerpoint/2010/main" xmlns="" val="32129990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5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468EE-96FB-459A-88DF-12103AB2CC91}" type="datetime1">
              <a:rPr lang="ja-JP" altLang="en-US" smtClean="0">
                <a:solidFill>
                  <a:prstClr val="black">
                    <a:tint val="75000"/>
                  </a:prstClr>
                </a:solidFill>
              </a:rPr>
              <a:pPr/>
              <a:t>2014/3/12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9" y="63565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Tree>
    <p:extLst>
      <p:ext uri="{BB962C8B-B14F-4D97-AF65-F5344CB8AC3E}">
        <p14:creationId xmlns:p14="http://schemas.microsoft.com/office/powerpoint/2010/main" xmlns="" val="202642505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804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defRPr>
            </a:lvl1pPr>
          </a:lstStyle>
          <a:p>
            <a:pPr>
              <a:defRPr/>
            </a:pPr>
            <a:fld id="{F6B7526A-94AF-41BD-9238-BC638208D620}" type="datetime1">
              <a:rPr lang="ja-JP" altLang="en-US"/>
              <a:pPr>
                <a:defRPr/>
              </a:pPr>
              <a:t>2014/3/12</a:t>
            </a:fld>
            <a:endParaRPr lang="ja-JP" altLang="en-US"/>
          </a:p>
        </p:txBody>
      </p:sp>
      <p:sp>
        <p:nvSpPr>
          <p:cNvPr id="5" name="フッター プレースホルダー 4"/>
          <p:cNvSpPr>
            <a:spLocks noGrp="1"/>
          </p:cNvSpPr>
          <p:nvPr>
            <p:ph type="ftr" sz="quarter" idx="3"/>
          </p:nvPr>
        </p:nvSpPr>
        <p:spPr>
          <a:xfrm>
            <a:off x="3384550" y="635804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xmlns="" val="35593667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wmf"/><Relationship Id="rId18" Type="http://schemas.openxmlformats.org/officeDocument/2006/relationships/image" Target="../media/image16.wmf"/><Relationship Id="rId3" Type="http://schemas.openxmlformats.org/officeDocument/2006/relationships/image" Target="../media/image1.jpeg"/><Relationship Id="rId21" Type="http://schemas.openxmlformats.org/officeDocument/2006/relationships/image" Target="../media/image19.wmf"/><Relationship Id="rId7" Type="http://schemas.openxmlformats.org/officeDocument/2006/relationships/image" Target="../media/image5.wmf"/><Relationship Id="rId12" Type="http://schemas.openxmlformats.org/officeDocument/2006/relationships/image" Target="../media/image10.wmf"/><Relationship Id="rId17" Type="http://schemas.openxmlformats.org/officeDocument/2006/relationships/image" Target="../media/image15.wmf"/><Relationship Id="rId2" Type="http://schemas.openxmlformats.org/officeDocument/2006/relationships/notesSlide" Target="../notesSlides/notesSlide14.xml"/><Relationship Id="rId16" Type="http://schemas.openxmlformats.org/officeDocument/2006/relationships/image" Target="../media/image14.wmf"/><Relationship Id="rId20" Type="http://schemas.openxmlformats.org/officeDocument/2006/relationships/image" Target="../media/image18.png"/><Relationship Id="rId1" Type="http://schemas.openxmlformats.org/officeDocument/2006/relationships/slideLayout" Target="../slideLayouts/slideLayout119.xml"/><Relationship Id="rId6" Type="http://schemas.openxmlformats.org/officeDocument/2006/relationships/image" Target="../media/image4.wmf"/><Relationship Id="rId11" Type="http://schemas.openxmlformats.org/officeDocument/2006/relationships/image" Target="../media/image9.wmf"/><Relationship Id="rId5" Type="http://schemas.openxmlformats.org/officeDocument/2006/relationships/image" Target="../media/image3.wmf"/><Relationship Id="rId15" Type="http://schemas.openxmlformats.org/officeDocument/2006/relationships/image" Target="../media/image13.wmf"/><Relationship Id="rId23" Type="http://schemas.openxmlformats.org/officeDocument/2006/relationships/image" Target="../media/image21.wmf"/><Relationship Id="rId10" Type="http://schemas.openxmlformats.org/officeDocument/2006/relationships/image" Target="../media/image8.wmf"/><Relationship Id="rId19" Type="http://schemas.openxmlformats.org/officeDocument/2006/relationships/image" Target="../media/image17.gif"/><Relationship Id="rId4" Type="http://schemas.openxmlformats.org/officeDocument/2006/relationships/image" Target="../media/image2.wmf"/><Relationship Id="rId9" Type="http://schemas.openxmlformats.org/officeDocument/2006/relationships/image" Target="../media/image7.gif"/><Relationship Id="rId14" Type="http://schemas.openxmlformats.org/officeDocument/2006/relationships/image" Target="../media/image12.wmf"/><Relationship Id="rId22"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19.xml"/><Relationship Id="rId6" Type="http://schemas.openxmlformats.org/officeDocument/2006/relationships/image" Target="../media/image24.wmf"/><Relationship Id="rId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30.png"/><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123.xml"/><Relationship Id="rId6" Type="http://schemas.openxmlformats.org/officeDocument/2006/relationships/image" Target="../media/image35.wmf"/><Relationship Id="rId5" Type="http://schemas.openxmlformats.org/officeDocument/2006/relationships/image" Target="../media/image28.wmf"/><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124.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29.xml"/><Relationship Id="rId6" Type="http://schemas.openxmlformats.org/officeDocument/2006/relationships/image" Target="../media/image42.wmf"/><Relationship Id="rId5" Type="http://schemas.openxmlformats.org/officeDocument/2006/relationships/image" Target="../media/image7.gif"/><Relationship Id="rId4" Type="http://schemas.openxmlformats.org/officeDocument/2006/relationships/image" Target="../media/image28.wmf"/></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wmf"/><Relationship Id="rId7"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129.xml"/><Relationship Id="rId6" Type="http://schemas.openxmlformats.org/officeDocument/2006/relationships/image" Target="../media/image7.gif"/><Relationship Id="rId5" Type="http://schemas.openxmlformats.org/officeDocument/2006/relationships/image" Target="../media/image17.gif"/><Relationship Id="rId4" Type="http://schemas.openxmlformats.org/officeDocument/2006/relationships/image" Target="../media/image28.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0.xml"/></Relationships>
</file>

<file path=ppt/slides/_rels/slide3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6.xml"/><Relationship Id="rId1" Type="http://schemas.openxmlformats.org/officeDocument/2006/relationships/slideLayout" Target="../slideLayouts/slideLayout197.x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7.xml"/><Relationship Id="rId1" Type="http://schemas.openxmlformats.org/officeDocument/2006/relationships/slideLayout" Target="../slideLayouts/slideLayout19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9.xml"/><Relationship Id="rId1" Type="http://schemas.openxmlformats.org/officeDocument/2006/relationships/slideLayout" Target="../slideLayouts/slideLayout140.xml"/><Relationship Id="rId5" Type="http://schemas.openxmlformats.org/officeDocument/2006/relationships/image" Target="../media/image28.wmf"/><Relationship Id="rId4" Type="http://schemas.openxmlformats.org/officeDocument/2006/relationships/image" Target="../media/image48.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0.xml"/><Relationship Id="rId1" Type="http://schemas.openxmlformats.org/officeDocument/2006/relationships/slideLayout" Target="../slideLayouts/slideLayout63.xml"/><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54.xml"/><Relationship Id="rId4" Type="http://schemas.openxmlformats.org/officeDocument/2006/relationships/image" Target="../media/image38.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4.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98.xml"/><Relationship Id="rId4" Type="http://schemas.openxmlformats.org/officeDocument/2006/relationships/image" Target="../media/image38.wmf"/></Relationships>
</file>

<file path=ppt/slides/_rels/slide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7.xml"/><Relationship Id="rId1" Type="http://schemas.openxmlformats.org/officeDocument/2006/relationships/slideLayout" Target="../slideLayouts/slideLayout198.xml"/><Relationship Id="rId5" Type="http://schemas.openxmlformats.org/officeDocument/2006/relationships/image" Target="../media/image37.wmf"/><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6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7.xml"/></Relationships>
</file>

<file path=ppt/slides/_rels/slide6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67.xml"/><Relationship Id="rId1" Type="http://schemas.openxmlformats.org/officeDocument/2006/relationships/slideLayout" Target="../slideLayouts/slideLayout202.xml"/><Relationship Id="rId4" Type="http://schemas.openxmlformats.org/officeDocument/2006/relationships/image" Target="../media/image2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351114" y="1341438"/>
            <a:ext cx="9205799" cy="1827212"/>
          </a:xfrm>
        </p:spPr>
        <p:txBody>
          <a:bodyPr>
            <a:normAutofit fontScale="90000"/>
          </a:bodyPr>
          <a:lstStyle/>
          <a:p>
            <a:r>
              <a:rPr lang="en-US" altLang="ja-JP" sz="3200" dirty="0" smtClean="0">
                <a:latin typeface="+mj-ea"/>
              </a:rPr>
              <a:t>《</a:t>
            </a:r>
            <a:r>
              <a:rPr lang="ja-JP" altLang="en-US" sz="3200" dirty="0" smtClean="0">
                <a:latin typeface="+mj-ea"/>
              </a:rPr>
              <a:t>神奈川県</a:t>
            </a:r>
            <a:r>
              <a:rPr lang="ja-JP" altLang="en-US" sz="3200" dirty="0">
                <a:latin typeface="+mj-ea"/>
              </a:rPr>
              <a:t>医師会</a:t>
            </a:r>
            <a:r>
              <a:rPr lang="ja-JP" altLang="en-US" sz="3200" dirty="0" smtClean="0">
                <a:latin typeface="+mj-ea"/>
              </a:rPr>
              <a:t> 診療報酬改定伝達講習会</a:t>
            </a:r>
            <a:r>
              <a:rPr lang="en-US" altLang="ja-JP" sz="3200" dirty="0" smtClean="0">
                <a:latin typeface="+mj-ea"/>
              </a:rPr>
              <a:t>》</a:t>
            </a:r>
            <a:br>
              <a:rPr lang="en-US" altLang="ja-JP" sz="3200" dirty="0" smtClean="0">
                <a:latin typeface="+mj-ea"/>
              </a:rPr>
            </a:br>
            <a:r>
              <a:rPr lang="ja-JP" altLang="en-US" dirty="0" smtClean="0">
                <a:ea typeface="HG創英角ｺﾞｼｯｸUB" pitchFamily="49" charset="-128"/>
              </a:rPr>
              <a:t>平成２６年度診療報酬改定について</a:t>
            </a:r>
            <a:r>
              <a:rPr lang="en-US" altLang="ja-JP" dirty="0" smtClean="0">
                <a:ea typeface="HG創英角ｺﾞｼｯｸUB" pitchFamily="49" charset="-128"/>
              </a:rPr>
              <a:t/>
            </a:r>
            <a:br>
              <a:rPr lang="en-US" altLang="ja-JP" dirty="0" smtClean="0">
                <a:ea typeface="HG創英角ｺﾞｼｯｸUB" pitchFamily="49" charset="-128"/>
              </a:rPr>
            </a:br>
            <a:r>
              <a:rPr lang="en-US" altLang="ja-JP" dirty="0" smtClean="0">
                <a:ea typeface="HG創英角ｺﾞｼｯｸUB" pitchFamily="49" charset="-128"/>
              </a:rPr>
              <a:t>〔</a:t>
            </a:r>
            <a:r>
              <a:rPr lang="ja-JP" altLang="en-US" dirty="0" smtClean="0">
                <a:ea typeface="HG創英角ｺﾞｼｯｸUB" pitchFamily="49" charset="-128"/>
              </a:rPr>
              <a:t>概要版</a:t>
            </a:r>
            <a:r>
              <a:rPr lang="en-US" altLang="ja-JP" dirty="0" smtClean="0">
                <a:ea typeface="HG創英角ｺﾞｼｯｸUB" pitchFamily="49"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7" name="サブタイトル 2"/>
          <p:cNvSpPr>
            <a:spLocks noGrp="1"/>
          </p:cNvSpPr>
          <p:nvPr>
            <p:ph type="subTitle" idx="1"/>
          </p:nvPr>
        </p:nvSpPr>
        <p:spPr>
          <a:xfrm>
            <a:off x="1443297" y="4221163"/>
            <a:ext cx="6933723" cy="1657350"/>
          </a:xfrm>
        </p:spPr>
        <p:txBody>
          <a:bodyPr>
            <a:normAutofit/>
          </a:bodyPr>
          <a:lstStyle/>
          <a:p>
            <a:pPr eaLnBrk="1" hangingPunct="1">
              <a:spcBef>
                <a:spcPct val="0"/>
              </a:spcBef>
            </a:pPr>
            <a:r>
              <a:rPr lang="ja-JP" altLang="en-US" dirty="0" smtClean="0">
                <a:solidFill>
                  <a:schemeClr val="tx1"/>
                </a:solidFill>
              </a:rPr>
              <a:t>平成２６年３月１４日</a:t>
            </a:r>
          </a:p>
          <a:p>
            <a:pPr eaLnBrk="1" hangingPunct="1">
              <a:spcBef>
                <a:spcPct val="0"/>
              </a:spcBef>
            </a:pPr>
            <a:r>
              <a:rPr lang="ja-JP" altLang="en-US" dirty="0" smtClean="0">
                <a:solidFill>
                  <a:schemeClr val="tx1"/>
                </a:solidFill>
              </a:rPr>
              <a:t>公益社団法人神奈川県医師会 理事</a:t>
            </a:r>
          </a:p>
          <a:p>
            <a:pPr eaLnBrk="1" hangingPunct="1">
              <a:spcBef>
                <a:spcPct val="0"/>
              </a:spcBef>
            </a:pPr>
            <a:r>
              <a:rPr lang="ja-JP" altLang="en-US" dirty="0" smtClean="0">
                <a:solidFill>
                  <a:schemeClr val="tx1"/>
                </a:solidFill>
              </a:rPr>
              <a:t>池　上　秀　明</a:t>
            </a:r>
            <a:endParaRPr lang="en-US" altLang="ja-JP" dirty="0" smtClean="0">
              <a:solidFill>
                <a:schemeClr val="tx1"/>
              </a:solidFill>
            </a:endParaRPr>
          </a:p>
        </p:txBody>
      </p:sp>
    </p:spTree>
    <p:extLst>
      <p:ext uri="{BB962C8B-B14F-4D97-AF65-F5344CB8AC3E}">
        <p14:creationId xmlns:p14="http://schemas.microsoft.com/office/powerpoint/2010/main" xmlns="" val="2233916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65892"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dirty="0" smtClean="0">
                <a:solidFill>
                  <a:srgbClr val="000000"/>
                </a:solidFill>
                <a:latin typeface="HG創英角ｺﾞｼｯｸUB" pitchFamily="49" charset="-128"/>
                <a:ea typeface="HG創英角ｺﾞｼｯｸUB" pitchFamily="49" charset="-128"/>
              </a:rPr>
              <a:t>平成２６年度診療報酬改定のポイント①</a:t>
            </a:r>
            <a:endParaRPr lang="en-US" altLang="ja-JP" sz="2800" dirty="0" smtClean="0">
              <a:solidFill>
                <a:srgbClr val="000000"/>
              </a:solidFill>
              <a:latin typeface="HG創英角ｺﾞｼｯｸUB" pitchFamily="49" charset="-128"/>
              <a:ea typeface="HG創英角ｺﾞｼｯｸUB" pitchFamily="49" charset="-128"/>
            </a:endParaRPr>
          </a:p>
        </p:txBody>
      </p:sp>
      <p:sp>
        <p:nvSpPr>
          <p:cNvPr id="7" name="Text Box 5"/>
          <p:cNvSpPr txBox="1">
            <a:spLocks noChangeArrowheads="1"/>
          </p:cNvSpPr>
          <p:nvPr/>
        </p:nvSpPr>
        <p:spPr bwMode="auto">
          <a:xfrm>
            <a:off x="546896" y="1273914"/>
            <a:ext cx="8992791" cy="4016484"/>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500"/>
              </a:lnSpc>
              <a:defRPr/>
            </a:pPr>
            <a:r>
              <a:rPr lang="ja-JP" altLang="en-US" sz="2000" dirty="0">
                <a:solidFill>
                  <a:srgbClr val="000000"/>
                </a:solidFill>
                <a:latin typeface="ＭＳ Ｐゴシック"/>
              </a:rPr>
              <a:t>○　</a:t>
            </a:r>
            <a:r>
              <a:rPr lang="ja-JP" altLang="ja-JP" sz="2000" dirty="0">
                <a:solidFill>
                  <a:prstClr val="black"/>
                </a:solidFill>
                <a:latin typeface="ＭＳ Ｐゴシック"/>
                <a:cs typeface="Times New Roman"/>
              </a:rPr>
              <a:t>非常に厳しい財源制約の中であ</a:t>
            </a:r>
            <a:r>
              <a:rPr lang="ja-JP" altLang="en-US" sz="2000" dirty="0">
                <a:solidFill>
                  <a:prstClr val="black"/>
                </a:solidFill>
                <a:latin typeface="ＭＳ Ｐゴシック"/>
                <a:cs typeface="Times New Roman"/>
              </a:rPr>
              <a:t>る</a:t>
            </a:r>
            <a:r>
              <a:rPr lang="ja-JP" altLang="ja-JP" sz="2000" dirty="0">
                <a:solidFill>
                  <a:prstClr val="black"/>
                </a:solidFill>
                <a:latin typeface="ＭＳ Ｐゴシック"/>
                <a:cs typeface="Times New Roman"/>
              </a:rPr>
              <a:t>が、診療報酬本体には消費税</a:t>
            </a:r>
            <a:r>
              <a:rPr lang="ja-JP" altLang="ja-JP" sz="2000" dirty="0" smtClean="0">
                <a:solidFill>
                  <a:prstClr val="black"/>
                </a:solidFill>
                <a:latin typeface="ＭＳ Ｐゴシック"/>
                <a:cs typeface="Times New Roman"/>
              </a:rPr>
              <a:t>引上げ対応分</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を</a:t>
            </a:r>
            <a:r>
              <a:rPr lang="ja-JP" altLang="ja-JP" sz="2000" dirty="0">
                <a:solidFill>
                  <a:prstClr val="black"/>
                </a:solidFill>
                <a:latin typeface="ＭＳ Ｐゴシック"/>
                <a:cs typeface="Times New Roman"/>
              </a:rPr>
              <a:t>除</a:t>
            </a:r>
            <a:r>
              <a:rPr lang="ja-JP" altLang="en-US" sz="2000" dirty="0">
                <a:solidFill>
                  <a:prstClr val="black"/>
                </a:solidFill>
                <a:latin typeface="ＭＳ Ｐゴシック"/>
                <a:cs typeface="Times New Roman"/>
              </a:rPr>
              <a:t>き</a:t>
            </a:r>
            <a:r>
              <a:rPr lang="ja-JP" altLang="ja-JP" sz="2000" dirty="0">
                <a:solidFill>
                  <a:prstClr val="black"/>
                </a:solidFill>
                <a:latin typeface="ＭＳ Ｐゴシック"/>
                <a:cs typeface="Times New Roman"/>
              </a:rPr>
              <a:t>０．１％の引上げ財源が確保され、その財源を活用する</a:t>
            </a:r>
            <a:r>
              <a:rPr lang="ja-JP" altLang="ja-JP" sz="2000" dirty="0" smtClean="0">
                <a:solidFill>
                  <a:prstClr val="black"/>
                </a:solidFill>
                <a:latin typeface="ＭＳ Ｐゴシック"/>
                <a:cs typeface="Times New Roman"/>
              </a:rPr>
              <a:t>ことに</a:t>
            </a:r>
            <a:r>
              <a:rPr lang="ja-JP" altLang="ja-JP" sz="2000" dirty="0">
                <a:solidFill>
                  <a:prstClr val="black"/>
                </a:solidFill>
                <a:latin typeface="ＭＳ Ｐゴシック"/>
                <a:cs typeface="Times New Roman"/>
              </a:rPr>
              <a:t>より</a:t>
            </a:r>
            <a:r>
              <a:rPr lang="ja-JP" altLang="ja-JP" sz="2000" dirty="0" smtClean="0">
                <a:solidFill>
                  <a:prstClr val="black"/>
                </a:solidFill>
                <a:latin typeface="ＭＳ Ｐゴシック"/>
                <a:cs typeface="Times New Roman"/>
              </a:rPr>
              <a:t>、</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地域</a:t>
            </a:r>
            <a:r>
              <a:rPr lang="ja-JP" altLang="ja-JP" sz="2000" dirty="0">
                <a:solidFill>
                  <a:prstClr val="black"/>
                </a:solidFill>
                <a:latin typeface="ＭＳ Ｐゴシック"/>
                <a:cs typeface="Times New Roman"/>
              </a:rPr>
              <a:t>の中小</a:t>
            </a:r>
            <a:r>
              <a:rPr lang="ja-JP" altLang="ja-JP" sz="2000" dirty="0" smtClean="0">
                <a:solidFill>
                  <a:prstClr val="black"/>
                </a:solidFill>
                <a:latin typeface="ＭＳ Ｐゴシック"/>
                <a:cs typeface="Times New Roman"/>
              </a:rPr>
              <a:t>病院</a:t>
            </a:r>
            <a:r>
              <a:rPr lang="ja-JP" altLang="en-US" sz="2000" dirty="0" smtClean="0">
                <a:solidFill>
                  <a:prstClr val="black"/>
                </a:solidFill>
                <a:latin typeface="ＭＳ Ｐゴシック"/>
                <a:cs typeface="Times New Roman"/>
              </a:rPr>
              <a:t>、有床診療所</a:t>
            </a:r>
            <a:r>
              <a:rPr lang="ja-JP" altLang="en-US" sz="2000" dirty="0">
                <a:solidFill>
                  <a:prstClr val="black"/>
                </a:solidFill>
                <a:latin typeface="ＭＳ Ｐゴシック"/>
                <a:cs typeface="Times New Roman"/>
              </a:rPr>
              <a:t>、</a:t>
            </a:r>
            <a:r>
              <a:rPr lang="ja-JP" altLang="ja-JP" sz="2000" dirty="0" smtClean="0">
                <a:solidFill>
                  <a:prstClr val="black"/>
                </a:solidFill>
                <a:latin typeface="ＭＳ Ｐゴシック"/>
                <a:cs typeface="Times New Roman"/>
              </a:rPr>
              <a:t>診療所</a:t>
            </a:r>
            <a:r>
              <a:rPr lang="ja-JP" altLang="ja-JP" sz="2000" dirty="0">
                <a:solidFill>
                  <a:prstClr val="black"/>
                </a:solidFill>
                <a:latin typeface="ＭＳ Ｐゴシック"/>
                <a:cs typeface="Times New Roman"/>
              </a:rPr>
              <a:t>に対する評価の充実</a:t>
            </a:r>
            <a:r>
              <a:rPr lang="ja-JP" altLang="ja-JP" sz="2000" dirty="0" smtClean="0">
                <a:solidFill>
                  <a:prstClr val="black"/>
                </a:solidFill>
                <a:latin typeface="ＭＳ Ｐゴシック"/>
                <a:cs typeface="Times New Roman"/>
              </a:rPr>
              <a:t>を含め、超高齢社会</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に</a:t>
            </a:r>
            <a:r>
              <a:rPr lang="ja-JP" altLang="ja-JP" sz="2000" dirty="0">
                <a:solidFill>
                  <a:prstClr val="black"/>
                </a:solidFill>
                <a:latin typeface="ＭＳ Ｐゴシック"/>
                <a:cs typeface="Times New Roman"/>
              </a:rPr>
              <a:t>対応する上で最重要課題である</a:t>
            </a:r>
            <a:r>
              <a:rPr lang="ja-JP" altLang="en-US" sz="2000" dirty="0">
                <a:solidFill>
                  <a:srgbClr val="0066FF"/>
                </a:solidFill>
                <a:latin typeface="ＭＳ Ｐゴシック"/>
                <a:cs typeface="Times New Roman"/>
              </a:rPr>
              <a:t>「</a:t>
            </a:r>
            <a:r>
              <a:rPr lang="ja-JP" altLang="ja-JP" sz="2000" dirty="0">
                <a:solidFill>
                  <a:srgbClr val="0066FF"/>
                </a:solidFill>
                <a:latin typeface="ＭＳ Ｐゴシック"/>
                <a:cs typeface="Times New Roman"/>
              </a:rPr>
              <a:t>地域包括</a:t>
            </a:r>
            <a:r>
              <a:rPr lang="ja-JP" altLang="ja-JP" sz="2000" dirty="0" smtClean="0">
                <a:solidFill>
                  <a:srgbClr val="0066FF"/>
                </a:solidFill>
                <a:latin typeface="ＭＳ Ｐゴシック"/>
                <a:cs typeface="Times New Roman"/>
              </a:rPr>
              <a:t>ケアシステムの確立</a:t>
            </a:r>
            <a:r>
              <a:rPr lang="ja-JP" altLang="en-US" sz="2000" dirty="0">
                <a:solidFill>
                  <a:srgbClr val="0066FF"/>
                </a:solidFill>
                <a:latin typeface="ＭＳ Ｐゴシック"/>
                <a:cs typeface="Times New Roman"/>
              </a:rPr>
              <a:t>」</a:t>
            </a:r>
            <a:r>
              <a:rPr lang="ja-JP" altLang="ja-JP" sz="2000" dirty="0">
                <a:solidFill>
                  <a:prstClr val="black"/>
                </a:solidFill>
                <a:latin typeface="ＭＳ Ｐゴシック"/>
                <a:cs typeface="Times New Roman"/>
              </a:rPr>
              <a:t>に向けて</a:t>
            </a:r>
            <a:r>
              <a:rPr lang="ja-JP" altLang="ja-JP" sz="2000" dirty="0" smtClean="0">
                <a:solidFill>
                  <a:prstClr val="black"/>
                </a:solidFill>
                <a:latin typeface="ＭＳ Ｐゴシック"/>
                <a:cs typeface="Times New Roman"/>
              </a:rPr>
              <a:t>、</a:t>
            </a:r>
            <a:endParaRPr lang="en-US" altLang="ja-JP" sz="2000" dirty="0" smtClean="0">
              <a:solidFill>
                <a:prstClr val="black"/>
              </a:solidFill>
              <a:latin typeface="ＭＳ Ｐゴシック"/>
              <a:cs typeface="Times New Roman"/>
            </a:endParaRPr>
          </a:p>
          <a:p>
            <a:pPr algn="just" fontAlgn="base">
              <a:lnSpc>
                <a:spcPts val="2500"/>
              </a:lnSpc>
              <a:defRPr/>
            </a:pPr>
            <a:r>
              <a:rPr lang="en-US" altLang="ja-JP" sz="2000" dirty="0">
                <a:solidFill>
                  <a:prstClr val="black"/>
                </a:solidFill>
                <a:latin typeface="ＭＳ Ｐゴシック"/>
                <a:cs typeface="Times New Roman"/>
              </a:rPr>
              <a:t> </a:t>
            </a:r>
            <a:r>
              <a:rPr lang="en-US" altLang="ja-JP" sz="2000" dirty="0" smtClean="0">
                <a:solidFill>
                  <a:prstClr val="black"/>
                </a:solidFill>
                <a:latin typeface="ＭＳ Ｐゴシック"/>
                <a:cs typeface="Times New Roman"/>
              </a:rPr>
              <a:t>  </a:t>
            </a:r>
            <a:r>
              <a:rPr lang="ja-JP" altLang="ja-JP" sz="2000" dirty="0" smtClean="0">
                <a:solidFill>
                  <a:prstClr val="black"/>
                </a:solidFill>
                <a:latin typeface="ＭＳ Ｐゴシック"/>
                <a:cs typeface="Times New Roman"/>
              </a:rPr>
              <a:t>意義</a:t>
            </a:r>
            <a:r>
              <a:rPr lang="ja-JP" altLang="ja-JP" sz="2000" dirty="0">
                <a:solidFill>
                  <a:prstClr val="black"/>
                </a:solidFill>
                <a:latin typeface="ＭＳ Ｐゴシック"/>
                <a:cs typeface="Times New Roman"/>
              </a:rPr>
              <a:t>のある診療報酬改定を行うことができた</a:t>
            </a:r>
            <a:r>
              <a:rPr lang="ja-JP" altLang="en-US" sz="2000" dirty="0">
                <a:solidFill>
                  <a:srgbClr val="000000"/>
                </a:solidFill>
                <a:latin typeface="ＭＳ Ｐゴシック"/>
              </a:rPr>
              <a:t>。</a:t>
            </a:r>
            <a:endParaRPr lang="en-US" altLang="ja-JP" sz="2000" dirty="0">
              <a:solidFill>
                <a:srgbClr val="000000"/>
              </a:solidFill>
              <a:latin typeface="ＭＳ Ｐゴシック"/>
            </a:endParaRPr>
          </a:p>
          <a:p>
            <a:pPr algn="just" fontAlgn="base">
              <a:lnSpc>
                <a:spcPts val="2500"/>
              </a:lnSpc>
              <a:spcBef>
                <a:spcPts val="600"/>
              </a:spcBef>
              <a:defRPr/>
            </a:pPr>
            <a:r>
              <a:rPr lang="ja-JP" altLang="en-US" sz="2000" dirty="0">
                <a:solidFill>
                  <a:prstClr val="black"/>
                </a:solidFill>
                <a:ea typeface="ＭＳ ゴシック"/>
                <a:cs typeface="Times New Roman"/>
              </a:rPr>
              <a:t>○   </a:t>
            </a:r>
            <a:r>
              <a:rPr lang="ja-JP" altLang="ja-JP" sz="2000" dirty="0">
                <a:solidFill>
                  <a:prstClr val="black"/>
                </a:solidFill>
                <a:ea typeface="ＭＳ ゴシック"/>
                <a:cs typeface="Times New Roman"/>
              </a:rPr>
              <a:t>今回改定では</a:t>
            </a:r>
            <a:r>
              <a:rPr lang="ja-JP" altLang="en-US" sz="2000" dirty="0">
                <a:solidFill>
                  <a:prstClr val="black"/>
                </a:solidFill>
                <a:ea typeface="ＭＳ ゴシック"/>
                <a:cs typeface="Times New Roman"/>
              </a:rPr>
              <a:t>「</a:t>
            </a:r>
            <a:r>
              <a:rPr lang="ja-JP" altLang="ja-JP" sz="2000" dirty="0">
                <a:solidFill>
                  <a:prstClr val="black"/>
                </a:solidFill>
                <a:ea typeface="ＭＳ ゴシック"/>
                <a:cs typeface="Times New Roman"/>
              </a:rPr>
              <a:t>医療現場に大きな影響を及ぼしかねない項目</a:t>
            </a:r>
            <a:r>
              <a:rPr lang="ja-JP" altLang="ja-JP" sz="2000" dirty="0" smtClean="0">
                <a:solidFill>
                  <a:prstClr val="black"/>
                </a:solidFill>
                <a:ea typeface="ＭＳ ゴシック"/>
                <a:cs typeface="Times New Roman"/>
              </a:rPr>
              <a:t>が含まれて</a:t>
            </a:r>
            <a:r>
              <a:rPr lang="ja-JP" altLang="ja-JP" sz="2000" dirty="0" err="1" smtClean="0">
                <a:solidFill>
                  <a:prstClr val="black"/>
                </a:solidFill>
                <a:ea typeface="ＭＳ ゴシック"/>
                <a:cs typeface="Times New Roman"/>
              </a:rPr>
              <a:t>い</a:t>
            </a:r>
            <a:endParaRPr lang="en-US" altLang="ja-JP" sz="2000" dirty="0" smtClean="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en-US" altLang="ja-JP" sz="2000" dirty="0" smtClean="0">
                <a:solidFill>
                  <a:prstClr val="black"/>
                </a:solidFill>
                <a:ea typeface="ＭＳ ゴシック"/>
                <a:cs typeface="Times New Roman"/>
              </a:rPr>
              <a:t>   </a:t>
            </a:r>
            <a:r>
              <a:rPr lang="ja-JP" altLang="ja-JP" sz="2000" dirty="0" err="1" smtClean="0">
                <a:solidFill>
                  <a:prstClr val="black"/>
                </a:solidFill>
                <a:ea typeface="ＭＳ ゴシック"/>
                <a:cs typeface="Times New Roman"/>
              </a:rPr>
              <a:t>るの</a:t>
            </a:r>
            <a:r>
              <a:rPr lang="ja-JP" altLang="ja-JP" sz="2000" dirty="0">
                <a:solidFill>
                  <a:prstClr val="black"/>
                </a:solidFill>
                <a:ea typeface="ＭＳ ゴシック"/>
                <a:cs typeface="Times New Roman"/>
              </a:rPr>
              <a:t>ではないか</a:t>
            </a:r>
            <a:r>
              <a:rPr lang="ja-JP" altLang="en-US" sz="2000" dirty="0">
                <a:solidFill>
                  <a:prstClr val="black"/>
                </a:solidFill>
                <a:ea typeface="ＭＳ ゴシック"/>
                <a:cs typeface="Times New Roman"/>
              </a:rPr>
              <a:t>」</a:t>
            </a:r>
            <a:r>
              <a:rPr lang="ja-JP" altLang="ja-JP" sz="2000" dirty="0">
                <a:solidFill>
                  <a:prstClr val="black"/>
                </a:solidFill>
                <a:ea typeface="ＭＳ ゴシック"/>
                <a:cs typeface="Times New Roman"/>
              </a:rPr>
              <a:t>と懸念する声もあ</a:t>
            </a:r>
            <a:r>
              <a:rPr lang="ja-JP" altLang="en-US" sz="2000" dirty="0">
                <a:solidFill>
                  <a:prstClr val="black"/>
                </a:solidFill>
                <a:ea typeface="ＭＳ ゴシック"/>
                <a:cs typeface="Times New Roman"/>
              </a:rPr>
              <a:t>る</a:t>
            </a:r>
            <a:r>
              <a:rPr lang="ja-JP" altLang="ja-JP" sz="2000" dirty="0">
                <a:solidFill>
                  <a:prstClr val="black"/>
                </a:solidFill>
                <a:ea typeface="ＭＳ ゴシック"/>
                <a:cs typeface="Times New Roman"/>
              </a:rPr>
              <a:t>。</a:t>
            </a:r>
            <a:endParaRPr lang="en-US" altLang="ja-JP" sz="2000" dirty="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ja-JP" altLang="ja-JP" sz="2000" dirty="0">
                <a:solidFill>
                  <a:prstClr val="black"/>
                </a:solidFill>
                <a:ea typeface="ＭＳ ゴシック"/>
                <a:cs typeface="Times New Roman"/>
              </a:rPr>
              <a:t>急激な見直しによ</a:t>
            </a:r>
            <a:r>
              <a:rPr lang="ja-JP" altLang="en-US" sz="2000" dirty="0">
                <a:solidFill>
                  <a:prstClr val="black"/>
                </a:solidFill>
                <a:ea typeface="ＭＳ ゴシック"/>
                <a:cs typeface="Times New Roman"/>
              </a:rPr>
              <a:t>る</a:t>
            </a:r>
            <a:r>
              <a:rPr lang="ja-JP" altLang="ja-JP" sz="2000" dirty="0">
                <a:solidFill>
                  <a:prstClr val="black"/>
                </a:solidFill>
                <a:ea typeface="ＭＳ ゴシック"/>
                <a:cs typeface="Times New Roman"/>
              </a:rPr>
              <a:t>医療現場の混乱で</a:t>
            </a:r>
            <a:r>
              <a:rPr lang="ja-JP" altLang="en-US" sz="2000" dirty="0">
                <a:solidFill>
                  <a:prstClr val="black"/>
                </a:solidFill>
                <a:ea typeface="ＭＳ ゴシック"/>
                <a:cs typeface="Times New Roman"/>
              </a:rPr>
              <a:t>、</a:t>
            </a:r>
            <a:r>
              <a:rPr lang="ja-JP" altLang="ja-JP" sz="2000" dirty="0">
                <a:solidFill>
                  <a:prstClr val="black"/>
                </a:solidFill>
                <a:ea typeface="ＭＳ ゴシック"/>
                <a:cs typeface="Times New Roman"/>
              </a:rPr>
              <a:t>最終的に不利益を</a:t>
            </a:r>
            <a:r>
              <a:rPr lang="ja-JP" altLang="ja-JP" sz="2000" dirty="0" smtClean="0">
                <a:solidFill>
                  <a:prstClr val="black"/>
                </a:solidFill>
                <a:ea typeface="ＭＳ ゴシック"/>
                <a:cs typeface="Times New Roman"/>
              </a:rPr>
              <a:t>受け</a:t>
            </a:r>
            <a:r>
              <a:rPr lang="ja-JP" altLang="en-US" sz="2000" dirty="0" smtClean="0">
                <a:solidFill>
                  <a:prstClr val="black"/>
                </a:solidFill>
                <a:ea typeface="ＭＳ ゴシック"/>
                <a:cs typeface="Times New Roman"/>
              </a:rPr>
              <a:t>る</a:t>
            </a:r>
            <a:r>
              <a:rPr lang="ja-JP" altLang="ja-JP" sz="2000" dirty="0" smtClean="0">
                <a:solidFill>
                  <a:prstClr val="black"/>
                </a:solidFill>
                <a:ea typeface="ＭＳ ゴシック"/>
                <a:cs typeface="Times New Roman"/>
              </a:rPr>
              <a:t>のは</a:t>
            </a:r>
            <a:endParaRPr lang="en-US" altLang="ja-JP" sz="2000" dirty="0" smtClean="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en-US" altLang="ja-JP" sz="2000" dirty="0" smtClean="0">
                <a:solidFill>
                  <a:prstClr val="black"/>
                </a:solidFill>
                <a:ea typeface="ＭＳ ゴシック"/>
                <a:cs typeface="Times New Roman"/>
              </a:rPr>
              <a:t>   </a:t>
            </a:r>
            <a:r>
              <a:rPr lang="ja-JP" altLang="ja-JP" sz="2000" dirty="0" smtClean="0">
                <a:solidFill>
                  <a:prstClr val="black"/>
                </a:solidFill>
                <a:ea typeface="ＭＳ ゴシック"/>
                <a:cs typeface="Times New Roman"/>
              </a:rPr>
              <a:t>患者</a:t>
            </a:r>
            <a:r>
              <a:rPr lang="ja-JP" altLang="ja-JP" sz="2000" dirty="0">
                <a:solidFill>
                  <a:prstClr val="black"/>
                </a:solidFill>
                <a:ea typeface="ＭＳ ゴシック"/>
                <a:cs typeface="Times New Roman"/>
              </a:rPr>
              <a:t>・国民</a:t>
            </a:r>
            <a:r>
              <a:rPr lang="ja-JP" altLang="en-US" sz="2000" dirty="0">
                <a:solidFill>
                  <a:prstClr val="black"/>
                </a:solidFill>
                <a:ea typeface="ＭＳ ゴシック"/>
                <a:cs typeface="Times New Roman"/>
              </a:rPr>
              <a:t>となる</a:t>
            </a:r>
            <a:r>
              <a:rPr lang="ja-JP" altLang="ja-JP" sz="2000" dirty="0">
                <a:solidFill>
                  <a:prstClr val="black"/>
                </a:solidFill>
                <a:ea typeface="ＭＳ ゴシック"/>
                <a:cs typeface="Times New Roman"/>
              </a:rPr>
              <a:t>。</a:t>
            </a:r>
            <a:endParaRPr lang="en-US" altLang="ja-JP" sz="2000" dirty="0">
              <a:solidFill>
                <a:prstClr val="black"/>
              </a:solidFill>
              <a:ea typeface="ＭＳ ゴシック"/>
              <a:cs typeface="Times New Roman"/>
            </a:endParaRPr>
          </a:p>
          <a:p>
            <a:pPr algn="just" fontAlgn="base">
              <a:lnSpc>
                <a:spcPts val="2500"/>
              </a:lnSpc>
              <a:defRPr/>
            </a:pPr>
            <a:r>
              <a:rPr lang="ja-JP" altLang="en-US" sz="2000" dirty="0">
                <a:solidFill>
                  <a:prstClr val="black"/>
                </a:solidFill>
                <a:ea typeface="ＭＳ ゴシック"/>
                <a:cs typeface="Times New Roman"/>
              </a:rPr>
              <a:t>○　</a:t>
            </a:r>
            <a:r>
              <a:rPr lang="ja-JP" altLang="ja-JP" sz="2000" dirty="0">
                <a:solidFill>
                  <a:prstClr val="black"/>
                </a:solidFill>
                <a:ea typeface="ＭＳ ゴシック"/>
                <a:cs typeface="Times New Roman"/>
              </a:rPr>
              <a:t>したがって</a:t>
            </a:r>
            <a:r>
              <a:rPr lang="ja-JP" altLang="en-US" sz="2000" dirty="0">
                <a:solidFill>
                  <a:prstClr val="black"/>
                </a:solidFill>
                <a:ea typeface="ＭＳ ゴシック"/>
                <a:cs typeface="Times New Roman"/>
              </a:rPr>
              <a:t>、中医協「答申書」</a:t>
            </a:r>
            <a:r>
              <a:rPr lang="ja-JP" altLang="ja-JP" sz="2000" dirty="0">
                <a:solidFill>
                  <a:prstClr val="black"/>
                </a:solidFill>
                <a:ea typeface="ＭＳ ゴシック"/>
                <a:cs typeface="Times New Roman"/>
              </a:rPr>
              <a:t>附帯意見にも明記されている</a:t>
            </a:r>
            <a:r>
              <a:rPr lang="ja-JP" altLang="en-US" sz="2000" dirty="0" smtClean="0">
                <a:solidFill>
                  <a:prstClr val="black"/>
                </a:solidFill>
                <a:ea typeface="ＭＳ ゴシック"/>
                <a:cs typeface="Times New Roman"/>
              </a:rPr>
              <a:t>とお</a:t>
            </a:r>
            <a:r>
              <a:rPr lang="ja-JP" altLang="ja-JP" sz="2000" dirty="0" smtClean="0">
                <a:solidFill>
                  <a:prstClr val="black"/>
                </a:solidFill>
                <a:ea typeface="ＭＳ ゴシック"/>
                <a:cs typeface="Times New Roman"/>
              </a:rPr>
              <a:t>り、</a:t>
            </a:r>
            <a:endParaRPr lang="en-US" altLang="ja-JP" sz="2000" dirty="0" smtClean="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en-US" altLang="ja-JP" sz="2000" dirty="0" smtClean="0">
                <a:solidFill>
                  <a:prstClr val="black"/>
                </a:solidFill>
                <a:ea typeface="ＭＳ ゴシック"/>
                <a:cs typeface="Times New Roman"/>
              </a:rPr>
              <a:t>   </a:t>
            </a:r>
            <a:r>
              <a:rPr lang="ja-JP" altLang="en-US" sz="2000" dirty="0" smtClean="0">
                <a:solidFill>
                  <a:prstClr val="black"/>
                </a:solidFill>
                <a:ea typeface="ＭＳ ゴシック"/>
                <a:cs typeface="Times New Roman"/>
              </a:rPr>
              <a:t>診療</a:t>
            </a:r>
            <a:r>
              <a:rPr lang="ja-JP" altLang="en-US" sz="2000" dirty="0">
                <a:solidFill>
                  <a:prstClr val="black"/>
                </a:solidFill>
                <a:ea typeface="ＭＳ ゴシック"/>
                <a:cs typeface="Times New Roman"/>
              </a:rPr>
              <a:t>報酬</a:t>
            </a:r>
            <a:r>
              <a:rPr lang="ja-JP" altLang="ja-JP" sz="2000" dirty="0">
                <a:solidFill>
                  <a:prstClr val="black"/>
                </a:solidFill>
                <a:ea typeface="ＭＳ ゴシック"/>
                <a:cs typeface="Times New Roman"/>
              </a:rPr>
              <a:t>改定の影響については今後十分に検証する必要があり、</a:t>
            </a:r>
            <a:endParaRPr lang="en-US" altLang="ja-JP" sz="2000" dirty="0">
              <a:solidFill>
                <a:prstClr val="black"/>
              </a:solidFill>
              <a:ea typeface="ＭＳ ゴシック"/>
              <a:cs typeface="Times New Roman"/>
            </a:endParaRPr>
          </a:p>
          <a:p>
            <a:pPr algn="just" fontAlgn="base">
              <a:lnSpc>
                <a:spcPts val="2500"/>
              </a:lnSpc>
              <a:defRPr/>
            </a:pPr>
            <a:r>
              <a:rPr lang="en-US" altLang="ja-JP" sz="2000" dirty="0">
                <a:solidFill>
                  <a:prstClr val="black"/>
                </a:solidFill>
                <a:ea typeface="ＭＳ ゴシック"/>
                <a:cs typeface="Times New Roman"/>
              </a:rPr>
              <a:t>    </a:t>
            </a:r>
            <a:r>
              <a:rPr lang="ja-JP" altLang="ja-JP" sz="2000" dirty="0">
                <a:solidFill>
                  <a:prstClr val="black"/>
                </a:solidFill>
                <a:ea typeface="ＭＳ ゴシック"/>
                <a:cs typeface="Times New Roman"/>
              </a:rPr>
              <a:t>その状況に応じて適切な対応を講じていく必要がある。</a:t>
            </a:r>
            <a:endParaRPr lang="en-US" altLang="ja-JP" sz="2000" dirty="0">
              <a:solidFill>
                <a:prstClr val="black"/>
              </a:solidFill>
              <a:ea typeface="ＭＳ ゴシック"/>
              <a:cs typeface="Times New Roman"/>
            </a:endParaRPr>
          </a:p>
        </p:txBody>
      </p:sp>
      <p:sp>
        <p:nvSpPr>
          <p:cNvPr id="9" name="Rectangle 4"/>
          <p:cNvSpPr>
            <a:spLocks noChangeArrowheads="1"/>
          </p:cNvSpPr>
          <p:nvPr/>
        </p:nvSpPr>
        <p:spPr bwMode="auto">
          <a:xfrm>
            <a:off x="546898" y="908050"/>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平成２６度改定</a:t>
            </a:r>
            <a:endParaRPr lang="en-US" altLang="ja-JP" sz="2200" b="1" kern="0" dirty="0" smtClean="0">
              <a:solidFill>
                <a:srgbClr val="000000"/>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3901600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66916"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平成２６年度診療報酬改定のポイント①</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Text Box 5"/>
          <p:cNvSpPr txBox="1">
            <a:spLocks noChangeArrowheads="1"/>
          </p:cNvSpPr>
          <p:nvPr/>
        </p:nvSpPr>
        <p:spPr bwMode="auto">
          <a:xfrm>
            <a:off x="546898" y="1281944"/>
            <a:ext cx="8963554" cy="3170099"/>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fontAlgn="base" hangingPunct="1">
              <a:lnSpc>
                <a:spcPts val="2400"/>
              </a:lnSpc>
              <a:spcBef>
                <a:spcPct val="0"/>
              </a:spcBef>
              <a:spcAft>
                <a:spcPct val="0"/>
              </a:spcAft>
              <a:defRPr/>
            </a:pPr>
            <a:r>
              <a:rPr lang="ja-JP" altLang="en-US"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また、診療報酬以外の対応に</a:t>
            </a:r>
            <a:r>
              <a:rPr lang="ja-JP" altLang="en-US" sz="2000" dirty="0">
                <a:solidFill>
                  <a:srgbClr val="000000"/>
                </a:solidFill>
                <a:latin typeface="Calibri" pitchFamily="34" charset="0"/>
                <a:ea typeface="ＭＳ ゴシック" pitchFamily="49" charset="-128"/>
                <a:cs typeface="Times New Roman" pitchFamily="18" charset="0"/>
              </a:rPr>
              <a:t>つ</a:t>
            </a:r>
            <a:r>
              <a:rPr lang="ja-JP" altLang="ja-JP" sz="2000" dirty="0" smtClean="0">
                <a:solidFill>
                  <a:srgbClr val="000000"/>
                </a:solidFill>
                <a:latin typeface="Calibri" pitchFamily="34" charset="0"/>
                <a:ea typeface="ＭＳ ゴシック" pitchFamily="49" charset="-128"/>
                <a:cs typeface="Times New Roman" pitchFamily="18" charset="0"/>
              </a:rPr>
              <a:t>いて、医療・介護サービスの提供体制改革</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を推進するための新たな財政支援制度として、消費税増収分とその他上乗</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せ措置を含め、全体で約９００億円の基金</a:t>
            </a:r>
            <a:r>
              <a:rPr lang="ja-JP" altLang="en-US" sz="2000" dirty="0" smtClean="0">
                <a:solidFill>
                  <a:srgbClr val="000000"/>
                </a:solidFill>
                <a:latin typeface="Calibri" pitchFamily="34" charset="0"/>
                <a:ea typeface="ＭＳ ゴシック" pitchFamily="49" charset="-128"/>
                <a:cs typeface="Times New Roman" pitchFamily="18" charset="0"/>
              </a:rPr>
              <a:t>が</a:t>
            </a:r>
            <a:r>
              <a:rPr lang="ja-JP" altLang="ja-JP" sz="2000" dirty="0" smtClean="0">
                <a:solidFill>
                  <a:srgbClr val="000000"/>
                </a:solidFill>
                <a:latin typeface="Calibri" pitchFamily="34" charset="0"/>
                <a:ea typeface="ＭＳ ゴシック" pitchFamily="49" charset="-128"/>
                <a:cs typeface="Times New Roman" pitchFamily="18" charset="0"/>
              </a:rPr>
              <a:t>創設</a:t>
            </a:r>
            <a:r>
              <a:rPr lang="ja-JP" altLang="en-US" sz="2000" dirty="0" smtClean="0">
                <a:solidFill>
                  <a:srgbClr val="000000"/>
                </a:solidFill>
                <a:latin typeface="Calibri" pitchFamily="34" charset="0"/>
                <a:ea typeface="ＭＳ ゴシック" pitchFamily="49" charset="-128"/>
                <a:cs typeface="Times New Roman" pitchFamily="18" charset="0"/>
              </a:rPr>
              <a:t>され</a:t>
            </a:r>
            <a:r>
              <a:rPr lang="ja-JP" altLang="ja-JP" sz="2000" dirty="0" smtClean="0">
                <a:solidFill>
                  <a:srgbClr val="000000"/>
                </a:solidFill>
                <a:latin typeface="Calibri" pitchFamily="34" charset="0"/>
                <a:ea typeface="ＭＳ ゴシック" pitchFamily="49" charset="-128"/>
                <a:cs typeface="Times New Roman" pitchFamily="18" charset="0"/>
              </a:rPr>
              <a:t>ることにな</a:t>
            </a:r>
            <a:r>
              <a:rPr lang="ja-JP" altLang="en-US" sz="2000" dirty="0" smtClean="0">
                <a:solidFill>
                  <a:srgbClr val="000000"/>
                </a:solidFill>
                <a:latin typeface="Calibri" pitchFamily="34" charset="0"/>
                <a:ea typeface="ＭＳ ゴシック" pitchFamily="49" charset="-128"/>
                <a:cs typeface="Times New Roman" pitchFamily="18" charset="0"/>
              </a:rPr>
              <a:t>っ</a:t>
            </a:r>
            <a:r>
              <a:rPr lang="ja-JP" altLang="ja-JP" sz="2000" dirty="0" smtClean="0">
                <a:solidFill>
                  <a:srgbClr val="000000"/>
                </a:solidFill>
                <a:latin typeface="Calibri" pitchFamily="34" charset="0"/>
                <a:ea typeface="ＭＳ ゴシック" pitchFamily="49" charset="-128"/>
                <a:cs typeface="Times New Roman" pitchFamily="18" charset="0"/>
              </a:rPr>
              <a:t>た。</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対象事業等の詳細は今後決定されることになってい</a:t>
            </a:r>
            <a:r>
              <a:rPr lang="ja-JP" altLang="en-US" sz="2000" dirty="0" smtClean="0">
                <a:solidFill>
                  <a:srgbClr val="000000"/>
                </a:solidFill>
                <a:latin typeface="Calibri" pitchFamily="34" charset="0"/>
                <a:ea typeface="ＭＳ ゴシック" pitchFamily="49" charset="-128"/>
                <a:cs typeface="Times New Roman" pitchFamily="18" charset="0"/>
              </a:rPr>
              <a:t>る</a:t>
            </a:r>
            <a:r>
              <a:rPr lang="ja-JP" altLang="ja-JP" sz="2000" dirty="0" smtClean="0">
                <a:solidFill>
                  <a:srgbClr val="000000"/>
                </a:solidFill>
                <a:latin typeface="Calibri" pitchFamily="34" charset="0"/>
                <a:ea typeface="ＭＳ ゴシック" pitchFamily="49" charset="-128"/>
                <a:cs typeface="Times New Roman" pitchFamily="18" charset="0"/>
              </a:rPr>
              <a:t>が、地域包括ケア</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システムの中心を</a:t>
            </a:r>
            <a:r>
              <a:rPr lang="ja-JP" altLang="ja-JP" sz="2000" dirty="0" err="1" smtClean="0">
                <a:solidFill>
                  <a:srgbClr val="000000"/>
                </a:solidFill>
                <a:latin typeface="Calibri" pitchFamily="34" charset="0"/>
                <a:ea typeface="ＭＳ ゴシック" pitchFamily="49" charset="-128"/>
                <a:cs typeface="Times New Roman" pitchFamily="18" charset="0"/>
              </a:rPr>
              <a:t>担う</a:t>
            </a:r>
            <a:r>
              <a:rPr lang="ja-JP" altLang="ja-JP" sz="2000" dirty="0" err="1" smtClean="0">
                <a:solidFill>
                  <a:srgbClr val="FF0000"/>
                </a:solidFill>
                <a:latin typeface="Calibri" pitchFamily="34" charset="0"/>
                <a:ea typeface="ＭＳ ゴシック" pitchFamily="49" charset="-128"/>
                <a:cs typeface="Times New Roman" pitchFamily="18" charset="0"/>
              </a:rPr>
              <a:t>かかりつけ</a:t>
            </a:r>
            <a:r>
              <a:rPr lang="ja-JP" altLang="ja-JP" sz="2000" dirty="0" smtClean="0">
                <a:solidFill>
                  <a:srgbClr val="FF0000"/>
                </a:solidFill>
                <a:latin typeface="Calibri" pitchFamily="34" charset="0"/>
                <a:ea typeface="ＭＳ ゴシック" pitchFamily="49" charset="-128"/>
                <a:cs typeface="Times New Roman" pitchFamily="18" charset="0"/>
              </a:rPr>
              <a:t>医機能</a:t>
            </a:r>
            <a:r>
              <a:rPr lang="ja-JP" altLang="ja-JP" sz="2000" dirty="0" smtClean="0">
                <a:solidFill>
                  <a:srgbClr val="000000"/>
                </a:solidFill>
                <a:latin typeface="Calibri" pitchFamily="34" charset="0"/>
                <a:ea typeface="ＭＳ ゴシック" pitchFamily="49" charset="-128"/>
                <a:cs typeface="Times New Roman" pitchFamily="18" charset="0"/>
              </a:rPr>
              <a:t>を持つ医療機関への配分など、</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en-US" altLang="ja-JP" sz="2000" dirty="0">
                <a:solidFill>
                  <a:srgbClr val="000000"/>
                </a:solidFill>
                <a:latin typeface="Calibri" pitchFamily="34" charset="0"/>
                <a:ea typeface="ＭＳ ゴシック" pitchFamily="49" charset="-128"/>
                <a:cs typeface="Times New Roman" pitchFamily="18" charset="0"/>
              </a:rPr>
              <a:t> </a:t>
            </a:r>
            <a:r>
              <a:rPr lang="en-US" altLang="ja-JP" sz="2000" dirty="0" smtClean="0">
                <a:solidFill>
                  <a:srgbClr val="000000"/>
                </a:solidFill>
                <a:latin typeface="Calibri" pitchFamily="34" charset="0"/>
                <a:ea typeface="ＭＳ ゴシック" pitchFamily="49" charset="-128"/>
                <a:cs typeface="Times New Roman" pitchFamily="18" charset="0"/>
              </a:rPr>
              <a:t>  </a:t>
            </a:r>
            <a:r>
              <a:rPr lang="ja-JP" altLang="ja-JP" sz="2000" dirty="0" smtClean="0">
                <a:solidFill>
                  <a:srgbClr val="000000"/>
                </a:solidFill>
                <a:latin typeface="Calibri" pitchFamily="34" charset="0"/>
                <a:ea typeface="ＭＳ ゴシック" pitchFamily="49" charset="-128"/>
                <a:cs typeface="Times New Roman" pitchFamily="18" charset="0"/>
              </a:rPr>
              <a:t>この基金の使われ方にも合わせて注目していく必要がある</a:t>
            </a:r>
            <a:r>
              <a:rPr lang="ja-JP" altLang="en-US" sz="2000" dirty="0" smtClean="0">
                <a:solidFill>
                  <a:srgbClr val="000000"/>
                </a:solidFill>
                <a:latin typeface="Calibri" pitchFamily="34" charset="0"/>
                <a:ea typeface="ＭＳ ゴシック" pitchFamily="49" charset="-128"/>
                <a:cs typeface="Times New Roman" pitchFamily="18" charset="0"/>
              </a:rPr>
              <a:t>。</a:t>
            </a:r>
            <a:endParaRPr lang="en-US" altLang="ja-JP" sz="2000" dirty="0" smtClean="0">
              <a:solidFill>
                <a:srgbClr val="000000"/>
              </a:solidFill>
              <a:latin typeface="Calibri" pitchFamily="34" charset="0"/>
              <a:ea typeface="ＭＳ ゴシック" pitchFamily="49" charset="-128"/>
              <a:cs typeface="Times New Roman" pitchFamily="18" charset="0"/>
            </a:endParaRPr>
          </a:p>
          <a:p>
            <a:pPr algn="just" eaLnBrk="1" fontAlgn="base" hangingPunct="1">
              <a:lnSpc>
                <a:spcPts val="2400"/>
              </a:lnSpc>
              <a:spcBef>
                <a:spcPct val="0"/>
              </a:spcBef>
              <a:spcAft>
                <a:spcPct val="0"/>
              </a:spcAft>
              <a:defRPr/>
            </a:pPr>
            <a:r>
              <a:rPr lang="ja-JP" altLang="en-US" sz="2000" kern="100" dirty="0" smtClean="0">
                <a:solidFill>
                  <a:srgbClr val="000000"/>
                </a:solidFill>
                <a:latin typeface="Calibri" pitchFamily="34" charset="0"/>
                <a:ea typeface="ＭＳ ゴシック" pitchFamily="49" charset="-128"/>
                <a:cs typeface="Times New Roman" pitchFamily="18" charset="0"/>
              </a:rPr>
              <a:t>○ </a:t>
            </a:r>
            <a:r>
              <a:rPr lang="ja-JP" altLang="ja-JP" sz="2000" kern="100" dirty="0" smtClean="0">
                <a:solidFill>
                  <a:prstClr val="black"/>
                </a:solidFill>
                <a:latin typeface="ＭＳ Ｐゴシック"/>
                <a:ea typeface="ＭＳ Ｐゴシック"/>
                <a:cs typeface="Times New Roman"/>
              </a:rPr>
              <a:t>地域</a:t>
            </a:r>
            <a:r>
              <a:rPr lang="ja-JP" altLang="ja-JP" sz="2000" kern="100" dirty="0">
                <a:solidFill>
                  <a:prstClr val="black"/>
                </a:solidFill>
                <a:latin typeface="ＭＳ Ｐゴシック"/>
                <a:ea typeface="ＭＳ Ｐゴシック"/>
                <a:cs typeface="Times New Roman"/>
              </a:rPr>
              <a:t>で必要な医療・介護は、都道府県が作成したビジョンに基づき実施</a:t>
            </a:r>
            <a:r>
              <a:rPr lang="ja-JP" altLang="ja-JP" sz="2000" kern="100" dirty="0" smtClean="0">
                <a:solidFill>
                  <a:prstClr val="black"/>
                </a:solidFill>
                <a:latin typeface="ＭＳ Ｐゴシック"/>
                <a:ea typeface="ＭＳ Ｐゴシック"/>
                <a:cs typeface="Times New Roman"/>
              </a:rPr>
              <a:t>される</a:t>
            </a:r>
            <a:endParaRPr lang="en-US" altLang="ja-JP" sz="2000" kern="100" dirty="0" smtClean="0">
              <a:solidFill>
                <a:prstClr val="black"/>
              </a:solidFill>
              <a:latin typeface="ＭＳ Ｐゴシック"/>
              <a:ea typeface="ＭＳ Ｐゴシック"/>
              <a:cs typeface="Times New Roman"/>
            </a:endParaRPr>
          </a:p>
          <a:p>
            <a:pPr algn="just" eaLnBrk="1" fontAlgn="base" hangingPunct="1">
              <a:lnSpc>
                <a:spcPts val="2400"/>
              </a:lnSpc>
              <a:spcBef>
                <a:spcPct val="0"/>
              </a:spcBef>
              <a:spcAft>
                <a:spcPct val="0"/>
              </a:spcAft>
              <a:defRPr/>
            </a:pPr>
            <a:r>
              <a:rPr lang="en-US" altLang="ja-JP" sz="2000" kern="100" dirty="0">
                <a:solidFill>
                  <a:prstClr val="black"/>
                </a:solidFill>
                <a:latin typeface="ＭＳ Ｐゴシック"/>
                <a:ea typeface="ＭＳ Ｐゴシック"/>
                <a:cs typeface="Times New Roman"/>
              </a:rPr>
              <a:t> </a:t>
            </a:r>
            <a:r>
              <a:rPr lang="en-US" altLang="ja-JP" sz="2000" kern="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ことか</a:t>
            </a:r>
            <a:r>
              <a:rPr lang="ja-JP" altLang="ja-JP" sz="2000" kern="100" dirty="0">
                <a:solidFill>
                  <a:prstClr val="black"/>
                </a:solidFill>
                <a:latin typeface="ＭＳ Ｐゴシック"/>
                <a:ea typeface="ＭＳ Ｐゴシック"/>
                <a:cs typeface="Times New Roman"/>
              </a:rPr>
              <a:t>ら、都道府県と都道府県医師会との密接な連携が重要</a:t>
            </a:r>
            <a:r>
              <a:rPr lang="ja-JP" altLang="ja-JP" sz="2000" kern="100" dirty="0" smtClean="0">
                <a:solidFill>
                  <a:prstClr val="black"/>
                </a:solidFill>
                <a:latin typeface="ＭＳ Ｐゴシック"/>
                <a:ea typeface="ＭＳ Ｐゴシック"/>
                <a:cs typeface="Times New Roman"/>
              </a:rPr>
              <a:t>で</a:t>
            </a:r>
            <a:r>
              <a:rPr lang="ja-JP" altLang="en-US" sz="2000" kern="100" dirty="0" smtClean="0">
                <a:solidFill>
                  <a:prstClr val="black"/>
                </a:solidFill>
                <a:latin typeface="ＭＳ Ｐゴシック"/>
                <a:ea typeface="ＭＳ Ｐゴシック"/>
                <a:cs typeface="Times New Roman"/>
              </a:rPr>
              <a:t>あり、</a:t>
            </a:r>
            <a:r>
              <a:rPr lang="ja-JP" altLang="ja-JP" sz="2000" kern="100" dirty="0" smtClean="0">
                <a:solidFill>
                  <a:prstClr val="black"/>
                </a:solidFill>
                <a:latin typeface="ＭＳ Ｐゴシック"/>
                <a:ea typeface="ＭＳ Ｐゴシック"/>
                <a:cs typeface="Times New Roman"/>
              </a:rPr>
              <a:t>この</a:t>
            </a:r>
            <a:r>
              <a:rPr lang="ja-JP" altLang="ja-JP" sz="2000" kern="100" dirty="0">
                <a:solidFill>
                  <a:prstClr val="black"/>
                </a:solidFill>
                <a:latin typeface="ＭＳ Ｐゴシック"/>
                <a:ea typeface="ＭＳ Ｐゴシック"/>
                <a:cs typeface="Times New Roman"/>
              </a:rPr>
              <a:t>連携</a:t>
            </a:r>
            <a:r>
              <a:rPr lang="ja-JP" altLang="ja-JP" sz="2000" kern="100" dirty="0" smtClean="0">
                <a:solidFill>
                  <a:prstClr val="black"/>
                </a:solidFill>
                <a:latin typeface="ＭＳ Ｐゴシック"/>
                <a:ea typeface="ＭＳ Ｐゴシック"/>
                <a:cs typeface="Times New Roman"/>
              </a:rPr>
              <a:t>が</a:t>
            </a:r>
            <a:endParaRPr lang="en-US" altLang="ja-JP" sz="2000" kern="100" dirty="0" smtClean="0">
              <a:solidFill>
                <a:prstClr val="black"/>
              </a:solidFill>
              <a:latin typeface="ＭＳ Ｐゴシック"/>
              <a:ea typeface="ＭＳ Ｐゴシック"/>
              <a:cs typeface="Times New Roman"/>
            </a:endParaRPr>
          </a:p>
          <a:p>
            <a:pPr algn="just" eaLnBrk="1" fontAlgn="base" hangingPunct="1">
              <a:lnSpc>
                <a:spcPts val="2400"/>
              </a:lnSpc>
              <a:spcBef>
                <a:spcPct val="0"/>
              </a:spcBef>
              <a:spcAft>
                <a:spcPct val="0"/>
              </a:spcAft>
              <a:defRPr/>
            </a:pPr>
            <a:r>
              <a:rPr lang="en-US" altLang="ja-JP" sz="2000" kern="100" dirty="0">
                <a:solidFill>
                  <a:prstClr val="black"/>
                </a:solidFill>
                <a:latin typeface="ＭＳ Ｐゴシック"/>
                <a:ea typeface="ＭＳ Ｐゴシック"/>
                <a:cs typeface="Times New Roman"/>
              </a:rPr>
              <a:t> </a:t>
            </a:r>
            <a:r>
              <a:rPr lang="en-US" altLang="ja-JP" sz="2000" kern="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円滑</a:t>
            </a:r>
            <a:r>
              <a:rPr lang="ja-JP" altLang="ja-JP" sz="2000" kern="100" dirty="0">
                <a:solidFill>
                  <a:prstClr val="black"/>
                </a:solidFill>
                <a:latin typeface="ＭＳ Ｐゴシック"/>
                <a:ea typeface="ＭＳ Ｐゴシック"/>
                <a:cs typeface="Times New Roman"/>
              </a:rPr>
              <a:t>に進むよう</a:t>
            </a:r>
            <a:r>
              <a:rPr lang="ja-JP" altLang="ja-JP" sz="2000" kern="100" dirty="0" smtClean="0">
                <a:solidFill>
                  <a:prstClr val="black"/>
                </a:solidFill>
                <a:latin typeface="ＭＳ Ｐゴシック"/>
                <a:ea typeface="ＭＳ Ｐゴシック"/>
                <a:cs typeface="Times New Roman"/>
              </a:rPr>
              <a:t>、</a:t>
            </a:r>
            <a:r>
              <a:rPr lang="ja-JP" altLang="en-US" sz="2000" kern="100" dirty="0" smtClean="0">
                <a:solidFill>
                  <a:prstClr val="black"/>
                </a:solidFill>
                <a:latin typeface="ＭＳ Ｐゴシック"/>
                <a:ea typeface="ＭＳ Ｐゴシック"/>
                <a:cs typeface="Times New Roman"/>
              </a:rPr>
              <a:t>日本医師会では</a:t>
            </a:r>
            <a:r>
              <a:rPr lang="ja-JP" altLang="ja-JP" sz="2000" kern="100" dirty="0" smtClean="0">
                <a:solidFill>
                  <a:prstClr val="black"/>
                </a:solidFill>
                <a:latin typeface="ＭＳ Ｐゴシック"/>
                <a:ea typeface="ＭＳ Ｐゴシック"/>
                <a:cs typeface="Times New Roman"/>
              </a:rPr>
              <a:t>実務的</a:t>
            </a:r>
            <a:r>
              <a:rPr lang="ja-JP" altLang="ja-JP" sz="2000" kern="100" dirty="0">
                <a:solidFill>
                  <a:prstClr val="black"/>
                </a:solidFill>
                <a:latin typeface="ＭＳ Ｐゴシック"/>
                <a:ea typeface="ＭＳ Ｐゴシック"/>
                <a:cs typeface="Times New Roman"/>
              </a:rPr>
              <a:t>な支援・指導を</a:t>
            </a:r>
            <a:r>
              <a:rPr lang="ja-JP" altLang="ja-JP" sz="2000" kern="100" dirty="0" smtClean="0">
                <a:solidFill>
                  <a:prstClr val="black"/>
                </a:solidFill>
                <a:latin typeface="ＭＳ Ｐゴシック"/>
                <a:ea typeface="ＭＳ Ｐゴシック"/>
                <a:cs typeface="Times New Roman"/>
              </a:rPr>
              <a:t>行う</a:t>
            </a:r>
            <a:r>
              <a:rPr lang="ja-JP" altLang="ja-JP" sz="2000" kern="100" spc="-100" dirty="0" smtClean="0">
                <a:solidFill>
                  <a:srgbClr val="00B0F0"/>
                </a:solidFill>
                <a:latin typeface="ＭＳ Ｐゴシック"/>
                <a:ea typeface="ＭＳ Ｐゴシック"/>
                <a:cs typeface="Times New Roman"/>
              </a:rPr>
              <a:t>地域</a:t>
            </a:r>
            <a:r>
              <a:rPr lang="ja-JP" altLang="ja-JP" sz="2000" kern="100" spc="-100" dirty="0">
                <a:solidFill>
                  <a:srgbClr val="00B0F0"/>
                </a:solidFill>
                <a:latin typeface="ＭＳ Ｐゴシック"/>
                <a:ea typeface="ＭＳ Ｐゴシック"/>
                <a:cs typeface="Times New Roman"/>
              </a:rPr>
              <a:t>包括ケア</a:t>
            </a:r>
            <a:r>
              <a:rPr lang="ja-JP" altLang="ja-JP" sz="2000" kern="100" spc="-100" dirty="0" smtClean="0">
                <a:solidFill>
                  <a:srgbClr val="00B0F0"/>
                </a:solidFill>
                <a:latin typeface="ＭＳ Ｐゴシック"/>
                <a:ea typeface="ＭＳ Ｐゴシック"/>
                <a:cs typeface="Times New Roman"/>
              </a:rPr>
              <a:t>推進室</a:t>
            </a:r>
            <a:endParaRPr lang="en-US" altLang="ja-JP" sz="2000" kern="100" spc="-100" dirty="0">
              <a:solidFill>
                <a:srgbClr val="00B0F0"/>
              </a:solidFill>
              <a:latin typeface="ＭＳ Ｐゴシック"/>
              <a:ea typeface="ＭＳ Ｐゴシック"/>
              <a:cs typeface="Times New Roman"/>
            </a:endParaRPr>
          </a:p>
          <a:p>
            <a:pPr algn="just" eaLnBrk="1" fontAlgn="base" hangingPunct="1">
              <a:lnSpc>
                <a:spcPts val="2400"/>
              </a:lnSpc>
              <a:spcBef>
                <a:spcPct val="0"/>
              </a:spcBef>
              <a:spcAft>
                <a:spcPct val="0"/>
              </a:spcAft>
              <a:defRPr/>
            </a:pPr>
            <a:r>
              <a:rPr lang="en-US" altLang="ja-JP" sz="2000" kern="100" spc="-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を</a:t>
            </a:r>
            <a:r>
              <a:rPr lang="ja-JP" altLang="ja-JP" sz="2000" kern="100" dirty="0">
                <a:solidFill>
                  <a:prstClr val="black"/>
                </a:solidFill>
                <a:latin typeface="ＭＳ Ｐゴシック"/>
                <a:ea typeface="ＭＳ Ｐゴシック"/>
                <a:cs typeface="Times New Roman"/>
              </a:rPr>
              <a:t>設置し、体制を整える</a:t>
            </a:r>
            <a:endParaRPr lang="ja-JP" altLang="ja-JP" sz="2000" dirty="0" smtClean="0">
              <a:solidFill>
                <a:prstClr val="black"/>
              </a:solidFill>
              <a:latin typeface="ＭＳ Ｐゴシック"/>
              <a:ea typeface="ＭＳ Ｐゴシック"/>
              <a:cs typeface="Times New Roman" pitchFamily="18" charset="0"/>
            </a:endParaRPr>
          </a:p>
        </p:txBody>
      </p:sp>
      <p:sp>
        <p:nvSpPr>
          <p:cNvPr id="9" name="Rectangle 4"/>
          <p:cNvSpPr>
            <a:spLocks noChangeArrowheads="1"/>
          </p:cNvSpPr>
          <p:nvPr/>
        </p:nvSpPr>
        <p:spPr bwMode="auto">
          <a:xfrm>
            <a:off x="546898" y="908050"/>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平成２６度改定</a:t>
            </a:r>
            <a:endParaRPr lang="en-US" altLang="ja-JP" sz="2200" b="1" kern="0" dirty="0" smtClean="0">
              <a:solidFill>
                <a:srgbClr val="000000"/>
              </a:solidFill>
            </a:endParaRPr>
          </a:p>
        </p:txBody>
      </p:sp>
      <p:sp>
        <p:nvSpPr>
          <p:cNvPr id="8" name="Text Box 5"/>
          <p:cNvSpPr txBox="1">
            <a:spLocks noChangeArrowheads="1"/>
          </p:cNvSpPr>
          <p:nvPr/>
        </p:nvSpPr>
        <p:spPr bwMode="auto">
          <a:xfrm>
            <a:off x="562375" y="4616725"/>
            <a:ext cx="8961834" cy="1887538"/>
          </a:xfrm>
          <a:prstGeom prst="rect">
            <a:avLst/>
          </a:prstGeom>
          <a:solidFill>
            <a:srgbClr val="FF0000">
              <a:alpha val="50000"/>
            </a:srgbClr>
          </a:solidFill>
          <a:ln w="31750"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800"/>
              </a:lnSpc>
              <a:defRPr/>
            </a:pPr>
            <a:r>
              <a:rPr lang="ja-JP" altLang="en-US" sz="2200" kern="100" dirty="0">
                <a:solidFill>
                  <a:prstClr val="black"/>
                </a:solidFill>
                <a:latin typeface="ＭＳ Ｐゴシック"/>
                <a:cs typeface="Times New Roman"/>
              </a:rPr>
              <a:t>  わ</a:t>
            </a:r>
            <a:r>
              <a:rPr lang="ja-JP" altLang="ja-JP" sz="2200" kern="100" dirty="0">
                <a:solidFill>
                  <a:prstClr val="black"/>
                </a:solidFill>
                <a:latin typeface="ＭＳ Ｐゴシック"/>
                <a:cs typeface="Times New Roman"/>
              </a:rPr>
              <a:t>が国は「高齢化先進国」として、世界に</a:t>
            </a:r>
            <a:r>
              <a:rPr lang="ja-JP" altLang="en-US" sz="2200" kern="100" dirty="0">
                <a:solidFill>
                  <a:prstClr val="black"/>
                </a:solidFill>
                <a:latin typeface="ＭＳ Ｐゴシック"/>
                <a:cs typeface="Times New Roman"/>
              </a:rPr>
              <a:t>先駆けて、</a:t>
            </a:r>
            <a:r>
              <a:rPr lang="ja-JP" altLang="ja-JP" sz="2200" kern="100" dirty="0">
                <a:solidFill>
                  <a:prstClr val="black"/>
                </a:solidFill>
                <a:latin typeface="ＭＳ Ｐゴシック"/>
                <a:cs typeface="Times New Roman"/>
              </a:rPr>
              <a:t>高齢化に対応した医療提供体制を構築するための改革を進めなければ</a:t>
            </a:r>
            <a:r>
              <a:rPr lang="ja-JP" altLang="en-US" sz="2200" kern="100" dirty="0">
                <a:solidFill>
                  <a:prstClr val="black"/>
                </a:solidFill>
                <a:latin typeface="ＭＳ Ｐゴシック"/>
                <a:cs typeface="Times New Roman"/>
              </a:rPr>
              <a:t>ならない</a:t>
            </a:r>
            <a:r>
              <a:rPr lang="ja-JP" altLang="ja-JP" sz="2200" kern="100" dirty="0">
                <a:solidFill>
                  <a:prstClr val="black"/>
                </a:solidFill>
                <a:latin typeface="ＭＳ Ｐゴシック"/>
                <a:cs typeface="Times New Roman"/>
              </a:rPr>
              <a:t>。</a:t>
            </a:r>
            <a:endParaRPr lang="en-US" altLang="ja-JP" sz="2200" kern="100" dirty="0">
              <a:solidFill>
                <a:prstClr val="black"/>
              </a:solidFill>
              <a:latin typeface="ＭＳ Ｐゴシック"/>
              <a:cs typeface="Times New Roman"/>
            </a:endParaRPr>
          </a:p>
          <a:p>
            <a:pPr algn="just" fontAlgn="base">
              <a:lnSpc>
                <a:spcPts val="2800"/>
              </a:lnSpc>
              <a:defRPr/>
            </a:pPr>
            <a:r>
              <a:rPr lang="ja-JP" altLang="en-US" sz="2200" kern="100" dirty="0">
                <a:solidFill>
                  <a:prstClr val="black"/>
                </a:solidFill>
                <a:latin typeface="ＭＳ Ｐゴシック"/>
                <a:cs typeface="Times New Roman"/>
              </a:rPr>
              <a:t>  日本医師会は、</a:t>
            </a:r>
            <a:r>
              <a:rPr lang="ja-JP" altLang="ja-JP" sz="2200" kern="100" dirty="0">
                <a:solidFill>
                  <a:prstClr val="black"/>
                </a:solidFill>
                <a:latin typeface="ＭＳ Ｐゴシック"/>
                <a:cs typeface="Times New Roman"/>
              </a:rPr>
              <a:t>国民が安心して生活しながら、適切な医療を受けられる地域医療の体制を再構築していけるよう、今回の改定も踏まえつつ、今後とも全力で取り組む決意で</a:t>
            </a:r>
            <a:r>
              <a:rPr lang="ja-JP" altLang="en-US" sz="2200" kern="100" dirty="0">
                <a:solidFill>
                  <a:prstClr val="black"/>
                </a:solidFill>
                <a:latin typeface="ＭＳ Ｐゴシック"/>
                <a:cs typeface="Times New Roman"/>
              </a:rPr>
              <a:t>いる</a:t>
            </a:r>
            <a:r>
              <a:rPr lang="ja-JP" altLang="ja-JP" sz="2200" kern="100" dirty="0">
                <a:solidFill>
                  <a:prstClr val="black"/>
                </a:solidFill>
                <a:latin typeface="ＭＳ Ｐゴシック"/>
                <a:cs typeface="Times New Roman"/>
              </a:rPr>
              <a:t>。</a:t>
            </a:r>
            <a:endParaRPr lang="en-US" altLang="ja-JP" sz="2200" dirty="0">
              <a:solidFill>
                <a:srgbClr val="000000"/>
              </a:solidFill>
              <a:latin typeface="ＭＳ Ｐゴシック"/>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1318824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55652" name="Text Box 4"/>
          <p:cNvSpPr txBox="1">
            <a:spLocks noChangeArrowheads="1"/>
          </p:cNvSpPr>
          <p:nvPr/>
        </p:nvSpPr>
        <p:spPr bwMode="auto">
          <a:xfrm>
            <a:off x="445444" y="3068654"/>
            <a:ext cx="9022027" cy="3426579"/>
          </a:xfrm>
          <a:prstGeom prst="rect">
            <a:avLst/>
          </a:prstGeom>
          <a:noFill/>
          <a:ln w="12700" cap="sq">
            <a:solidFill>
              <a:schemeClr val="tx1"/>
            </a:solidFill>
            <a:prstDash val="dash"/>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000"/>
              </a:lnSpc>
              <a:spcBef>
                <a:spcPct val="0"/>
              </a:spcBef>
              <a:spcAft>
                <a:spcPct val="0"/>
              </a:spcAft>
              <a:buFontTx/>
              <a:buNone/>
              <a:defRPr/>
            </a:pP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主要な改定項目</a:t>
            </a:r>
            <a:r>
              <a:rPr lang="en-US" altLang="ja-JP" sz="2000" dirty="0" smtClean="0">
                <a:solidFill>
                  <a:srgbClr val="000000"/>
                </a:solidFill>
                <a:latin typeface="ＭＳ Ｐゴシック" charset="-128"/>
              </a:rPr>
              <a:t>〕</a:t>
            </a:r>
          </a:p>
          <a:p>
            <a:pPr eaLnBrk="1" hangingPunct="1">
              <a:lnSpc>
                <a:spcPts val="2000"/>
              </a:lnSpc>
              <a:spcBef>
                <a:spcPts val="0"/>
              </a:spcBef>
              <a:buFont typeface="Arial" charset="0"/>
              <a:buNone/>
              <a:defRPr/>
            </a:pPr>
            <a:r>
              <a:rPr lang="ja-JP" altLang="en-US" sz="1800" b="1" u="sng" dirty="0" smtClean="0">
                <a:solidFill>
                  <a:srgbClr val="000000"/>
                </a:solidFill>
                <a:latin typeface="ＭＳ Ｐゴシック" charset="-128"/>
              </a:rPr>
              <a:t>１．</a:t>
            </a:r>
            <a:r>
              <a:rPr lang="ja-JP" altLang="en-US" sz="1800" b="1" u="sng" dirty="0" smtClean="0">
                <a:solidFill>
                  <a:prstClr val="black"/>
                </a:solidFill>
                <a:latin typeface="ＭＳ Ｐゴシック"/>
                <a:ea typeface="ＭＳ Ｐゴシック"/>
              </a:rPr>
              <a:t>入院の機能分化</a:t>
            </a:r>
            <a:endParaRPr lang="en-US" altLang="ja-JP" sz="1800" b="1" u="sng"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ja-JP" altLang="en-US" sz="1800" b="1" u="sng" dirty="0" smtClean="0">
                <a:solidFill>
                  <a:prstClr val="black"/>
                </a:solidFill>
                <a:latin typeface="ＭＳ Ｐゴシック"/>
                <a:ea typeface="ＭＳ Ｐゴシック"/>
              </a:rPr>
              <a:t>（</a:t>
            </a:r>
            <a:r>
              <a:rPr lang="en-US" altLang="ja-JP" sz="1800" b="1" u="sng" dirty="0" smtClean="0">
                <a:solidFill>
                  <a:prstClr val="black"/>
                </a:solidFill>
                <a:latin typeface="ＭＳ Ｐゴシック"/>
                <a:ea typeface="ＭＳ Ｐゴシック"/>
              </a:rPr>
              <a:t>1)</a:t>
            </a:r>
            <a:r>
              <a:rPr lang="ja-JP" altLang="en-US" sz="1800" b="1" u="sng" dirty="0" smtClean="0">
                <a:solidFill>
                  <a:prstClr val="black"/>
                </a:solidFill>
                <a:latin typeface="ＭＳ Ｐゴシック"/>
                <a:ea typeface="ＭＳ Ｐゴシック"/>
              </a:rPr>
              <a:t>　７対１入院基本料の見直し</a:t>
            </a:r>
            <a:endParaRPr lang="en-US" altLang="ja-JP" sz="1800" b="1" u="sng" dirty="0" smtClean="0">
              <a:solidFill>
                <a:prstClr val="black"/>
              </a:solidFill>
              <a:latin typeface="ＭＳ Ｐゴシック"/>
              <a:ea typeface="ＭＳ Ｐゴシック"/>
            </a:endParaRPr>
          </a:p>
          <a:p>
            <a:pPr indent="179388" eaLnBrk="1" hangingPunct="1">
              <a:lnSpc>
                <a:spcPts val="2000"/>
              </a:lnSpc>
              <a:spcBef>
                <a:spcPts val="0"/>
              </a:spcBef>
              <a:buFont typeface="Arial" charset="0"/>
              <a:buNone/>
              <a:defRPr/>
            </a:pPr>
            <a:r>
              <a:rPr lang="ja-JP" altLang="en-US" sz="1800" b="1" dirty="0" smtClean="0">
                <a:solidFill>
                  <a:prstClr val="black"/>
                </a:solidFill>
                <a:latin typeface="ＭＳ Ｐゴシック"/>
                <a:ea typeface="ＭＳ Ｐゴシック"/>
              </a:rPr>
              <a:t>一般病棟では７対１入院基本料算定病床が最も多くなっている中で、病床の機能分化を図るため、</a:t>
            </a:r>
            <a:r>
              <a:rPr lang="ja-JP" altLang="en-US" sz="1800" b="1" dirty="0" smtClean="0">
                <a:solidFill>
                  <a:srgbClr val="FF0000"/>
                </a:solidFill>
                <a:latin typeface="ＭＳ Ｐゴシック"/>
                <a:ea typeface="ＭＳ Ｐゴシック"/>
              </a:rPr>
              <a:t>７対１入院基本料について、複雑な病態をもつ急性期の患者に対応するよう要件を厳格化</a:t>
            </a:r>
            <a:r>
              <a:rPr lang="ja-JP" altLang="en-US" sz="1400" b="1" dirty="0" smtClean="0">
                <a:solidFill>
                  <a:prstClr val="black"/>
                </a:solidFill>
                <a:latin typeface="ＭＳ Ｐゴシック"/>
                <a:ea typeface="ＭＳ Ｐゴシック"/>
              </a:rPr>
              <a:t>（「特定除外制度の廃止」「重症度、医療・看護必要度」など）</a:t>
            </a:r>
            <a:endParaRPr lang="en-US" altLang="ja-JP" sz="1400" b="1"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en-US" altLang="ja-JP" sz="1800" b="1" u="sng" dirty="0" smtClean="0">
                <a:solidFill>
                  <a:prstClr val="black"/>
                </a:solidFill>
                <a:latin typeface="ＭＳ Ｐゴシック"/>
                <a:ea typeface="ＭＳ Ｐゴシック"/>
              </a:rPr>
              <a:t>(2)</a:t>
            </a:r>
            <a:r>
              <a:rPr lang="ja-JP" altLang="en-US" sz="1800" b="1" u="sng" dirty="0" smtClean="0">
                <a:solidFill>
                  <a:prstClr val="black"/>
                </a:solidFill>
                <a:latin typeface="ＭＳ Ｐゴシック"/>
                <a:ea typeface="ＭＳ Ｐゴシック"/>
              </a:rPr>
              <a:t>　急性期後の受け皿病床の評価</a:t>
            </a:r>
            <a:endParaRPr lang="en-US" altLang="ja-JP" sz="1800" b="1" u="sng"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ja-JP" altLang="en-US" sz="1800" b="1" dirty="0" smtClean="0">
                <a:solidFill>
                  <a:prstClr val="black"/>
                </a:solidFill>
                <a:latin typeface="ＭＳ Ｐゴシック"/>
                <a:ea typeface="ＭＳ Ｐゴシック"/>
              </a:rPr>
              <a:t>　</a:t>
            </a:r>
            <a:r>
              <a:rPr lang="ja-JP" altLang="en-US" sz="1800" b="1" dirty="0" smtClean="0">
                <a:solidFill>
                  <a:srgbClr val="FF0000"/>
                </a:solidFill>
                <a:latin typeface="ＭＳ Ｐゴシック"/>
                <a:ea typeface="ＭＳ Ｐゴシック"/>
              </a:rPr>
              <a:t>急性期後の患者の受入れなど</a:t>
            </a:r>
            <a:r>
              <a:rPr lang="ja-JP" altLang="en-US" sz="1800" b="1" dirty="0" smtClean="0">
                <a:solidFill>
                  <a:prstClr val="black"/>
                </a:solidFill>
                <a:latin typeface="ＭＳ Ｐゴシック"/>
                <a:ea typeface="ＭＳ Ｐゴシック"/>
              </a:rPr>
              <a:t>、地域包括ケアシステムを支える病棟の充実が求められることから、</a:t>
            </a:r>
            <a:r>
              <a:rPr lang="ja-JP" altLang="en-US" sz="1800" b="1" dirty="0" smtClean="0">
                <a:solidFill>
                  <a:srgbClr val="FF0000"/>
                </a:solidFill>
                <a:latin typeface="ＭＳ Ｐゴシック"/>
                <a:ea typeface="ＭＳ Ｐゴシック"/>
              </a:rPr>
              <a:t>地域包括ケア病棟入院料</a:t>
            </a:r>
            <a:r>
              <a:rPr lang="en-US" altLang="ja-JP" sz="1800" b="1" dirty="0" smtClean="0">
                <a:solidFill>
                  <a:srgbClr val="FF0000"/>
                </a:solidFill>
                <a:latin typeface="ＭＳ Ｐゴシック"/>
                <a:ea typeface="ＭＳ Ｐゴシック"/>
              </a:rPr>
              <a:t>(2,558</a:t>
            </a:r>
            <a:r>
              <a:rPr lang="ja-JP" altLang="en-US" sz="1800" b="1" dirty="0" smtClean="0">
                <a:solidFill>
                  <a:srgbClr val="FF0000"/>
                </a:solidFill>
                <a:latin typeface="ＭＳ Ｐゴシック"/>
                <a:ea typeface="ＭＳ Ｐゴシック"/>
              </a:rPr>
              <a:t>点</a:t>
            </a:r>
            <a:r>
              <a:rPr lang="en-US" altLang="ja-JP" sz="1800" b="1" dirty="0" smtClean="0">
                <a:solidFill>
                  <a:srgbClr val="FF0000"/>
                </a:solidFill>
                <a:latin typeface="ＭＳ Ｐゴシック"/>
                <a:ea typeface="ＭＳ Ｐゴシック"/>
              </a:rPr>
              <a:t>/</a:t>
            </a:r>
            <a:r>
              <a:rPr lang="ja-JP" altLang="en-US" sz="1800" b="1" dirty="0" smtClean="0">
                <a:solidFill>
                  <a:srgbClr val="FF0000"/>
                </a:solidFill>
                <a:latin typeface="ＭＳ Ｐゴシック"/>
                <a:ea typeface="ＭＳ Ｐゴシック"/>
              </a:rPr>
              <a:t>日など</a:t>
            </a:r>
            <a:r>
              <a:rPr lang="en-US" altLang="ja-JP" sz="1800" b="1" dirty="0" smtClean="0">
                <a:solidFill>
                  <a:srgbClr val="FF0000"/>
                </a:solidFill>
                <a:latin typeface="ＭＳ Ｐゴシック"/>
                <a:ea typeface="ＭＳ Ｐゴシック"/>
              </a:rPr>
              <a:t>)</a:t>
            </a:r>
            <a:r>
              <a:rPr lang="ja-JP" altLang="en-US" sz="1800" b="1" dirty="0" smtClean="0">
                <a:solidFill>
                  <a:srgbClr val="FF0000"/>
                </a:solidFill>
                <a:latin typeface="ＭＳ Ｐゴシック"/>
                <a:ea typeface="ＭＳ Ｐゴシック"/>
              </a:rPr>
              <a:t>を新設</a:t>
            </a:r>
            <a:r>
              <a:rPr lang="ja-JP" altLang="en-US" sz="1400" b="1" dirty="0" smtClean="0">
                <a:solidFill>
                  <a:prstClr val="black"/>
                </a:solidFill>
                <a:latin typeface="ＭＳ Ｐゴシック"/>
                <a:ea typeface="ＭＳ Ｐゴシック"/>
              </a:rPr>
              <a:t>（従来の亜急性期入院医療管理料の機能・要件を強化したもの）</a:t>
            </a:r>
            <a:endParaRPr lang="en-US" altLang="ja-JP" sz="1600" b="1"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en-US" altLang="ja-JP" sz="1800" b="1" u="sng" dirty="0" smtClean="0">
                <a:solidFill>
                  <a:prstClr val="black"/>
                </a:solidFill>
                <a:latin typeface="ＭＳ Ｐゴシック"/>
                <a:ea typeface="ＭＳ Ｐゴシック"/>
              </a:rPr>
              <a:t>(3)</a:t>
            </a:r>
            <a:r>
              <a:rPr lang="ja-JP" altLang="en-US" sz="1800" b="1" u="sng" dirty="0" smtClean="0">
                <a:solidFill>
                  <a:prstClr val="black"/>
                </a:solidFill>
                <a:latin typeface="ＭＳ Ｐゴシック"/>
                <a:ea typeface="ＭＳ Ｐゴシック"/>
              </a:rPr>
              <a:t>　有床診療所の評価</a:t>
            </a:r>
            <a:endParaRPr lang="en-US" altLang="ja-JP" sz="1800" b="1" u="sng" dirty="0" smtClean="0">
              <a:solidFill>
                <a:prstClr val="black"/>
              </a:solidFill>
              <a:latin typeface="ＭＳ Ｐゴシック"/>
              <a:ea typeface="ＭＳ Ｐゴシック"/>
            </a:endParaRPr>
          </a:p>
          <a:p>
            <a:pPr eaLnBrk="1" hangingPunct="1">
              <a:lnSpc>
                <a:spcPts val="2000"/>
              </a:lnSpc>
              <a:spcBef>
                <a:spcPts val="0"/>
              </a:spcBef>
              <a:buFont typeface="Arial" charset="0"/>
              <a:buNone/>
              <a:defRPr/>
            </a:pPr>
            <a:r>
              <a:rPr lang="ja-JP" altLang="en-US" sz="1800" b="1" dirty="0" smtClean="0">
                <a:solidFill>
                  <a:prstClr val="black"/>
                </a:solidFill>
                <a:latin typeface="ＭＳ Ｐゴシック"/>
                <a:ea typeface="ＭＳ Ｐゴシック"/>
              </a:rPr>
              <a:t>　有床診療所入院基本料について、地域包括ケアの中で複数の機能を担う</a:t>
            </a:r>
            <a:r>
              <a:rPr lang="ja-JP" altLang="en-US" sz="1800" b="1" dirty="0" smtClean="0">
                <a:solidFill>
                  <a:srgbClr val="FF0000"/>
                </a:solidFill>
                <a:latin typeface="ＭＳ Ｐゴシック"/>
                <a:ea typeface="ＭＳ Ｐゴシック"/>
              </a:rPr>
              <a:t>有床診療所の評価を引上げ</a:t>
            </a:r>
            <a:r>
              <a:rPr lang="ja-JP" altLang="en-US" sz="1400" b="1" dirty="0" smtClean="0">
                <a:solidFill>
                  <a:prstClr val="black"/>
                </a:solidFill>
                <a:latin typeface="ＭＳ Ｐゴシック"/>
                <a:ea typeface="ＭＳ Ｐゴシック"/>
              </a:rPr>
              <a:t>（最も低い有床診療所入院基本料が複数機能を担う場合は約</a:t>
            </a:r>
            <a:r>
              <a:rPr lang="en-US" altLang="ja-JP" sz="1400" b="1" dirty="0" smtClean="0">
                <a:solidFill>
                  <a:prstClr val="black"/>
                </a:solidFill>
                <a:latin typeface="ＭＳ Ｐゴシック"/>
                <a:ea typeface="ＭＳ Ｐゴシック"/>
              </a:rPr>
              <a:t>1.4</a:t>
            </a:r>
            <a:r>
              <a:rPr lang="ja-JP" altLang="en-US" sz="1400" b="1" dirty="0" smtClean="0">
                <a:solidFill>
                  <a:prstClr val="black"/>
                </a:solidFill>
                <a:latin typeface="ＭＳ Ｐゴシック"/>
                <a:ea typeface="ＭＳ Ｐゴシック"/>
              </a:rPr>
              <a:t>倍に増額（</a:t>
            </a:r>
            <a:r>
              <a:rPr lang="en-US" altLang="ja-JP" sz="1400" b="1" dirty="0" smtClean="0">
                <a:solidFill>
                  <a:prstClr val="black"/>
                </a:solidFill>
                <a:latin typeface="ＭＳ Ｐゴシック"/>
                <a:ea typeface="ＭＳ Ｐゴシック"/>
              </a:rPr>
              <a:t>351</a:t>
            </a:r>
            <a:r>
              <a:rPr lang="ja-JP" altLang="en-US" sz="1400" b="1" dirty="0" smtClean="0">
                <a:solidFill>
                  <a:prstClr val="black"/>
                </a:solidFill>
                <a:latin typeface="ＭＳ Ｐゴシック"/>
                <a:ea typeface="ＭＳ Ｐゴシック"/>
              </a:rPr>
              <a:t>点</a:t>
            </a:r>
            <a:r>
              <a:rPr lang="en-US" altLang="ja-JP" sz="1400" b="1" dirty="0" smtClean="0">
                <a:solidFill>
                  <a:prstClr val="black"/>
                </a:solidFill>
                <a:latin typeface="ＭＳ Ｐゴシック"/>
                <a:ea typeface="ＭＳ Ｐゴシック"/>
              </a:rPr>
              <a:t>/</a:t>
            </a:r>
            <a:r>
              <a:rPr lang="ja-JP" altLang="en-US" sz="1400" b="1" dirty="0" smtClean="0">
                <a:solidFill>
                  <a:prstClr val="black"/>
                </a:solidFill>
                <a:latin typeface="ＭＳ Ｐゴシック"/>
                <a:ea typeface="ＭＳ Ｐゴシック"/>
              </a:rPr>
              <a:t>日→</a:t>
            </a:r>
            <a:r>
              <a:rPr lang="en-US" altLang="ja-JP" sz="1400" b="1" dirty="0" smtClean="0">
                <a:solidFill>
                  <a:prstClr val="black"/>
                </a:solidFill>
                <a:latin typeface="ＭＳ Ｐゴシック"/>
                <a:ea typeface="ＭＳ Ｐゴシック"/>
              </a:rPr>
              <a:t>500</a:t>
            </a:r>
            <a:r>
              <a:rPr lang="ja-JP" altLang="en-US" sz="1400" b="1" dirty="0" smtClean="0">
                <a:solidFill>
                  <a:prstClr val="black"/>
                </a:solidFill>
                <a:latin typeface="ＭＳ Ｐゴシック"/>
                <a:ea typeface="ＭＳ Ｐゴシック"/>
              </a:rPr>
              <a:t>点</a:t>
            </a:r>
            <a:r>
              <a:rPr lang="en-US" altLang="ja-JP" sz="1400" b="1" dirty="0" smtClean="0">
                <a:solidFill>
                  <a:prstClr val="black"/>
                </a:solidFill>
                <a:latin typeface="ＭＳ Ｐゴシック"/>
                <a:ea typeface="ＭＳ Ｐゴシック"/>
              </a:rPr>
              <a:t>/</a:t>
            </a:r>
            <a:r>
              <a:rPr lang="ja-JP" altLang="en-US" sz="1400" b="1" dirty="0" smtClean="0">
                <a:solidFill>
                  <a:prstClr val="black"/>
                </a:solidFill>
                <a:latin typeface="ＭＳ Ｐゴシック"/>
                <a:ea typeface="ＭＳ Ｐゴシック"/>
              </a:rPr>
              <a:t>日））</a:t>
            </a:r>
            <a:endParaRPr lang="en-US" altLang="ja-JP" sz="1400" b="1" dirty="0" smtClean="0">
              <a:solidFill>
                <a:prstClr val="black"/>
              </a:solidFill>
              <a:latin typeface="ＭＳ Ｐゴシック"/>
              <a:ea typeface="ＭＳ Ｐゴシック"/>
            </a:endParaRPr>
          </a:p>
        </p:txBody>
      </p:sp>
      <p:sp>
        <p:nvSpPr>
          <p:cNvPr id="5124" name="Text Box 5"/>
          <p:cNvSpPr txBox="1">
            <a:spLocks noChangeArrowheads="1"/>
          </p:cNvSpPr>
          <p:nvPr/>
        </p:nvSpPr>
        <p:spPr bwMode="auto">
          <a:xfrm>
            <a:off x="417910" y="867839"/>
            <a:ext cx="9049544" cy="2144177"/>
          </a:xfrm>
          <a:prstGeom prst="rect">
            <a:avLst/>
          </a:prstGeom>
          <a:solidFill>
            <a:srgbClr val="FF0000">
              <a:alpha val="2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fontAlgn="base">
              <a:lnSpc>
                <a:spcPts val="2200"/>
              </a:lnSpc>
              <a:spcBef>
                <a:spcPct val="0"/>
              </a:spcBef>
              <a:spcAft>
                <a:spcPct val="0"/>
              </a:spcAft>
              <a:defRPr/>
            </a:pPr>
            <a:r>
              <a:rPr lang="ja-JP" altLang="en-US" sz="2000" dirty="0">
                <a:solidFill>
                  <a:srgbClr val="000000"/>
                </a:solidFill>
                <a:latin typeface="ＭＳ Ｐゴシック"/>
              </a:rPr>
              <a:t>○　消費税率引上げに伴う医療機関の仕入れにかかる消費税負担増加</a:t>
            </a:r>
            <a:r>
              <a:rPr lang="ja-JP" altLang="en-US" sz="2000" dirty="0" smtClean="0">
                <a:solidFill>
                  <a:srgbClr val="000000"/>
                </a:solidFill>
                <a:latin typeface="ＭＳ Ｐゴシック"/>
              </a:rPr>
              <a:t>に対して、</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必要</a:t>
            </a:r>
            <a:r>
              <a:rPr lang="ja-JP" altLang="en-US" sz="2000" dirty="0">
                <a:solidFill>
                  <a:srgbClr val="000000"/>
                </a:solidFill>
                <a:latin typeface="ＭＳ Ｐゴシック"/>
              </a:rPr>
              <a:t>財源（改定率：１．３６％）が満額確保され、診療報酬上の</a:t>
            </a:r>
            <a:r>
              <a:rPr lang="ja-JP" altLang="en-US" sz="2000" dirty="0" smtClean="0">
                <a:solidFill>
                  <a:srgbClr val="000000"/>
                </a:solidFill>
                <a:latin typeface="ＭＳ Ｐゴシック"/>
              </a:rPr>
              <a:t>対応を</a:t>
            </a:r>
            <a:r>
              <a:rPr lang="ja-JP" altLang="en-US" sz="2000" dirty="0">
                <a:solidFill>
                  <a:srgbClr val="000000"/>
                </a:solidFill>
                <a:latin typeface="ＭＳ Ｐゴシック"/>
              </a:rPr>
              <a:t>、過去</a:t>
            </a:r>
            <a:r>
              <a:rPr lang="ja-JP" altLang="en-US" sz="2000" dirty="0" smtClean="0">
                <a:solidFill>
                  <a:srgbClr val="000000"/>
                </a:solidFill>
                <a:latin typeface="ＭＳ Ｐゴシック"/>
              </a:rPr>
              <a:t>の</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教訓</a:t>
            </a:r>
            <a:r>
              <a:rPr lang="ja-JP" altLang="en-US" sz="2000" dirty="0">
                <a:solidFill>
                  <a:srgbClr val="000000"/>
                </a:solidFill>
                <a:latin typeface="ＭＳ Ｐゴシック"/>
              </a:rPr>
              <a:t>を踏まえて、すべての医療機関に対し明確な形となる初・</a:t>
            </a:r>
            <a:r>
              <a:rPr lang="ja-JP" altLang="en-US" sz="2000" dirty="0" smtClean="0">
                <a:solidFill>
                  <a:srgbClr val="000000"/>
                </a:solidFill>
                <a:latin typeface="ＭＳ Ｐゴシック"/>
              </a:rPr>
              <a:t>再診料</a:t>
            </a:r>
            <a:r>
              <a:rPr lang="ja-JP" altLang="en-US" sz="2000" dirty="0">
                <a:solidFill>
                  <a:srgbClr val="000000"/>
                </a:solidFill>
                <a:latin typeface="ＭＳ Ｐゴシック"/>
              </a:rPr>
              <a:t>や入院</a:t>
            </a:r>
            <a:r>
              <a:rPr lang="ja-JP" altLang="en-US" sz="2000" dirty="0" smtClean="0">
                <a:solidFill>
                  <a:srgbClr val="000000"/>
                </a:solidFill>
                <a:latin typeface="ＭＳ Ｐゴシック"/>
              </a:rPr>
              <a:t>基本</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料</a:t>
            </a:r>
            <a:r>
              <a:rPr lang="ja-JP" altLang="en-US" sz="2000" dirty="0">
                <a:solidFill>
                  <a:srgbClr val="000000"/>
                </a:solidFill>
                <a:latin typeface="ＭＳ Ｐゴシック"/>
              </a:rPr>
              <a:t>などの基本診療料に集中的に上乗せした。</a:t>
            </a:r>
            <a:endParaRPr lang="en-US" altLang="ja-JP" sz="2000" dirty="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ja-JP" altLang="en-US" sz="2000" dirty="0">
                <a:solidFill>
                  <a:srgbClr val="000000"/>
                </a:solidFill>
                <a:latin typeface="ＭＳ Ｐゴシック"/>
              </a:rPr>
              <a:t>（</a:t>
            </a:r>
            <a:r>
              <a:rPr lang="en-US" altLang="ja-JP" sz="2000" dirty="0">
                <a:solidFill>
                  <a:srgbClr val="000000"/>
                </a:solidFill>
                <a:latin typeface="ＭＳ Ｐゴシック"/>
              </a:rPr>
              <a:t>※ </a:t>
            </a:r>
            <a:r>
              <a:rPr lang="ja-JP" altLang="en-US" sz="2000" dirty="0">
                <a:solidFill>
                  <a:srgbClr val="000000"/>
                </a:solidFill>
                <a:latin typeface="ＭＳ Ｐゴシック"/>
              </a:rPr>
              <a:t>保険者など支払者側は反対し、</a:t>
            </a:r>
            <a:r>
              <a:rPr lang="ja-JP" altLang="en-US" sz="2000" dirty="0">
                <a:solidFill>
                  <a:srgbClr val="00B0F0"/>
                </a:solidFill>
                <a:latin typeface="ＭＳ Ｐゴシック"/>
              </a:rPr>
              <a:t>公益裁定</a:t>
            </a:r>
            <a:r>
              <a:rPr lang="ja-JP" altLang="en-US" sz="2000" dirty="0">
                <a:solidFill>
                  <a:srgbClr val="000000"/>
                </a:solidFill>
                <a:latin typeface="ＭＳ Ｐゴシック"/>
              </a:rPr>
              <a:t>で決着）</a:t>
            </a:r>
            <a:endParaRPr lang="en-US" altLang="ja-JP" sz="2000" dirty="0">
              <a:solidFill>
                <a:srgbClr val="000000"/>
              </a:solidFill>
              <a:latin typeface="ＭＳ Ｐゴシック"/>
            </a:endParaRPr>
          </a:p>
          <a:p>
            <a:pPr fontAlgn="base">
              <a:lnSpc>
                <a:spcPts val="2200"/>
              </a:lnSpc>
              <a:spcBef>
                <a:spcPts val="600"/>
              </a:spcBef>
              <a:spcAft>
                <a:spcPct val="0"/>
              </a:spcAft>
              <a:defRPr/>
            </a:pPr>
            <a:r>
              <a:rPr lang="ja-JP" altLang="en-US" sz="2000" dirty="0">
                <a:solidFill>
                  <a:srgbClr val="000000"/>
                </a:solidFill>
                <a:latin typeface="ＭＳ Ｐゴシック"/>
              </a:rPr>
              <a:t>○　「改定の基本方針」では、医療機関の機能分化・強化と連携、在宅連携</a:t>
            </a:r>
            <a:r>
              <a:rPr lang="ja-JP" altLang="en-US" sz="2000" dirty="0" smtClean="0">
                <a:solidFill>
                  <a:srgbClr val="000000"/>
                </a:solidFill>
                <a:latin typeface="ＭＳ Ｐゴシック"/>
              </a:rPr>
              <a:t>の充実</a:t>
            </a:r>
            <a:endParaRPr lang="en-US" altLang="ja-JP" sz="2000" dirty="0" smtClean="0">
              <a:solidFill>
                <a:srgbClr val="000000"/>
              </a:solidFill>
              <a:latin typeface="ＭＳ Ｐゴシック"/>
            </a:endParaRPr>
          </a:p>
          <a:p>
            <a:pPr fontAlgn="base">
              <a:lnSpc>
                <a:spcPts val="2200"/>
              </a:lnSpc>
              <a:spcBef>
                <a:spcPct val="0"/>
              </a:spcBef>
              <a:spcAft>
                <a:spcPct val="0"/>
              </a:spcAft>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等</a:t>
            </a:r>
            <a:r>
              <a:rPr lang="ja-JP" altLang="en-US" sz="2000" dirty="0">
                <a:solidFill>
                  <a:srgbClr val="000000"/>
                </a:solidFill>
                <a:latin typeface="ＭＳ Ｐゴシック"/>
              </a:rPr>
              <a:t>を重点課題と位置づけ対応した。</a:t>
            </a:r>
            <a:endParaRPr lang="en-US" altLang="ja-JP" sz="2000" dirty="0">
              <a:solidFill>
                <a:srgbClr val="000000"/>
              </a:solidFill>
              <a:latin typeface="ＭＳ Ｐゴシック"/>
            </a:endParaRPr>
          </a:p>
        </p:txBody>
      </p:sp>
      <p:sp>
        <p:nvSpPr>
          <p:cNvPr id="167942"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平成２６年度診療報酬改定のポイント②</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3578176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155652" name="Text Box 4"/>
          <p:cNvSpPr txBox="1">
            <a:spLocks noChangeArrowheads="1"/>
          </p:cNvSpPr>
          <p:nvPr/>
        </p:nvSpPr>
        <p:spPr bwMode="auto">
          <a:xfrm>
            <a:off x="417949" y="950916"/>
            <a:ext cx="9022027" cy="5732338"/>
          </a:xfrm>
          <a:prstGeom prst="rect">
            <a:avLst/>
          </a:prstGeom>
          <a:noFill/>
          <a:ln w="12700" cap="sq">
            <a:solidFill>
              <a:schemeClr val="tx1"/>
            </a:solidFill>
            <a:prstDash val="dash"/>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ct val="0"/>
              </a:spcBef>
              <a:spcAft>
                <a:spcPct val="0"/>
              </a:spcAft>
              <a:buFontTx/>
              <a:buNone/>
              <a:defRPr/>
            </a:pPr>
            <a:r>
              <a:rPr lang="en-US" altLang="ja-JP" sz="2000" b="1" dirty="0" smtClean="0">
                <a:solidFill>
                  <a:srgbClr val="000000"/>
                </a:solidFill>
                <a:latin typeface="ＭＳ Ｐゴシック" charset="-128"/>
              </a:rPr>
              <a:t>〔</a:t>
            </a:r>
            <a:r>
              <a:rPr lang="ja-JP" altLang="en-US" sz="2000" b="1" dirty="0" smtClean="0">
                <a:solidFill>
                  <a:srgbClr val="000000"/>
                </a:solidFill>
                <a:latin typeface="ＭＳ Ｐゴシック" charset="-128"/>
              </a:rPr>
              <a:t>主要な改定項目</a:t>
            </a:r>
            <a:r>
              <a:rPr lang="en-US" altLang="ja-JP" sz="2000" b="1" dirty="0" smtClean="0">
                <a:solidFill>
                  <a:srgbClr val="000000"/>
                </a:solidFill>
                <a:latin typeface="ＭＳ Ｐゴシック" charset="-128"/>
              </a:rPr>
              <a:t>〕</a:t>
            </a:r>
          </a:p>
          <a:p>
            <a:pPr marL="449263" indent="-449263" eaLnBrk="1" hangingPunct="1">
              <a:lnSpc>
                <a:spcPts val="2100"/>
              </a:lnSpc>
              <a:spcBef>
                <a:spcPts val="0"/>
              </a:spcBef>
              <a:buFont typeface="Arial" charset="0"/>
              <a:buNone/>
              <a:defRPr/>
            </a:pPr>
            <a:r>
              <a:rPr lang="ja-JP" altLang="en-US" sz="1800" b="1" u="sng" dirty="0" smtClean="0">
                <a:solidFill>
                  <a:prstClr val="black"/>
                </a:solidFill>
                <a:latin typeface="ＭＳ Ｐゴシック"/>
                <a:ea typeface="ＭＳ Ｐゴシック"/>
              </a:rPr>
              <a:t>３．外来の機能分化</a:t>
            </a:r>
            <a:endParaRPr lang="en-US" altLang="ja-JP" sz="1800" b="1" u="sng" dirty="0" smtClean="0">
              <a:solidFill>
                <a:prstClr val="black"/>
              </a:solidFill>
              <a:latin typeface="ＭＳ Ｐゴシック"/>
              <a:ea typeface="ＭＳ Ｐゴシック"/>
            </a:endParaRPr>
          </a:p>
          <a:p>
            <a:pPr marL="85725" indent="-85725" eaLnBrk="1" hangingPunct="1">
              <a:lnSpc>
                <a:spcPts val="2100"/>
              </a:lnSpc>
              <a:spcBef>
                <a:spcPts val="0"/>
              </a:spcBef>
              <a:buFont typeface="Arial" charset="0"/>
              <a:buNone/>
              <a:defRPr/>
            </a:pPr>
            <a:r>
              <a:rPr lang="ja-JP" altLang="en-US" sz="1800" b="1" dirty="0" smtClean="0">
                <a:solidFill>
                  <a:prstClr val="black"/>
                </a:solidFill>
                <a:latin typeface="ＭＳ Ｐゴシック"/>
                <a:ea typeface="ＭＳ Ｐゴシック"/>
              </a:rPr>
              <a:t>　 ①患者に身近な診療所や中小病院の主治医</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かかりつけ医</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について、複数の慢性疾患</a:t>
            </a:r>
            <a:endParaRPr lang="en-US" altLang="ja-JP" sz="1800" b="1" dirty="0" smtClean="0">
              <a:solidFill>
                <a:prstClr val="black"/>
              </a:solidFill>
              <a:latin typeface="ＭＳ Ｐゴシック"/>
              <a:ea typeface="ＭＳ Ｐゴシック"/>
            </a:endParaRPr>
          </a:p>
          <a:p>
            <a:pPr marL="85725" indent="-85725"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をもつ患者に対し</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健康管理や服薬管理等も含め</a:t>
            </a:r>
            <a:r>
              <a:rPr lang="en-US" altLang="ja-JP" sz="1800" b="1" dirty="0" smtClean="0">
                <a:solidFill>
                  <a:prstClr val="black"/>
                </a:solidFill>
                <a:latin typeface="ＭＳ Ｐゴシック"/>
                <a:ea typeface="ＭＳ Ｐゴシック"/>
              </a:rPr>
              <a:t>､</a:t>
            </a:r>
            <a:r>
              <a:rPr lang="ja-JP" altLang="en-US" sz="1800" b="1" dirty="0" smtClean="0">
                <a:solidFill>
                  <a:prstClr val="black"/>
                </a:solidFill>
                <a:latin typeface="ＭＳ Ｐゴシック"/>
                <a:ea typeface="ＭＳ Ｐゴシック"/>
              </a:rPr>
              <a:t>継続的かつ全人的な医療を行う</a:t>
            </a:r>
            <a:endParaRPr lang="en-US" altLang="ja-JP" sz="1800" b="1" dirty="0" smtClean="0">
              <a:solidFill>
                <a:prstClr val="black"/>
              </a:solidFill>
              <a:latin typeface="ＭＳ Ｐゴシック"/>
              <a:ea typeface="ＭＳ Ｐゴシック"/>
            </a:endParaRPr>
          </a:p>
          <a:p>
            <a:pPr marL="85725" indent="-85725"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srgbClr val="FF0000"/>
                </a:solidFill>
                <a:latin typeface="ＭＳ Ｐゴシック"/>
                <a:ea typeface="ＭＳ Ｐゴシック"/>
              </a:rPr>
              <a:t>主治医機能の評価を新設</a:t>
            </a:r>
            <a:endParaRPr lang="en-US" altLang="ja-JP" sz="1600" b="1" dirty="0" smtClean="0">
              <a:solidFill>
                <a:srgbClr val="FF0000"/>
              </a:solidFill>
              <a:latin typeface="ＭＳ Ｐゴシック"/>
              <a:ea typeface="ＭＳ Ｐゴシック"/>
            </a:endParaRPr>
          </a:p>
          <a:p>
            <a:pPr marL="85725" indent="-85725" eaLnBrk="1" hangingPunct="1">
              <a:lnSpc>
                <a:spcPts val="2000"/>
              </a:lnSpc>
              <a:spcBef>
                <a:spcPts val="0"/>
              </a:spcBef>
              <a:buFont typeface="Arial" charset="0"/>
              <a:buNone/>
              <a:defRPr/>
            </a:pPr>
            <a:r>
              <a:rPr lang="ja-JP" altLang="en-US" sz="1600" b="1" dirty="0" smtClean="0">
                <a:solidFill>
                  <a:prstClr val="black"/>
                </a:solidFill>
                <a:latin typeface="ＭＳ Ｐゴシック"/>
                <a:ea typeface="ＭＳ Ｐゴシック"/>
              </a:rPr>
              <a:t>              地域</a:t>
            </a:r>
            <a:r>
              <a:rPr lang="ja-JP" altLang="en-US" sz="1600" b="1" dirty="0">
                <a:solidFill>
                  <a:prstClr val="black"/>
                </a:solidFill>
                <a:latin typeface="ＭＳ Ｐゴシック"/>
                <a:ea typeface="ＭＳ Ｐゴシック"/>
              </a:rPr>
              <a:t>包括診療</a:t>
            </a:r>
            <a:r>
              <a:rPr lang="ja-JP" altLang="en-US" sz="1600" b="1" dirty="0" smtClean="0">
                <a:solidFill>
                  <a:prstClr val="black"/>
                </a:solidFill>
                <a:latin typeface="ＭＳ Ｐゴシック"/>
                <a:ea typeface="ＭＳ Ｐゴシック"/>
              </a:rPr>
              <a:t>加算：</a:t>
            </a:r>
            <a:r>
              <a:rPr lang="en-US" altLang="ja-JP" sz="1600" b="1" dirty="0" smtClean="0">
                <a:solidFill>
                  <a:prstClr val="black"/>
                </a:solidFill>
                <a:latin typeface="ＭＳ Ｐゴシック"/>
                <a:ea typeface="ＭＳ Ｐゴシック"/>
              </a:rPr>
              <a:t>20</a:t>
            </a:r>
            <a:r>
              <a:rPr lang="ja-JP" altLang="en-US" sz="1600" b="1" dirty="0">
                <a:solidFill>
                  <a:prstClr val="black"/>
                </a:solidFill>
                <a:latin typeface="ＭＳ Ｐゴシック"/>
                <a:ea typeface="ＭＳ Ｐゴシック"/>
              </a:rPr>
              <a:t>点</a:t>
            </a:r>
            <a:r>
              <a:rPr lang="en-US" altLang="ja-JP" sz="1600" b="1" dirty="0">
                <a:solidFill>
                  <a:prstClr val="black"/>
                </a:solidFill>
                <a:latin typeface="ＭＳ Ｐゴシック"/>
                <a:ea typeface="ＭＳ Ｐゴシック"/>
              </a:rPr>
              <a:t>/</a:t>
            </a:r>
            <a:r>
              <a:rPr lang="ja-JP" altLang="en-US" sz="1600" b="1" dirty="0">
                <a:solidFill>
                  <a:prstClr val="black"/>
                </a:solidFill>
                <a:latin typeface="ＭＳ Ｐゴシック"/>
                <a:ea typeface="ＭＳ Ｐゴシック"/>
              </a:rPr>
              <a:t>回</a:t>
            </a:r>
            <a:r>
              <a:rPr lang="en-US" altLang="ja-JP" sz="1600" b="1" dirty="0">
                <a:solidFill>
                  <a:prstClr val="black"/>
                </a:solidFill>
                <a:latin typeface="ＭＳ Ｐゴシック"/>
                <a:ea typeface="ＭＳ Ｐゴシック"/>
              </a:rPr>
              <a:t>〔</a:t>
            </a:r>
            <a:r>
              <a:rPr lang="ja-JP" altLang="en-US" sz="1600" b="1" dirty="0">
                <a:solidFill>
                  <a:prstClr val="black"/>
                </a:solidFill>
                <a:latin typeface="ＭＳ Ｐゴシック"/>
                <a:ea typeface="ＭＳ Ｐゴシック"/>
              </a:rPr>
              <a:t>出来高点数（再診料の加算）</a:t>
            </a:r>
            <a:r>
              <a:rPr lang="en-US" altLang="ja-JP" sz="1600" b="1" dirty="0">
                <a:solidFill>
                  <a:prstClr val="black"/>
                </a:solidFill>
                <a:latin typeface="ＭＳ Ｐゴシック"/>
                <a:ea typeface="ＭＳ Ｐゴシック"/>
              </a:rPr>
              <a:t>〕</a:t>
            </a:r>
            <a:endParaRPr lang="en-US" altLang="ja-JP" sz="1600" b="1" dirty="0">
              <a:solidFill>
                <a:srgbClr val="000000"/>
              </a:solidFill>
              <a:latin typeface="ＭＳ Ｐゴシック" charset="-128"/>
              <a:ea typeface="ＭＳ Ｐゴシック" pitchFamily="50" charset="-128"/>
            </a:endParaRPr>
          </a:p>
          <a:p>
            <a:pPr marL="85725" indent="-85725" eaLnBrk="1" hangingPunct="1">
              <a:lnSpc>
                <a:spcPts val="2000"/>
              </a:lnSpc>
              <a:spcBef>
                <a:spcPts val="0"/>
              </a:spcBef>
              <a:buFont typeface="Arial" charset="0"/>
              <a:buNone/>
              <a:defRPr/>
            </a:pPr>
            <a:r>
              <a:rPr lang="ja-JP" altLang="en-US" sz="1600" b="1" dirty="0" smtClean="0">
                <a:solidFill>
                  <a:prstClr val="black"/>
                </a:solidFill>
                <a:latin typeface="ＭＳ Ｐゴシック"/>
                <a:ea typeface="ＭＳ Ｐゴシック"/>
              </a:rPr>
              <a:t>              地域包括診療料：</a:t>
            </a:r>
            <a:r>
              <a:rPr lang="en-US" altLang="ja-JP" sz="1600" b="1" dirty="0" smtClean="0">
                <a:solidFill>
                  <a:prstClr val="black"/>
                </a:solidFill>
                <a:latin typeface="ＭＳ Ｐゴシック"/>
                <a:ea typeface="ＭＳ Ｐゴシック"/>
              </a:rPr>
              <a:t>1,503</a:t>
            </a:r>
            <a:r>
              <a:rPr lang="ja-JP" altLang="en-US" sz="1600" b="1" dirty="0" smtClean="0">
                <a:solidFill>
                  <a:prstClr val="black"/>
                </a:solidFill>
                <a:latin typeface="ＭＳ Ｐゴシック"/>
                <a:ea typeface="ＭＳ Ｐゴシック"/>
              </a:rPr>
              <a:t>点</a:t>
            </a:r>
            <a:r>
              <a:rPr lang="en-US" altLang="ja-JP" sz="1600" b="1" dirty="0" smtClean="0">
                <a:solidFill>
                  <a:prstClr val="black"/>
                </a:solidFill>
                <a:latin typeface="ＭＳ Ｐゴシック"/>
                <a:ea typeface="ＭＳ Ｐゴシック"/>
              </a:rPr>
              <a:t>(</a:t>
            </a:r>
            <a:r>
              <a:rPr lang="ja-JP" altLang="en-US" sz="1600" b="1" dirty="0" smtClean="0">
                <a:solidFill>
                  <a:prstClr val="black"/>
                </a:solidFill>
                <a:latin typeface="ＭＳ Ｐゴシック"/>
                <a:ea typeface="ＭＳ Ｐゴシック"/>
              </a:rPr>
              <a:t>月１回</a:t>
            </a:r>
            <a:r>
              <a:rPr lang="en-US" altLang="ja-JP" sz="1600" b="1" dirty="0" smtClean="0">
                <a:solidFill>
                  <a:prstClr val="black"/>
                </a:solidFill>
                <a:latin typeface="ＭＳ Ｐゴシック"/>
                <a:ea typeface="ＭＳ Ｐゴシック"/>
              </a:rPr>
              <a:t>)〔</a:t>
            </a:r>
            <a:r>
              <a:rPr lang="ja-JP" altLang="en-US" sz="1600" b="1" dirty="0" smtClean="0">
                <a:solidFill>
                  <a:prstClr val="black"/>
                </a:solidFill>
                <a:latin typeface="ＭＳ Ｐゴシック"/>
                <a:ea typeface="ＭＳ Ｐゴシック"/>
              </a:rPr>
              <a:t>包括点数</a:t>
            </a:r>
            <a:r>
              <a:rPr lang="en-US" altLang="ja-JP" sz="1600" b="1" dirty="0" smtClean="0">
                <a:solidFill>
                  <a:prstClr val="black"/>
                </a:solidFill>
                <a:latin typeface="ＭＳ Ｐゴシック"/>
                <a:ea typeface="ＭＳ Ｐゴシック"/>
              </a:rPr>
              <a:t>〕</a:t>
            </a:r>
            <a:endParaRPr lang="en-US" altLang="ja-JP" sz="1800" b="1" dirty="0" smtClean="0">
              <a:solidFill>
                <a:prstClr val="black"/>
              </a:solidFill>
              <a:latin typeface="ＭＳ Ｐゴシック"/>
              <a:ea typeface="ＭＳ Ｐゴシック"/>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800" b="1"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②大病院</a:t>
            </a:r>
            <a:r>
              <a:rPr lang="ja-JP" altLang="en-US" sz="1800" b="1"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の紹介率・逆紹介率を高める取り組みを更に</a:t>
            </a:r>
            <a:r>
              <a:rPr lang="ja-JP" altLang="en-US" sz="1800" b="1"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推進</a:t>
            </a:r>
            <a:endParaRPr lang="en-US" altLang="ja-JP" sz="1800" b="1"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800" b="1" kern="0" spc="-100" dirty="0" smtClean="0">
                <a:solidFill>
                  <a:prstClr val="black"/>
                </a:solidFill>
                <a:latin typeface="ＭＳ Ｐゴシック"/>
                <a:ea typeface="ＭＳ Ｐゴシック"/>
                <a:cs typeface="ＭＳ ゴシック"/>
              </a:rPr>
              <a:t>        </a:t>
            </a:r>
            <a:r>
              <a:rPr lang="ja-JP" altLang="en-US" sz="1800" b="1" kern="0" spc="-100" dirty="0" smtClean="0">
                <a:solidFill>
                  <a:prstClr val="black"/>
                </a:solidFill>
                <a:latin typeface="ＭＳ Ｐゴシック"/>
                <a:ea typeface="ＭＳ Ｐゴシック"/>
                <a:cs typeface="ＭＳ ゴシック"/>
              </a:rPr>
              <a:t>・ 紹介なし受診患者への初診料・外来診療料の逓減（紹介率・逆紹介率要件の引上げ）</a:t>
            </a:r>
            <a:endParaRPr lang="en-US" altLang="ja-JP" sz="1800" b="1" kern="0" spc="-100" dirty="0" smtClean="0">
              <a:solidFill>
                <a:prstClr val="black"/>
              </a:solidFill>
              <a:latin typeface="ＭＳ Ｐゴシック"/>
              <a:ea typeface="ＭＳ Ｐゴシック"/>
              <a:cs typeface="ＭＳ ゴシック"/>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800" b="1" kern="0" spc="-100" dirty="0">
                <a:solidFill>
                  <a:prstClr val="black"/>
                </a:solidFill>
                <a:latin typeface="ＭＳ Ｐゴシック"/>
                <a:ea typeface="ＭＳ Ｐゴシック"/>
                <a:cs typeface="ＭＳ ゴシック"/>
              </a:rPr>
              <a:t>　</a:t>
            </a:r>
            <a:r>
              <a:rPr lang="ja-JP" altLang="en-US" sz="1800" b="1" kern="0" spc="-100" dirty="0" smtClean="0">
                <a:solidFill>
                  <a:prstClr val="black"/>
                </a:solidFill>
                <a:latin typeface="ＭＳ Ｐゴシック"/>
                <a:ea typeface="ＭＳ Ｐゴシック"/>
                <a:cs typeface="ＭＳ ゴシック"/>
              </a:rPr>
              <a:t>　　 ・ </a:t>
            </a:r>
            <a:r>
              <a:rPr lang="ja-JP" altLang="ja-JP" sz="1600" b="1" kern="0" spc="-100" dirty="0" smtClean="0">
                <a:solidFill>
                  <a:prstClr val="black"/>
                </a:solidFill>
                <a:latin typeface="ＭＳ Ｐゴシック"/>
                <a:ea typeface="ＭＳ Ｐゴシック"/>
                <a:cs typeface="ＭＳ ゴシック"/>
              </a:rPr>
              <a:t>紹介率</a:t>
            </a:r>
            <a:r>
              <a:rPr lang="ja-JP" altLang="ja-JP" sz="1600" b="1" kern="0" spc="-100" dirty="0">
                <a:solidFill>
                  <a:prstClr val="black"/>
                </a:solidFill>
                <a:latin typeface="ＭＳ Ｐゴシック"/>
                <a:ea typeface="ＭＳ Ｐゴシック"/>
                <a:cs typeface="ＭＳ ゴシック"/>
              </a:rPr>
              <a:t>・逆紹介率の規定を満たさない大病院の長期</a:t>
            </a:r>
            <a:r>
              <a:rPr lang="ja-JP" altLang="ja-JP" sz="1600" b="1" kern="0" spc="-100" dirty="0" smtClean="0">
                <a:solidFill>
                  <a:prstClr val="black"/>
                </a:solidFill>
                <a:latin typeface="ＭＳ Ｐゴシック"/>
                <a:ea typeface="ＭＳ Ｐゴシック"/>
                <a:cs typeface="ＭＳ ゴシック"/>
              </a:rPr>
              <a:t>処方に</a:t>
            </a:r>
            <a:r>
              <a:rPr lang="ja-JP" altLang="ja-JP" sz="1600" b="1" kern="0" spc="-100" dirty="0">
                <a:solidFill>
                  <a:prstClr val="black"/>
                </a:solidFill>
                <a:latin typeface="ＭＳ Ｐゴシック"/>
                <a:ea typeface="ＭＳ Ｐゴシック"/>
                <a:cs typeface="ＭＳ ゴシック"/>
              </a:rPr>
              <a:t>対する処方料・処方せん料・</a:t>
            </a:r>
            <a:r>
              <a:rPr lang="ja-JP" altLang="ja-JP" sz="1600" b="1" kern="0" spc="-100" dirty="0" smtClean="0">
                <a:solidFill>
                  <a:prstClr val="black"/>
                </a:solidFill>
                <a:latin typeface="ＭＳ Ｐゴシック"/>
                <a:ea typeface="ＭＳ Ｐゴシック"/>
                <a:cs typeface="ＭＳ ゴシック"/>
              </a:rPr>
              <a:t>薬剤料</a:t>
            </a:r>
            <a:endParaRPr lang="en-US" altLang="ja-JP" sz="1600" b="1" kern="0" spc="-100" dirty="0" smtClean="0">
              <a:solidFill>
                <a:prstClr val="black"/>
              </a:solidFill>
              <a:latin typeface="ＭＳ Ｐゴシック"/>
              <a:ea typeface="ＭＳ Ｐゴシック"/>
              <a:cs typeface="ＭＳ ゴシック"/>
            </a:endParaRPr>
          </a:p>
          <a:p>
            <a:pPr>
              <a:lnSpc>
                <a:spcPts val="2100"/>
              </a:lnSpc>
              <a:spcBef>
                <a:spcPts val="0"/>
              </a:spcBef>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600" b="1" kern="0" spc="-100" dirty="0">
                <a:solidFill>
                  <a:prstClr val="black"/>
                </a:solidFill>
                <a:latin typeface="ＭＳ Ｐゴシック"/>
                <a:ea typeface="ＭＳ Ｐゴシック"/>
                <a:cs typeface="ＭＳ ゴシック"/>
              </a:rPr>
              <a:t> </a:t>
            </a:r>
            <a:r>
              <a:rPr lang="en-US" altLang="ja-JP" sz="1600" b="1" kern="0" spc="-100" dirty="0" smtClean="0">
                <a:solidFill>
                  <a:prstClr val="black"/>
                </a:solidFill>
                <a:latin typeface="ＭＳ Ｐゴシック"/>
                <a:ea typeface="ＭＳ Ｐゴシック"/>
                <a:cs typeface="ＭＳ ゴシック"/>
              </a:rPr>
              <a:t>         </a:t>
            </a:r>
            <a:r>
              <a:rPr lang="ja-JP" altLang="ja-JP" sz="1600" b="1" kern="0" spc="-100" dirty="0" smtClean="0">
                <a:solidFill>
                  <a:prstClr val="black"/>
                </a:solidFill>
                <a:latin typeface="ＭＳ Ｐゴシック"/>
                <a:ea typeface="ＭＳ Ｐゴシック"/>
                <a:cs typeface="ＭＳ ゴシック"/>
              </a:rPr>
              <a:t>の</a:t>
            </a:r>
            <a:r>
              <a:rPr lang="ja-JP" altLang="ja-JP" sz="1600" b="1" kern="0" spc="-100" dirty="0">
                <a:solidFill>
                  <a:prstClr val="black"/>
                </a:solidFill>
                <a:latin typeface="ＭＳ Ｐゴシック"/>
                <a:ea typeface="ＭＳ Ｐゴシック"/>
                <a:cs typeface="ＭＳ ゴシック"/>
              </a:rPr>
              <a:t>減算措置（</a:t>
            </a:r>
            <a:r>
              <a:rPr lang="ja-JP" altLang="en-US" sz="1600" b="1" kern="0" spc="-100" dirty="0">
                <a:solidFill>
                  <a:prstClr val="black"/>
                </a:solidFill>
                <a:latin typeface="ＭＳ Ｐゴシック"/>
                <a:ea typeface="ＭＳ Ｐゴシック"/>
                <a:cs typeface="ＭＳ ゴシック"/>
              </a:rPr>
              <a:t>６０／１００</a:t>
            </a:r>
            <a:r>
              <a:rPr lang="ja-JP" altLang="ja-JP" sz="1600" b="1" kern="0" spc="-100" dirty="0" smtClean="0">
                <a:solidFill>
                  <a:prstClr val="black"/>
                </a:solidFill>
                <a:latin typeface="ＭＳ Ｐゴシック"/>
                <a:ea typeface="ＭＳ Ｐゴシック"/>
                <a:cs typeface="ＭＳ ゴシック"/>
              </a:rPr>
              <a:t>）</a:t>
            </a:r>
            <a:endParaRPr lang="en-US" altLang="ja-JP" sz="1600" b="1" spc="-1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85725" indent="-85725" eaLnBrk="1" hangingPunct="1">
              <a:lnSpc>
                <a:spcPts val="2000"/>
              </a:lnSpc>
              <a:spcBef>
                <a:spcPts val="0"/>
              </a:spcBef>
              <a:buFont typeface="Arial" charset="0"/>
              <a:buNone/>
              <a:defRPr/>
            </a:pPr>
            <a:endParaRPr lang="en-US" altLang="ja-JP" sz="1600" b="1" dirty="0" smtClean="0">
              <a:solidFill>
                <a:prstClr val="black"/>
              </a:solidFill>
              <a:latin typeface="ＭＳ Ｐゴシック"/>
              <a:ea typeface="ＭＳ Ｐゴシック"/>
            </a:endParaRPr>
          </a:p>
          <a:p>
            <a:pPr eaLnBrk="1" hangingPunct="1">
              <a:lnSpc>
                <a:spcPts val="2100"/>
              </a:lnSpc>
              <a:spcBef>
                <a:spcPts val="600"/>
              </a:spcBef>
              <a:buFont typeface="Arial" charset="0"/>
              <a:buNone/>
              <a:defRPr/>
            </a:pPr>
            <a:r>
              <a:rPr lang="ja-JP" altLang="en-US" sz="1800" b="1" u="sng" dirty="0" smtClean="0">
                <a:solidFill>
                  <a:prstClr val="black"/>
                </a:solidFill>
                <a:latin typeface="ＭＳ Ｐゴシック"/>
                <a:ea typeface="ＭＳ Ｐゴシック"/>
              </a:rPr>
              <a:t>４．在宅医療の充実</a:t>
            </a:r>
            <a:endParaRPr lang="en-US" altLang="ja-JP" sz="1800" b="1" u="sng"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ja-JP" altLang="en-US" sz="1800" b="1" dirty="0" smtClean="0">
                <a:solidFill>
                  <a:prstClr val="black"/>
                </a:solidFill>
                <a:latin typeface="ＭＳ Ｐゴシック"/>
                <a:ea typeface="ＭＳ Ｐゴシック"/>
              </a:rPr>
              <a:t>   </a:t>
            </a:r>
            <a:r>
              <a:rPr lang="ja-JP" altLang="en-US" sz="1800" b="1" dirty="0" smtClean="0">
                <a:solidFill>
                  <a:srgbClr val="FF0000"/>
                </a:solidFill>
                <a:latin typeface="ＭＳ Ｐゴシック"/>
                <a:ea typeface="ＭＳ Ｐゴシック"/>
              </a:rPr>
              <a:t>在宅医療を担う医療機関･薬局を確保</a:t>
            </a:r>
            <a:r>
              <a:rPr lang="ja-JP" altLang="en-US" sz="1800" b="1" dirty="0" smtClean="0">
                <a:solidFill>
                  <a:prstClr val="black"/>
                </a:solidFill>
                <a:latin typeface="ＭＳ Ｐゴシック"/>
                <a:ea typeface="ＭＳ Ｐゴシック"/>
              </a:rPr>
              <a:t>するとともに、</a:t>
            </a:r>
            <a:r>
              <a:rPr lang="ja-JP" altLang="en-US" sz="1800" b="1" dirty="0" smtClean="0">
                <a:solidFill>
                  <a:srgbClr val="FF0000"/>
                </a:solidFill>
                <a:latin typeface="ＭＳ Ｐゴシック"/>
                <a:ea typeface="ＭＳ Ｐゴシック"/>
              </a:rPr>
              <a:t>質の高い在宅医療を推進</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①  </a:t>
            </a:r>
            <a:r>
              <a:rPr lang="ja-JP" altLang="en-US" sz="1800" b="1" dirty="0">
                <a:solidFill>
                  <a:prstClr val="black"/>
                </a:solidFill>
                <a:latin typeface="ＭＳ Ｐゴシック"/>
                <a:ea typeface="ＭＳ Ｐゴシック"/>
              </a:rPr>
              <a:t>在支</a:t>
            </a:r>
            <a:r>
              <a:rPr lang="ja-JP" altLang="en-US" sz="1800" b="1" dirty="0" smtClean="0">
                <a:solidFill>
                  <a:prstClr val="black"/>
                </a:solidFill>
                <a:latin typeface="ＭＳ Ｐゴシック"/>
                <a:ea typeface="ＭＳ Ｐゴシック"/>
              </a:rPr>
              <a:t>診・在支病以外の評価引き上げ、在支診・在支病の実績に応じた評価、</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機能強化型在支診・在支病の実績要件引き上げ、機能強化型訪問看護ステー</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ションの</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評価の新設、在宅を中心に訪問を行う歯科診療所の評価、</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在宅業務に十分に対応する薬局の評価</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②  同一建物における同一日の複数訪問の評価の引下げ、保険医療機関等が経済的</a:t>
            </a:r>
            <a:endParaRPr lang="en-US" altLang="ja-JP" sz="1800" b="1" dirty="0" smtClean="0">
              <a:solidFill>
                <a:prstClr val="black"/>
              </a:solidFill>
              <a:latin typeface="ＭＳ Ｐゴシック"/>
              <a:ea typeface="ＭＳ Ｐゴシック"/>
            </a:endParaRPr>
          </a:p>
          <a:p>
            <a:pPr eaLnBrk="1" hangingPunct="1">
              <a:lnSpc>
                <a:spcPts val="2100"/>
              </a:lnSpc>
              <a:spcBef>
                <a:spcPts val="0"/>
              </a:spcBef>
              <a:buFont typeface="Arial" charset="0"/>
              <a:buNone/>
              <a:defRPr/>
            </a:pPr>
            <a:r>
              <a:rPr lang="en-US" altLang="ja-JP" sz="1800" b="1" dirty="0">
                <a:solidFill>
                  <a:prstClr val="black"/>
                </a:solidFill>
                <a:latin typeface="ＭＳ Ｐゴシック"/>
                <a:ea typeface="ＭＳ Ｐゴシック"/>
              </a:rPr>
              <a:t> </a:t>
            </a:r>
            <a:r>
              <a:rPr lang="en-US" altLang="ja-JP" sz="1800" b="1" dirty="0" smtClean="0">
                <a:solidFill>
                  <a:prstClr val="black"/>
                </a:solidFill>
                <a:latin typeface="ＭＳ Ｐゴシック"/>
                <a:ea typeface="ＭＳ Ｐゴシック"/>
              </a:rPr>
              <a:t>    </a:t>
            </a:r>
            <a:r>
              <a:rPr lang="ja-JP" altLang="en-US" sz="1800" b="1" dirty="0" smtClean="0">
                <a:solidFill>
                  <a:prstClr val="black"/>
                </a:solidFill>
                <a:latin typeface="ＭＳ Ｐゴシック"/>
                <a:ea typeface="ＭＳ Ｐゴシック"/>
              </a:rPr>
              <a:t>誘引による患者紹介を受けることの禁止</a:t>
            </a:r>
            <a:endParaRPr lang="en-US" altLang="ja-JP" sz="1800" b="1" dirty="0" smtClean="0">
              <a:solidFill>
                <a:prstClr val="black"/>
              </a:solidFill>
              <a:latin typeface="ＭＳ Ｐゴシック"/>
              <a:ea typeface="ＭＳ Ｐゴシック"/>
            </a:endParaRPr>
          </a:p>
          <a:p>
            <a:pPr marL="449263" indent="-179388" eaLnBrk="1" hangingPunct="1">
              <a:spcBef>
                <a:spcPts val="0"/>
              </a:spcBef>
              <a:buFont typeface="Arial" charset="0"/>
              <a:buNone/>
              <a:defRPr/>
            </a:pPr>
            <a:endParaRPr lang="en-US" altLang="ja-JP" sz="1400" dirty="0" smtClean="0">
              <a:solidFill>
                <a:prstClr val="black"/>
              </a:solidFill>
              <a:latin typeface="ＭＳ Ｐゴシック"/>
              <a:ea typeface="ＭＳ Ｐゴシック"/>
            </a:endParaRPr>
          </a:p>
        </p:txBody>
      </p:sp>
      <p:sp>
        <p:nvSpPr>
          <p:cNvPr id="168965"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平成２６年度診療報酬改定のポイント②</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3327349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1" y="178672"/>
            <a:ext cx="9906000" cy="539175"/>
          </a:xfrm>
          <a:prstGeom prst="roundRect">
            <a:avLst>
              <a:gd name="adj" fmla="val 822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683" tIns="44843" rIns="89683" bIns="44843" anchor="ctr"/>
          <a:lstStyle/>
          <a:p>
            <a:pPr algn="ctr">
              <a:defRPr/>
            </a:pPr>
            <a:r>
              <a:rPr lang="ja-JP" altLang="en-US" sz="2752" b="1" dirty="0">
                <a:solidFill>
                  <a:prstClr val="white"/>
                </a:solidFill>
                <a:latin typeface="HG丸ｺﾞｼｯｸM-PRO" pitchFamily="50" charset="-128"/>
                <a:ea typeface="HG丸ｺﾞｼｯｸM-PRO" pitchFamily="50" charset="-128"/>
              </a:rPr>
              <a:t>地域包括ケアシステム</a:t>
            </a:r>
          </a:p>
        </p:txBody>
      </p:sp>
      <p:sp>
        <p:nvSpPr>
          <p:cNvPr id="41" name="正方形/長方形 40"/>
          <p:cNvSpPr/>
          <p:nvPr/>
        </p:nvSpPr>
        <p:spPr>
          <a:xfrm>
            <a:off x="216058" y="3707545"/>
            <a:ext cx="9597877" cy="301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683" tIns="44843" rIns="89683" bIns="44843" anchor="ctr"/>
          <a:lstStyle/>
          <a:p>
            <a:pPr>
              <a:defRPr/>
            </a:pPr>
            <a:r>
              <a:rPr lang="en-US" altLang="ja-JP" sz="1081" b="1" dirty="0">
                <a:solidFill>
                  <a:srgbClr val="000000"/>
                </a:solidFill>
                <a:latin typeface="HGPｺﾞｼｯｸM" pitchFamily="50" charset="-128"/>
                <a:ea typeface="HGPｺﾞｼｯｸM" pitchFamily="50" charset="-128"/>
              </a:rPr>
              <a:t>【</a:t>
            </a:r>
            <a:r>
              <a:rPr lang="ja-JP" altLang="en-US" sz="1081" b="1" dirty="0">
                <a:solidFill>
                  <a:srgbClr val="000000"/>
                </a:solidFill>
                <a:latin typeface="HGPｺﾞｼｯｸM" pitchFamily="50" charset="-128"/>
                <a:ea typeface="HGPｺﾞｼｯｸM" pitchFamily="50" charset="-128"/>
              </a:rPr>
              <a:t>地域包括ケアの５つの視点による取組み</a:t>
            </a:r>
            <a:r>
              <a:rPr lang="en-US" altLang="ja-JP" sz="1081" b="1" dirty="0">
                <a:solidFill>
                  <a:srgbClr val="000000"/>
                </a:solidFill>
                <a:latin typeface="HGPｺﾞｼｯｸM" pitchFamily="50" charset="-128"/>
                <a:ea typeface="HGPｺﾞｼｯｸM" pitchFamily="50" charset="-128"/>
              </a:rPr>
              <a:t>】</a:t>
            </a:r>
            <a:endParaRPr lang="ja-JP" altLang="en-US" sz="1081" b="1" dirty="0">
              <a:solidFill>
                <a:srgbClr val="00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地域包括ケアを実現するためには、</a:t>
            </a:r>
            <a:r>
              <a:rPr lang="ja-JP" altLang="en-US" sz="1081" b="1" u="sng" dirty="0">
                <a:solidFill>
                  <a:srgbClr val="FF0000"/>
                </a:solidFill>
                <a:latin typeface="HGPｺﾞｼｯｸM" pitchFamily="50" charset="-128"/>
                <a:ea typeface="HGPｺﾞｼｯｸM" pitchFamily="50" charset="-128"/>
              </a:rPr>
              <a:t>次の５つの視点での取組みが包括的</a:t>
            </a:r>
            <a:r>
              <a:rPr lang="ja-JP" altLang="en-US" sz="1081" b="1" dirty="0">
                <a:solidFill>
                  <a:srgbClr val="000000"/>
                </a:solidFill>
                <a:latin typeface="HGPｺﾞｼｯｸM" pitchFamily="50" charset="-128"/>
                <a:ea typeface="HGPｺﾞｼｯｸM" pitchFamily="50" charset="-128"/>
              </a:rPr>
              <a:t>（利用者のニーズに応じた①～⑤の適切な組み合わせによるサービス提供）、</a:t>
            </a:r>
            <a:r>
              <a:rPr lang="ja-JP" altLang="en-US" sz="1081" b="1" u="sng" dirty="0">
                <a:solidFill>
                  <a:srgbClr val="FF0000"/>
                </a:solidFill>
                <a:latin typeface="HGPｺﾞｼｯｸM" pitchFamily="50" charset="-128"/>
                <a:ea typeface="HGPｺﾞｼｯｸM" pitchFamily="50" charset="-128"/>
              </a:rPr>
              <a:t>継続的</a:t>
            </a:r>
            <a:r>
              <a:rPr lang="ja-JP" altLang="en-US" sz="1081" b="1" dirty="0">
                <a:solidFill>
                  <a:srgbClr val="000000"/>
                </a:solidFill>
                <a:latin typeface="HGPｺﾞｼｯｸM" pitchFamily="50" charset="-128"/>
                <a:ea typeface="HGPｺﾞｼｯｸM" pitchFamily="50" charset="-128"/>
              </a:rPr>
              <a:t>（入院、退院、在宅復帰を通じて切れ目ないサービス提供）</a:t>
            </a:r>
            <a:r>
              <a:rPr lang="ja-JP" altLang="en-US" sz="1081" b="1" u="sng" dirty="0">
                <a:solidFill>
                  <a:srgbClr val="FF0000"/>
                </a:solidFill>
                <a:latin typeface="HGPｺﾞｼｯｸM" pitchFamily="50" charset="-128"/>
                <a:ea typeface="HGPｺﾞｼｯｸM" pitchFamily="50" charset="-128"/>
              </a:rPr>
              <a:t>に行われることが必須。</a:t>
            </a:r>
            <a:endParaRPr lang="en-US" altLang="ja-JP" sz="1081" dirty="0">
              <a:solidFill>
                <a:srgbClr val="FF0000"/>
              </a:solidFill>
              <a:latin typeface="HGPｺﾞｼｯｸM" pitchFamily="50" charset="-128"/>
              <a:ea typeface="HGPｺﾞｼｯｸM" pitchFamily="50" charset="-128"/>
            </a:endParaRPr>
          </a:p>
          <a:p>
            <a:pPr>
              <a:defRPr/>
            </a:pPr>
            <a:r>
              <a:rPr lang="en-US" altLang="ja-JP" sz="491" dirty="0">
                <a:solidFill>
                  <a:srgbClr val="FF0000"/>
                </a:solidFill>
                <a:latin typeface="HGPｺﾞｼｯｸM" pitchFamily="50" charset="-128"/>
                <a:ea typeface="HGPｺﾞｼｯｸM" pitchFamily="50" charset="-128"/>
              </a:rPr>
              <a:t> </a:t>
            </a:r>
            <a:endParaRPr lang="ja-JP" altLang="en-US" sz="491" dirty="0">
              <a:solidFill>
                <a:srgbClr val="FF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①</a:t>
            </a:r>
            <a:r>
              <a:rPr lang="ja-JP" altLang="en-US" sz="1081" b="1" u="sng" dirty="0">
                <a:solidFill>
                  <a:srgbClr val="FF0000"/>
                </a:solidFill>
                <a:latin typeface="HGPｺﾞｼｯｸM" pitchFamily="50" charset="-128"/>
                <a:ea typeface="HGPｺﾞｼｯｸM" pitchFamily="50" charset="-128"/>
              </a:rPr>
              <a:t>医療との連携強化</a:t>
            </a:r>
            <a:endParaRPr lang="ja-JP" altLang="en-US" sz="1081" dirty="0">
              <a:solidFill>
                <a:srgbClr val="FF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・２４時間対応の在宅医療、訪問看護やリハビリテーションの充実強化</a:t>
            </a:r>
            <a:endParaRPr lang="en-US" altLang="ja-JP" sz="1081" dirty="0">
              <a:solidFill>
                <a:srgbClr val="00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・介護職員によるたんの吸引などの医療行為の実施</a:t>
            </a:r>
            <a:endParaRPr lang="en-US" altLang="ja-JP" sz="1081" dirty="0">
              <a:solidFill>
                <a:srgbClr val="000000"/>
              </a:solidFill>
              <a:latin typeface="HGPｺﾞｼｯｸM" pitchFamily="50" charset="-128"/>
              <a:ea typeface="HGPｺﾞｼｯｸM" pitchFamily="50" charset="-128"/>
            </a:endParaRPr>
          </a:p>
          <a:p>
            <a:pPr>
              <a:defRPr/>
            </a:pPr>
            <a:endParaRPr lang="ja-JP" altLang="en-US"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②</a:t>
            </a:r>
            <a:r>
              <a:rPr lang="ja-JP" altLang="en-US" sz="1081" b="1" u="sng" dirty="0">
                <a:solidFill>
                  <a:srgbClr val="FF0000"/>
                </a:solidFill>
                <a:latin typeface="HGPｺﾞｼｯｸM" pitchFamily="50" charset="-128"/>
                <a:ea typeface="HGPｺﾞｼｯｸM" pitchFamily="50" charset="-128"/>
              </a:rPr>
              <a:t>介護サービスの充実強化</a:t>
            </a:r>
            <a:endParaRPr lang="ja-JP" altLang="en-US" sz="1081" dirty="0">
              <a:solidFill>
                <a:srgbClr val="FF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・特養などの介護拠点の緊急整備（平成２１年度補正予算：３年間で１６万人分確保）</a:t>
            </a:r>
          </a:p>
          <a:p>
            <a:pPr>
              <a:defRPr/>
            </a:pPr>
            <a:r>
              <a:rPr lang="ja-JP" altLang="en-US" sz="1081" dirty="0">
                <a:solidFill>
                  <a:srgbClr val="000000"/>
                </a:solidFill>
                <a:latin typeface="HGPｺﾞｼｯｸM" pitchFamily="50" charset="-128"/>
                <a:ea typeface="HGPｺﾞｼｯｸM" pitchFamily="50" charset="-128"/>
              </a:rPr>
              <a:t>　・２４時間対応の定期巡回･随時対応サービスの創設など在宅サービスの強化</a:t>
            </a:r>
            <a:r>
              <a:rPr lang="en-US" altLang="ja-JP" sz="1081" dirty="0">
                <a:solidFill>
                  <a:srgbClr val="000000"/>
                </a:solidFill>
                <a:latin typeface="HGPｺﾞｼｯｸM" pitchFamily="50" charset="-128"/>
                <a:ea typeface="HGPｺﾞｼｯｸM" pitchFamily="50" charset="-128"/>
              </a:rPr>
              <a:t> </a:t>
            </a:r>
          </a:p>
          <a:p>
            <a:pPr>
              <a:defRPr/>
            </a:pPr>
            <a:endParaRPr lang="en-US" altLang="ja-JP"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③</a:t>
            </a:r>
            <a:r>
              <a:rPr lang="ja-JP" altLang="en-US" sz="1081" b="1" u="sng" dirty="0">
                <a:solidFill>
                  <a:srgbClr val="FF0000"/>
                </a:solidFill>
                <a:latin typeface="HGPｺﾞｼｯｸM" pitchFamily="50" charset="-128"/>
                <a:ea typeface="HGPｺﾞｼｯｸM" pitchFamily="50" charset="-128"/>
              </a:rPr>
              <a:t>予防の推進</a:t>
            </a:r>
            <a:r>
              <a:rPr lang="ja-JP" altLang="en-US" sz="1081" b="1" u="sng" dirty="0">
                <a:solidFill>
                  <a:srgbClr val="000000"/>
                </a:solidFill>
                <a:latin typeface="HGPｺﾞｼｯｸM" pitchFamily="50" charset="-128"/>
                <a:ea typeface="HGPｺﾞｼｯｸM" pitchFamily="50" charset="-128"/>
              </a:rPr>
              <a:t>　</a:t>
            </a:r>
            <a:endParaRPr lang="en-US" altLang="ja-JP" sz="1081" b="1" u="sng" dirty="0">
              <a:solidFill>
                <a:srgbClr val="000000"/>
              </a:solidFill>
              <a:latin typeface="HGPｺﾞｼｯｸM" pitchFamily="50" charset="-128"/>
              <a:ea typeface="HGPｺﾞｼｯｸM" pitchFamily="50" charset="-128"/>
            </a:endParaRPr>
          </a:p>
          <a:p>
            <a:pPr>
              <a:defRPr/>
            </a:pPr>
            <a:r>
              <a:rPr lang="ja-JP" altLang="en-US" sz="1081" dirty="0">
                <a:solidFill>
                  <a:srgbClr val="000000"/>
                </a:solidFill>
                <a:latin typeface="HGPｺﾞｼｯｸM" pitchFamily="50" charset="-128"/>
                <a:ea typeface="HGPｺﾞｼｯｸM" pitchFamily="50" charset="-128"/>
              </a:rPr>
              <a:t>　・できる限り要介護状態とならないための予防の取組や自立支援型の介護の推進</a:t>
            </a:r>
          </a:p>
          <a:p>
            <a:pPr>
              <a:defRPr/>
            </a:pPr>
            <a:endParaRPr lang="en-US" altLang="ja-JP"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④</a:t>
            </a:r>
            <a:r>
              <a:rPr lang="ja-JP" altLang="en-US" sz="1081" b="1" u="sng" dirty="0">
                <a:solidFill>
                  <a:srgbClr val="FF0000"/>
                </a:solidFill>
                <a:latin typeface="HGPｺﾞｼｯｸM" pitchFamily="50" charset="-128"/>
                <a:ea typeface="HGPｺﾞｼｯｸM" pitchFamily="50" charset="-128"/>
              </a:rPr>
              <a:t>見守り、配食、買い物など、多様な生活支援サービスの確保や権利擁護など</a:t>
            </a:r>
            <a:endParaRPr lang="ja-JP" altLang="en-US" sz="1081" dirty="0">
              <a:solidFill>
                <a:srgbClr val="FF0000"/>
              </a:solidFill>
              <a:latin typeface="HGPｺﾞｼｯｸM" pitchFamily="50" charset="-128"/>
              <a:ea typeface="HGPｺﾞｼｯｸM" pitchFamily="50" charset="-128"/>
            </a:endParaRPr>
          </a:p>
          <a:p>
            <a:pPr marL="174219" indent="-174219">
              <a:defRPr/>
            </a:pPr>
            <a:r>
              <a:rPr lang="ja-JP" altLang="en-US" sz="1081" dirty="0">
                <a:solidFill>
                  <a:srgbClr val="000000"/>
                </a:solidFill>
                <a:latin typeface="HGPｺﾞｼｯｸM" pitchFamily="50" charset="-128"/>
                <a:ea typeface="HGPｺﾞｼｯｸM" pitchFamily="50" charset="-128"/>
              </a:rPr>
              <a:t>　・一人暮らし、高齢夫婦のみ世帯の増加、認知症の増加を踏まえ、様々な生活支援（見守り、配食などの生活支援や財産管理などの権利擁護サービス）サービスを推進</a:t>
            </a:r>
          </a:p>
          <a:p>
            <a:pPr>
              <a:defRPr/>
            </a:pPr>
            <a:endParaRPr lang="en-US" altLang="ja-JP" sz="491" dirty="0">
              <a:solidFill>
                <a:srgbClr val="000000"/>
              </a:solidFill>
              <a:latin typeface="HGPｺﾞｼｯｸM" pitchFamily="50" charset="-128"/>
              <a:ea typeface="HGPｺﾞｼｯｸM" pitchFamily="50" charset="-128"/>
            </a:endParaRPr>
          </a:p>
          <a:p>
            <a:pPr>
              <a:defRPr/>
            </a:pPr>
            <a:r>
              <a:rPr lang="ja-JP" altLang="en-US" sz="1081" dirty="0">
                <a:solidFill>
                  <a:srgbClr val="FF0000"/>
                </a:solidFill>
                <a:latin typeface="HGPｺﾞｼｯｸM" pitchFamily="50" charset="-128"/>
                <a:ea typeface="HGPｺﾞｼｯｸM" pitchFamily="50" charset="-128"/>
              </a:rPr>
              <a:t>⑤</a:t>
            </a:r>
            <a:r>
              <a:rPr lang="ja-JP" altLang="en-US" sz="1081" b="1" u="sng" dirty="0">
                <a:solidFill>
                  <a:srgbClr val="FF0000"/>
                </a:solidFill>
                <a:latin typeface="HGPｺﾞｼｯｸM" pitchFamily="50" charset="-128"/>
                <a:ea typeface="HGPｺﾞｼｯｸM" pitchFamily="50" charset="-128"/>
              </a:rPr>
              <a:t>高齢期になっても住み続けることのできる高齢者住まいの整備（国交省と連携）</a:t>
            </a:r>
            <a:endParaRPr lang="en-US" altLang="ja-JP" sz="1081" b="1" u="sng" dirty="0">
              <a:solidFill>
                <a:srgbClr val="FF0000"/>
              </a:solidFill>
              <a:latin typeface="HGPｺﾞｼｯｸM" pitchFamily="50" charset="-128"/>
              <a:ea typeface="HGPｺﾞｼｯｸM" pitchFamily="50" charset="-128"/>
            </a:endParaRPr>
          </a:p>
          <a:p>
            <a:pPr>
              <a:defRPr/>
            </a:pPr>
            <a:r>
              <a:rPr lang="ja-JP" altLang="en-US" sz="1081" b="1" u="sng" dirty="0">
                <a:solidFill>
                  <a:srgbClr val="000000"/>
                </a:solidFill>
                <a:latin typeface="HGPｺﾞｼｯｸM" pitchFamily="50" charset="-128"/>
                <a:ea typeface="HGPｺﾞｼｯｸM" pitchFamily="50" charset="-128"/>
              </a:rPr>
              <a:t>　</a:t>
            </a:r>
            <a:r>
              <a:rPr lang="ja-JP" altLang="en-US" sz="1081" dirty="0">
                <a:solidFill>
                  <a:srgbClr val="000000"/>
                </a:solidFill>
                <a:latin typeface="HGPｺﾞｼｯｸM" pitchFamily="50" charset="-128"/>
                <a:ea typeface="HGPｺﾞｼｯｸM" pitchFamily="50" charset="-128"/>
              </a:rPr>
              <a:t>・一定の基準を満たした有料老人ホームと高専賃を、サービス付高齢者住宅として高齢者住まい法に位置づけ</a:t>
            </a:r>
            <a:endParaRPr lang="ja-JP" altLang="en-US" sz="1081" dirty="0">
              <a:solidFill>
                <a:prstClr val="black"/>
              </a:solidFill>
              <a:latin typeface="HGPｺﾞｼｯｸM" pitchFamily="50" charset="-128"/>
              <a:ea typeface="HGPｺﾞｼｯｸM" pitchFamily="50" charset="-128"/>
            </a:endParaRPr>
          </a:p>
        </p:txBody>
      </p:sp>
      <p:grpSp>
        <p:nvGrpSpPr>
          <p:cNvPr id="2" name="グループ化 17"/>
          <p:cNvGrpSpPr/>
          <p:nvPr/>
        </p:nvGrpSpPr>
        <p:grpSpPr>
          <a:xfrm>
            <a:off x="584524" y="664067"/>
            <a:ext cx="8759678" cy="3025735"/>
            <a:chOff x="200473" y="2491921"/>
            <a:chExt cx="9361040" cy="4105431"/>
          </a:xfrm>
        </p:grpSpPr>
        <p:sp>
          <p:nvSpPr>
            <p:cNvPr id="19" name="角丸四角形 18"/>
            <p:cNvSpPr/>
            <p:nvPr/>
          </p:nvSpPr>
          <p:spPr>
            <a:xfrm>
              <a:off x="416497" y="2708920"/>
              <a:ext cx="9145016" cy="3888432"/>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769">
                <a:solidFill>
                  <a:prstClr val="black"/>
                </a:solidFill>
              </a:endParaRPr>
            </a:p>
          </p:txBody>
        </p:sp>
        <p:sp>
          <p:nvSpPr>
            <p:cNvPr id="26" name="円/楕円 25"/>
            <p:cNvSpPr/>
            <p:nvPr/>
          </p:nvSpPr>
          <p:spPr>
            <a:xfrm>
              <a:off x="1364601" y="321297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769">
                <a:solidFill>
                  <a:prstClr val="black"/>
                </a:solidFill>
              </a:endParaRPr>
            </a:p>
          </p:txBody>
        </p:sp>
        <p:sp>
          <p:nvSpPr>
            <p:cNvPr id="33" name="右カーブ矢印 32"/>
            <p:cNvSpPr/>
            <p:nvPr/>
          </p:nvSpPr>
          <p:spPr>
            <a:xfrm rot="19031753">
              <a:off x="2775276" y="3710322"/>
              <a:ext cx="541705"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769">
                <a:solidFill>
                  <a:prstClr val="black"/>
                </a:solidFill>
              </a:endParaRPr>
            </a:p>
          </p:txBody>
        </p:sp>
        <p:sp>
          <p:nvSpPr>
            <p:cNvPr id="34" name="左カーブ矢印 33"/>
            <p:cNvSpPr/>
            <p:nvPr/>
          </p:nvSpPr>
          <p:spPr>
            <a:xfrm rot="9981534" flipH="1">
              <a:off x="3877622" y="3609119"/>
              <a:ext cx="456879" cy="966315"/>
            </a:xfrm>
            <a:prstGeom prst="curved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sz="1769" dirty="0">
                <a:solidFill>
                  <a:prstClr val="black"/>
                </a:solidFill>
              </a:endParaRPr>
            </a:p>
          </p:txBody>
        </p:sp>
        <p:sp>
          <p:nvSpPr>
            <p:cNvPr id="35" name="右カーブ矢印 34"/>
            <p:cNvSpPr/>
            <p:nvPr/>
          </p:nvSpPr>
          <p:spPr>
            <a:xfrm rot="11588426" flipH="1">
              <a:off x="5452976" y="3603715"/>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sz="1769">
                <a:solidFill>
                  <a:prstClr val="black"/>
                </a:solidFill>
              </a:endParaRPr>
            </a:p>
          </p:txBody>
        </p:sp>
        <p:sp>
          <p:nvSpPr>
            <p:cNvPr id="36" name="左カーブ矢印 35"/>
            <p:cNvSpPr/>
            <p:nvPr/>
          </p:nvSpPr>
          <p:spPr>
            <a:xfrm rot="2216199">
              <a:off x="6586198" y="3706689"/>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769">
                <a:solidFill>
                  <a:prstClr val="black"/>
                </a:solidFill>
              </a:endParaRPr>
            </a:p>
          </p:txBody>
        </p:sp>
        <p:sp>
          <p:nvSpPr>
            <p:cNvPr id="37" name="右カーブ矢印 36"/>
            <p:cNvSpPr/>
            <p:nvPr/>
          </p:nvSpPr>
          <p:spPr>
            <a:xfrm rot="12586660">
              <a:off x="5713415" y="4877885"/>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ja-JP" altLang="en-US" sz="1769">
                <a:solidFill>
                  <a:prstClr val="black"/>
                </a:solidFill>
              </a:endParaRPr>
            </a:p>
          </p:txBody>
        </p:sp>
        <p:sp>
          <p:nvSpPr>
            <p:cNvPr id="38" name="円/楕円 37"/>
            <p:cNvSpPr/>
            <p:nvPr/>
          </p:nvSpPr>
          <p:spPr>
            <a:xfrm>
              <a:off x="1364603" y="3356992"/>
              <a:ext cx="2429846" cy="64807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769">
                <a:solidFill>
                  <a:prstClr val="black"/>
                </a:solidFill>
              </a:endParaRPr>
            </a:p>
          </p:txBody>
        </p:sp>
        <p:sp>
          <p:nvSpPr>
            <p:cNvPr id="39" name="円/楕円 38"/>
            <p:cNvSpPr/>
            <p:nvPr/>
          </p:nvSpPr>
          <p:spPr>
            <a:xfrm>
              <a:off x="2768760" y="5855786"/>
              <a:ext cx="4368485" cy="5760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769">
                <a:solidFill>
                  <a:prstClr val="black"/>
                </a:solidFill>
              </a:endParaRPr>
            </a:p>
          </p:txBody>
        </p:sp>
        <p:sp>
          <p:nvSpPr>
            <p:cNvPr id="40" name="円/楕円 39"/>
            <p:cNvSpPr/>
            <p:nvPr/>
          </p:nvSpPr>
          <p:spPr>
            <a:xfrm>
              <a:off x="3704861" y="4309328"/>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pic>
          <p:nvPicPr>
            <p:cNvPr id="42" name="図 41" descr="health_0183.wmf"/>
            <p:cNvPicPr>
              <a:picLocks noChangeAspect="1"/>
            </p:cNvPicPr>
            <p:nvPr/>
          </p:nvPicPr>
          <p:blipFill>
            <a:blip r:embed="rId4" cstate="print"/>
            <a:stretch>
              <a:fillRect/>
            </a:stretch>
          </p:blipFill>
          <p:spPr>
            <a:xfrm>
              <a:off x="6013921" y="5481864"/>
              <a:ext cx="790889" cy="661959"/>
            </a:xfrm>
            <a:prstGeom prst="rect">
              <a:avLst/>
            </a:prstGeom>
          </p:spPr>
        </p:pic>
        <p:pic>
          <p:nvPicPr>
            <p:cNvPr id="43" name="図 42" descr="health_0153.wmf"/>
            <p:cNvPicPr>
              <a:picLocks noChangeAspect="1"/>
            </p:cNvPicPr>
            <p:nvPr/>
          </p:nvPicPr>
          <p:blipFill>
            <a:blip r:embed="rId5" cstate="print"/>
            <a:stretch>
              <a:fillRect/>
            </a:stretch>
          </p:blipFill>
          <p:spPr>
            <a:xfrm>
              <a:off x="4796986" y="5567754"/>
              <a:ext cx="499255" cy="521250"/>
            </a:xfrm>
            <a:prstGeom prst="rect">
              <a:avLst/>
            </a:prstGeom>
          </p:spPr>
        </p:pic>
        <p:pic>
          <p:nvPicPr>
            <p:cNvPr id="44" name="図 43" descr="work_w01.wmf"/>
            <p:cNvPicPr>
              <a:picLocks noChangeAspect="1"/>
            </p:cNvPicPr>
            <p:nvPr/>
          </p:nvPicPr>
          <p:blipFill>
            <a:blip r:embed="rId6" cstate="print"/>
            <a:stretch>
              <a:fillRect/>
            </a:stretch>
          </p:blipFill>
          <p:spPr>
            <a:xfrm>
              <a:off x="7618666" y="4117940"/>
              <a:ext cx="358670" cy="823228"/>
            </a:xfrm>
            <a:prstGeom prst="rect">
              <a:avLst/>
            </a:prstGeom>
          </p:spPr>
        </p:pic>
        <p:pic>
          <p:nvPicPr>
            <p:cNvPr id="45" name="Picture 5" descr="C:\Documents and Settings\nao\Local Settings\Temporary Internet Files\Content.IE5\TEYYXPF4\MC900343525[1].wmf"/>
            <p:cNvPicPr>
              <a:picLocks noChangeAspect="1" noChangeArrowheads="1"/>
            </p:cNvPicPr>
            <p:nvPr/>
          </p:nvPicPr>
          <p:blipFill>
            <a:blip r:embed="rId7" cstate="print"/>
            <a:srcRect/>
            <a:stretch>
              <a:fillRect/>
            </a:stretch>
          </p:blipFill>
          <p:spPr bwMode="auto">
            <a:xfrm>
              <a:off x="3073480" y="5556040"/>
              <a:ext cx="1177443" cy="587778"/>
            </a:xfrm>
            <a:prstGeom prst="rect">
              <a:avLst/>
            </a:prstGeom>
            <a:noFill/>
          </p:spPr>
        </p:pic>
        <p:pic>
          <p:nvPicPr>
            <p:cNvPr id="46" name="図 45" descr="doctor4_3.gif"/>
            <p:cNvPicPr>
              <a:picLocks noChangeAspect="1"/>
            </p:cNvPicPr>
            <p:nvPr/>
          </p:nvPicPr>
          <p:blipFill>
            <a:blip r:embed="rId8" cstate="print"/>
            <a:stretch>
              <a:fillRect/>
            </a:stretch>
          </p:blipFill>
          <p:spPr>
            <a:xfrm>
              <a:off x="2456724" y="3140968"/>
              <a:ext cx="643707" cy="679076"/>
            </a:xfrm>
            <a:prstGeom prst="rect">
              <a:avLst/>
            </a:prstGeom>
          </p:spPr>
        </p:pic>
        <p:pic>
          <p:nvPicPr>
            <p:cNvPr id="47" name="図 46" descr="doctor_illust07_02.gif"/>
            <p:cNvPicPr>
              <a:picLocks noChangeAspect="1"/>
            </p:cNvPicPr>
            <p:nvPr/>
          </p:nvPicPr>
          <p:blipFill>
            <a:blip r:embed="rId9" cstate="print"/>
            <a:stretch>
              <a:fillRect/>
            </a:stretch>
          </p:blipFill>
          <p:spPr>
            <a:xfrm>
              <a:off x="2815564" y="3149456"/>
              <a:ext cx="643708" cy="713030"/>
            </a:xfrm>
            <a:prstGeom prst="rect">
              <a:avLst/>
            </a:prstGeom>
          </p:spPr>
        </p:pic>
        <p:pic>
          <p:nvPicPr>
            <p:cNvPr id="48" name="図 47" descr="health_0179.wmf"/>
            <p:cNvPicPr>
              <a:picLocks noChangeAspect="1"/>
            </p:cNvPicPr>
            <p:nvPr/>
          </p:nvPicPr>
          <p:blipFill>
            <a:blip r:embed="rId10" cstate="print"/>
            <a:stretch>
              <a:fillRect/>
            </a:stretch>
          </p:blipFill>
          <p:spPr>
            <a:xfrm>
              <a:off x="4448946" y="3284984"/>
              <a:ext cx="888573" cy="498566"/>
            </a:xfrm>
            <a:prstGeom prst="rect">
              <a:avLst/>
            </a:prstGeom>
          </p:spPr>
        </p:pic>
        <p:sp>
          <p:nvSpPr>
            <p:cNvPr id="49" name="テキスト ボックス 48"/>
            <p:cNvSpPr txBox="1"/>
            <p:nvPr/>
          </p:nvSpPr>
          <p:spPr>
            <a:xfrm>
              <a:off x="2034482" y="2852936"/>
              <a:ext cx="1170130" cy="348813"/>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医　療</a:t>
              </a:r>
              <a:endParaRPr lang="en-US" altLang="ja-JP" sz="1081" b="1" dirty="0">
                <a:solidFill>
                  <a:prstClr val="black"/>
                </a:solidFill>
                <a:latin typeface="HG丸ｺﾞｼｯｸM-PRO" pitchFamily="50" charset="-128"/>
                <a:ea typeface="HG丸ｺﾞｼｯｸM-PRO" pitchFamily="50" charset="-128"/>
              </a:endParaRPr>
            </a:p>
          </p:txBody>
        </p:sp>
        <p:sp>
          <p:nvSpPr>
            <p:cNvPr id="50" name="テキスト ボックス 49"/>
            <p:cNvSpPr txBox="1"/>
            <p:nvPr/>
          </p:nvSpPr>
          <p:spPr>
            <a:xfrm>
              <a:off x="3938887" y="5301208"/>
              <a:ext cx="2340260" cy="348813"/>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生活支援・介護予防</a:t>
              </a:r>
              <a:endParaRPr lang="en-US" altLang="ja-JP" sz="1081" b="1" dirty="0">
                <a:solidFill>
                  <a:prstClr val="black"/>
                </a:solidFill>
                <a:latin typeface="HG丸ｺﾞｼｯｸM-PRO" pitchFamily="50" charset="-128"/>
                <a:ea typeface="HG丸ｺﾞｼｯｸM-PRO" pitchFamily="50" charset="-128"/>
              </a:endParaRPr>
            </a:p>
          </p:txBody>
        </p:sp>
        <p:sp>
          <p:nvSpPr>
            <p:cNvPr id="52" name="テキスト ボックス 51"/>
            <p:cNvSpPr txBox="1"/>
            <p:nvPr/>
          </p:nvSpPr>
          <p:spPr>
            <a:xfrm>
              <a:off x="5169026" y="4962655"/>
              <a:ext cx="816091" cy="348813"/>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住まい</a:t>
              </a:r>
              <a:endParaRPr lang="en-US" altLang="ja-JP" sz="1081" b="1" dirty="0">
                <a:solidFill>
                  <a:prstClr val="black"/>
                </a:solidFill>
                <a:latin typeface="HG丸ｺﾞｼｯｸM-PRO" pitchFamily="50" charset="-128"/>
                <a:ea typeface="HG丸ｺﾞｼｯｸM-PRO" pitchFamily="50" charset="-128"/>
              </a:endParaRPr>
            </a:p>
          </p:txBody>
        </p:sp>
        <p:pic>
          <p:nvPicPr>
            <p:cNvPr id="53" name="図 52" descr="building02_house1_cl.wmf"/>
            <p:cNvPicPr>
              <a:picLocks noChangeAspect="1"/>
            </p:cNvPicPr>
            <p:nvPr/>
          </p:nvPicPr>
          <p:blipFill>
            <a:blip r:embed="rId11" cstate="print"/>
            <a:stretch>
              <a:fillRect/>
            </a:stretch>
          </p:blipFill>
          <p:spPr>
            <a:xfrm>
              <a:off x="4016900" y="4293096"/>
              <a:ext cx="936105" cy="526898"/>
            </a:xfrm>
            <a:prstGeom prst="rect">
              <a:avLst/>
            </a:prstGeom>
          </p:spPr>
        </p:pic>
        <p:sp>
          <p:nvSpPr>
            <p:cNvPr id="54" name="テキスト ボックス 53"/>
            <p:cNvSpPr txBox="1"/>
            <p:nvPr/>
          </p:nvSpPr>
          <p:spPr>
            <a:xfrm>
              <a:off x="4368675" y="3800077"/>
              <a:ext cx="1167097" cy="348813"/>
            </a:xfrm>
            <a:prstGeom prst="rect">
              <a:avLst/>
            </a:prstGeom>
            <a:noFill/>
          </p:spPr>
          <p:txBody>
            <a:bodyPr wrap="square" rtlCol="0">
              <a:spAutoFit/>
            </a:bodyPr>
            <a:lstStyle/>
            <a:p>
              <a:r>
                <a:rPr lang="ja-JP" altLang="en-US" sz="1081" dirty="0">
                  <a:solidFill>
                    <a:prstClr val="black"/>
                  </a:solidFill>
                  <a:latin typeface="HG丸ｺﾞｼｯｸM-PRO" pitchFamily="50" charset="-128"/>
                  <a:ea typeface="HG丸ｺﾞｼｯｸM-PRO" pitchFamily="50" charset="-128"/>
                </a:rPr>
                <a:t>通院　通所</a:t>
              </a:r>
              <a:endParaRPr lang="en-US" altLang="ja-JP" sz="1081" dirty="0">
                <a:solidFill>
                  <a:prstClr val="black"/>
                </a:solidFill>
                <a:latin typeface="HG丸ｺﾞｼｯｸM-PRO" pitchFamily="50" charset="-128"/>
                <a:ea typeface="HG丸ｺﾞｼｯｸM-PRO" pitchFamily="50" charset="-128"/>
              </a:endParaRPr>
            </a:p>
          </p:txBody>
        </p:sp>
        <p:sp>
          <p:nvSpPr>
            <p:cNvPr id="55" name="テキスト ボックス 54"/>
            <p:cNvSpPr txBox="1"/>
            <p:nvPr/>
          </p:nvSpPr>
          <p:spPr>
            <a:xfrm>
              <a:off x="3350822" y="6093299"/>
              <a:ext cx="4914546" cy="348813"/>
            </a:xfrm>
            <a:prstGeom prst="rect">
              <a:avLst/>
            </a:prstGeom>
            <a:noFill/>
          </p:spPr>
          <p:txBody>
            <a:bodyPr wrap="square" rtlCol="0">
              <a:spAutoFit/>
            </a:bodyPr>
            <a:lstStyle/>
            <a:p>
              <a:r>
                <a:rPr lang="ja-JP" altLang="en-US" sz="1081" dirty="0">
                  <a:solidFill>
                    <a:prstClr val="black"/>
                  </a:solidFill>
                  <a:latin typeface="HG丸ｺﾞｼｯｸM-PRO" pitchFamily="50" charset="-128"/>
                  <a:ea typeface="HG丸ｺﾞｼｯｸM-PRO" pitchFamily="50" charset="-128"/>
                </a:rPr>
                <a:t>老人クラブ・自治会・介護予防・生活支援　等</a:t>
              </a:r>
              <a:endParaRPr lang="en-US" altLang="ja-JP" sz="1081" dirty="0">
                <a:solidFill>
                  <a:prstClr val="black"/>
                </a:solidFill>
                <a:latin typeface="HG丸ｺﾞｼｯｸM-PRO" pitchFamily="50" charset="-128"/>
                <a:ea typeface="HG丸ｺﾞｼｯｸM-PRO" pitchFamily="50" charset="-128"/>
              </a:endParaRPr>
            </a:p>
          </p:txBody>
        </p:sp>
        <p:sp>
          <p:nvSpPr>
            <p:cNvPr id="56" name="角丸四角形 55"/>
            <p:cNvSpPr/>
            <p:nvPr/>
          </p:nvSpPr>
          <p:spPr>
            <a:xfrm>
              <a:off x="2690751" y="2491921"/>
              <a:ext cx="4368485"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572" dirty="0">
                  <a:solidFill>
                    <a:prstClr val="black"/>
                  </a:solidFill>
                </a:rPr>
                <a:t>地域包括ケアシステムのイメージ</a:t>
              </a:r>
            </a:p>
          </p:txBody>
        </p:sp>
        <p:sp>
          <p:nvSpPr>
            <p:cNvPr id="57" name="角丸四角形 56"/>
            <p:cNvSpPr/>
            <p:nvPr/>
          </p:nvSpPr>
          <p:spPr>
            <a:xfrm>
              <a:off x="200473" y="5517232"/>
              <a:ext cx="2591249" cy="792088"/>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83" dirty="0">
                  <a:solidFill>
                    <a:prstClr val="black"/>
                  </a:solidFill>
                </a:rPr>
                <a:t>※</a:t>
              </a:r>
              <a:r>
                <a:rPr lang="ja-JP" altLang="en-US" sz="983" dirty="0">
                  <a:solidFill>
                    <a:prstClr val="black"/>
                  </a:solidFill>
                </a:rPr>
                <a:t>地域包括ケアシステムは、人口１万人程度の中学校区を</a:t>
              </a:r>
              <a:endParaRPr lang="en-US" altLang="ja-JP" sz="983" dirty="0">
                <a:solidFill>
                  <a:prstClr val="black"/>
                </a:solidFill>
              </a:endParaRPr>
            </a:p>
            <a:p>
              <a:pPr algn="ctr"/>
              <a:r>
                <a:rPr lang="ja-JP" altLang="en-US" sz="983" dirty="0">
                  <a:solidFill>
                    <a:prstClr val="black"/>
                  </a:solidFill>
                </a:rPr>
                <a:t>単位として想定</a:t>
              </a:r>
            </a:p>
          </p:txBody>
        </p:sp>
        <p:pic>
          <p:nvPicPr>
            <p:cNvPr id="58" name="図 57" descr="health_0150.wmf"/>
            <p:cNvPicPr>
              <a:picLocks noChangeAspect="1"/>
            </p:cNvPicPr>
            <p:nvPr/>
          </p:nvPicPr>
          <p:blipFill>
            <a:blip r:embed="rId12" cstate="print"/>
            <a:stretch>
              <a:fillRect/>
            </a:stretch>
          </p:blipFill>
          <p:spPr>
            <a:xfrm>
              <a:off x="5748943" y="3933060"/>
              <a:ext cx="290178" cy="920889"/>
            </a:xfrm>
            <a:prstGeom prst="rect">
              <a:avLst/>
            </a:prstGeom>
          </p:spPr>
        </p:pic>
        <p:pic>
          <p:nvPicPr>
            <p:cNvPr id="59" name="図 58" descr="health_0180.wmf"/>
            <p:cNvPicPr>
              <a:picLocks noChangeAspect="1"/>
            </p:cNvPicPr>
            <p:nvPr/>
          </p:nvPicPr>
          <p:blipFill>
            <a:blip r:embed="rId13" cstate="print"/>
            <a:stretch>
              <a:fillRect/>
            </a:stretch>
          </p:blipFill>
          <p:spPr>
            <a:xfrm>
              <a:off x="4880992" y="4221088"/>
              <a:ext cx="936104" cy="695910"/>
            </a:xfrm>
            <a:prstGeom prst="rect">
              <a:avLst/>
            </a:prstGeom>
          </p:spPr>
        </p:pic>
        <p:sp>
          <p:nvSpPr>
            <p:cNvPr id="60" name="円/楕円 59"/>
            <p:cNvSpPr/>
            <p:nvPr/>
          </p:nvSpPr>
          <p:spPr>
            <a:xfrm>
              <a:off x="6033544" y="3356992"/>
              <a:ext cx="2429846" cy="7200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769">
                <a:solidFill>
                  <a:prstClr val="black"/>
                </a:solidFill>
              </a:endParaRPr>
            </a:p>
          </p:txBody>
        </p:sp>
        <p:sp>
          <p:nvSpPr>
            <p:cNvPr id="61" name="テキスト ボックス 60"/>
            <p:cNvSpPr txBox="1"/>
            <p:nvPr/>
          </p:nvSpPr>
          <p:spPr>
            <a:xfrm>
              <a:off x="344489" y="4077076"/>
              <a:ext cx="1326147" cy="738664"/>
            </a:xfrm>
            <a:prstGeom prst="rect">
              <a:avLst/>
            </a:prstGeom>
            <a:noFill/>
          </p:spPr>
          <p:txBody>
            <a:bodyPr wrap="square" rtlCol="0">
              <a:spAutoFit/>
            </a:bodyPr>
            <a:lstStyle/>
            <a:p>
              <a:r>
                <a:rPr lang="ja-JP" altLang="en-US" sz="983" dirty="0">
                  <a:solidFill>
                    <a:prstClr val="black"/>
                  </a:solidFill>
                  <a:latin typeface="HG丸ｺﾞｼｯｸM-PRO" pitchFamily="50" charset="-128"/>
                  <a:ea typeface="HG丸ｺﾞｼｯｸM-PRO" pitchFamily="50" charset="-128"/>
                </a:rPr>
                <a:t>地域包括支援</a:t>
              </a:r>
              <a:endParaRPr lang="en-US" altLang="ja-JP" sz="983" dirty="0">
                <a:solidFill>
                  <a:prstClr val="black"/>
                </a:solidFill>
                <a:latin typeface="HG丸ｺﾞｼｯｸM-PRO" pitchFamily="50" charset="-128"/>
                <a:ea typeface="HG丸ｺﾞｼｯｸM-PRO" pitchFamily="50" charset="-128"/>
              </a:endParaRPr>
            </a:p>
            <a:p>
              <a:r>
                <a:rPr lang="ja-JP" altLang="en-US" sz="983" dirty="0">
                  <a:solidFill>
                    <a:prstClr val="black"/>
                  </a:solidFill>
                  <a:latin typeface="HG丸ｺﾞｼｯｸM-PRO" pitchFamily="50" charset="-128"/>
                  <a:ea typeface="HG丸ｺﾞｼｯｸM-PRO" pitchFamily="50" charset="-128"/>
                </a:rPr>
                <a:t>センター・</a:t>
              </a:r>
              <a:endParaRPr lang="en-US" altLang="ja-JP" sz="983" dirty="0">
                <a:solidFill>
                  <a:prstClr val="black"/>
                </a:solidFill>
                <a:latin typeface="HG丸ｺﾞｼｯｸM-PRO" pitchFamily="50" charset="-128"/>
                <a:ea typeface="HG丸ｺﾞｼｯｸM-PRO" pitchFamily="50" charset="-128"/>
              </a:endParaRPr>
            </a:p>
            <a:p>
              <a:r>
                <a:rPr lang="ja-JP" altLang="en-US" sz="983" dirty="0">
                  <a:solidFill>
                    <a:prstClr val="black"/>
                  </a:solidFill>
                  <a:latin typeface="HG丸ｺﾞｼｯｸM-PRO" pitchFamily="50" charset="-128"/>
                  <a:ea typeface="HG丸ｺﾞｼｯｸM-PRO" pitchFamily="50" charset="-128"/>
                </a:rPr>
                <a:t>ケアマネジャー</a:t>
              </a:r>
              <a:endParaRPr lang="en-US" altLang="ja-JP" sz="983" dirty="0">
                <a:solidFill>
                  <a:prstClr val="black"/>
                </a:solidFill>
                <a:latin typeface="HG丸ｺﾞｼｯｸM-PRO" pitchFamily="50" charset="-128"/>
                <a:ea typeface="HG丸ｺﾞｼｯｸM-PRO" pitchFamily="50" charset="-128"/>
              </a:endParaRPr>
            </a:p>
          </p:txBody>
        </p:sp>
        <p:pic>
          <p:nvPicPr>
            <p:cNvPr id="62" name="図 61" descr="build32.wmf"/>
            <p:cNvPicPr>
              <a:picLocks noChangeAspect="1"/>
            </p:cNvPicPr>
            <p:nvPr/>
          </p:nvPicPr>
          <p:blipFill>
            <a:blip r:embed="rId14" cstate="print"/>
            <a:stretch>
              <a:fillRect/>
            </a:stretch>
          </p:blipFill>
          <p:spPr>
            <a:xfrm>
              <a:off x="5935909" y="3212980"/>
              <a:ext cx="936104" cy="604665"/>
            </a:xfrm>
            <a:prstGeom prst="rect">
              <a:avLst/>
            </a:prstGeom>
          </p:spPr>
        </p:pic>
        <p:pic>
          <p:nvPicPr>
            <p:cNvPr id="63" name="図 62" descr="health_0166.wmf"/>
            <p:cNvPicPr>
              <a:picLocks noChangeAspect="1"/>
            </p:cNvPicPr>
            <p:nvPr/>
          </p:nvPicPr>
          <p:blipFill>
            <a:blip r:embed="rId15" cstate="print"/>
            <a:stretch>
              <a:fillRect/>
            </a:stretch>
          </p:blipFill>
          <p:spPr>
            <a:xfrm>
              <a:off x="6255146" y="3573016"/>
              <a:ext cx="858095" cy="559721"/>
            </a:xfrm>
            <a:prstGeom prst="rect">
              <a:avLst/>
            </a:prstGeom>
          </p:spPr>
        </p:pic>
        <p:pic>
          <p:nvPicPr>
            <p:cNvPr id="64" name="図 63" descr="build34.wmf"/>
            <p:cNvPicPr>
              <a:picLocks noChangeAspect="1"/>
            </p:cNvPicPr>
            <p:nvPr/>
          </p:nvPicPr>
          <p:blipFill>
            <a:blip r:embed="rId16" cstate="print"/>
            <a:stretch>
              <a:fillRect/>
            </a:stretch>
          </p:blipFill>
          <p:spPr>
            <a:xfrm>
              <a:off x="7113241" y="3212980"/>
              <a:ext cx="733281" cy="520673"/>
            </a:xfrm>
            <a:prstGeom prst="rect">
              <a:avLst/>
            </a:prstGeom>
          </p:spPr>
        </p:pic>
        <p:pic>
          <p:nvPicPr>
            <p:cNvPr id="65" name="図 64" descr="health_0047.wmf"/>
            <p:cNvPicPr>
              <a:picLocks noChangeAspect="1"/>
            </p:cNvPicPr>
            <p:nvPr/>
          </p:nvPicPr>
          <p:blipFill>
            <a:blip r:embed="rId17" cstate="print"/>
            <a:stretch>
              <a:fillRect/>
            </a:stretch>
          </p:blipFill>
          <p:spPr>
            <a:xfrm>
              <a:off x="7401272" y="3356992"/>
              <a:ext cx="722972" cy="690426"/>
            </a:xfrm>
            <a:prstGeom prst="rect">
              <a:avLst/>
            </a:prstGeom>
          </p:spPr>
        </p:pic>
        <p:pic>
          <p:nvPicPr>
            <p:cNvPr id="66" name="図 65" descr="health_0146.wmf"/>
            <p:cNvPicPr>
              <a:picLocks noChangeAspect="1"/>
            </p:cNvPicPr>
            <p:nvPr/>
          </p:nvPicPr>
          <p:blipFill>
            <a:blip r:embed="rId18" cstate="print"/>
            <a:stretch>
              <a:fillRect/>
            </a:stretch>
          </p:blipFill>
          <p:spPr>
            <a:xfrm>
              <a:off x="7384640" y="4077072"/>
              <a:ext cx="254876" cy="864096"/>
            </a:xfrm>
            <a:prstGeom prst="rect">
              <a:avLst/>
            </a:prstGeom>
          </p:spPr>
        </p:pic>
        <p:sp>
          <p:nvSpPr>
            <p:cNvPr id="67" name="テキスト ボックス 66"/>
            <p:cNvSpPr txBox="1"/>
            <p:nvPr/>
          </p:nvSpPr>
          <p:spPr>
            <a:xfrm>
              <a:off x="6609186" y="4725148"/>
              <a:ext cx="1014113" cy="615553"/>
            </a:xfrm>
            <a:prstGeom prst="rect">
              <a:avLst/>
            </a:prstGeom>
            <a:noFill/>
          </p:spPr>
          <p:txBody>
            <a:bodyPr wrap="square" rtlCol="0">
              <a:spAutoFit/>
            </a:bodyPr>
            <a:lstStyle/>
            <a:p>
              <a:r>
                <a:rPr lang="ja-JP" altLang="en-US" sz="1179" dirty="0">
                  <a:solidFill>
                    <a:prstClr val="black"/>
                  </a:solidFill>
                  <a:latin typeface="HG丸ｺﾞｼｯｸM-PRO" pitchFamily="50" charset="-128"/>
                  <a:ea typeface="HG丸ｺﾞｼｯｸM-PRO" pitchFamily="50" charset="-128"/>
                </a:rPr>
                <a:t>訪問介護</a:t>
              </a:r>
              <a:endParaRPr lang="en-US" altLang="ja-JP" sz="1179" dirty="0">
                <a:solidFill>
                  <a:prstClr val="black"/>
                </a:solidFill>
                <a:latin typeface="HG丸ｺﾞｼｯｸM-PRO" pitchFamily="50" charset="-128"/>
                <a:ea typeface="HG丸ｺﾞｼｯｸM-PRO" pitchFamily="50" charset="-128"/>
              </a:endParaRPr>
            </a:p>
            <a:p>
              <a:r>
                <a:rPr lang="ja-JP" altLang="en-US" sz="1179" dirty="0">
                  <a:solidFill>
                    <a:prstClr val="black"/>
                  </a:solidFill>
                  <a:latin typeface="HG丸ｺﾞｼｯｸM-PRO" pitchFamily="50" charset="-128"/>
                  <a:ea typeface="HG丸ｺﾞｼｯｸM-PRO" pitchFamily="50" charset="-128"/>
                </a:rPr>
                <a:t>・看護</a:t>
              </a:r>
              <a:endParaRPr lang="en-US" altLang="ja-JP" sz="1179" dirty="0">
                <a:solidFill>
                  <a:prstClr val="black"/>
                </a:solidFill>
                <a:latin typeface="HG丸ｺﾞｼｯｸM-PRO" pitchFamily="50" charset="-128"/>
                <a:ea typeface="HG丸ｺﾞｼｯｸM-PRO" pitchFamily="50" charset="-128"/>
              </a:endParaRPr>
            </a:p>
          </p:txBody>
        </p:sp>
        <p:sp>
          <p:nvSpPr>
            <p:cNvPr id="68" name="角丸四角形吹き出し 67"/>
            <p:cNvSpPr/>
            <p:nvPr/>
          </p:nvSpPr>
          <p:spPr>
            <a:xfrm>
              <a:off x="7761312" y="5085184"/>
              <a:ext cx="1440160" cy="792088"/>
            </a:xfrm>
            <a:prstGeom prst="wedgeRoundRectCallout">
              <a:avLst>
                <a:gd name="adj1" fmla="val -28011"/>
                <a:gd name="adj2" fmla="val -7525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35376" tIns="0" rIns="0" bIns="0" rtlCol="0" anchor="ctr"/>
            <a:lstStyle/>
            <a:p>
              <a:r>
                <a:rPr lang="en-US" altLang="ja-JP" sz="983" dirty="0">
                  <a:solidFill>
                    <a:prstClr val="black"/>
                  </a:solidFill>
                  <a:latin typeface="ＭＳ Ｐゴシック"/>
                </a:rPr>
                <a:t>24</a:t>
              </a:r>
              <a:r>
                <a:rPr lang="ja-JP" altLang="en-US" sz="983" dirty="0">
                  <a:solidFill>
                    <a:prstClr val="black"/>
                  </a:solidFill>
                  <a:latin typeface="ＭＳ Ｐゴシック"/>
                </a:rPr>
                <a:t>時間対応の定期巡回・随時対応サービスなど</a:t>
              </a:r>
            </a:p>
          </p:txBody>
        </p:sp>
        <p:sp>
          <p:nvSpPr>
            <p:cNvPr id="69" name="角丸四角形吹き出し 68"/>
            <p:cNvSpPr/>
            <p:nvPr/>
          </p:nvSpPr>
          <p:spPr>
            <a:xfrm>
              <a:off x="4088906" y="4797152"/>
              <a:ext cx="1008112" cy="432048"/>
            </a:xfrm>
            <a:prstGeom prst="wedgeRoundRectCallout">
              <a:avLst>
                <a:gd name="adj1" fmla="val 5505"/>
                <a:gd name="adj2" fmla="val -70729"/>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83" dirty="0">
                  <a:solidFill>
                    <a:prstClr val="black"/>
                  </a:solidFill>
                </a:rPr>
                <a:t>自宅・ケア付き高齢者住宅</a:t>
              </a:r>
            </a:p>
          </p:txBody>
        </p:sp>
        <p:sp>
          <p:nvSpPr>
            <p:cNvPr id="70" name="角丸四角形吹き出し 69"/>
            <p:cNvSpPr/>
            <p:nvPr/>
          </p:nvSpPr>
          <p:spPr>
            <a:xfrm>
              <a:off x="8265368" y="3140968"/>
              <a:ext cx="1224136" cy="864096"/>
            </a:xfrm>
            <a:prstGeom prst="wedgeRoundRectCallout">
              <a:avLst>
                <a:gd name="adj1" fmla="val -66202"/>
                <a:gd name="adj2" fmla="val 3976"/>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35376" tIns="0" rIns="0" bIns="0" rtlCol="0" anchor="ctr"/>
            <a:lstStyle/>
            <a:p>
              <a:r>
                <a:rPr lang="ja-JP" altLang="en-US" sz="983" dirty="0">
                  <a:solidFill>
                    <a:prstClr val="black"/>
                  </a:solidFill>
                </a:rPr>
                <a:t>・</a:t>
              </a:r>
              <a:r>
                <a:rPr lang="ja-JP" altLang="en-US" sz="983" dirty="0">
                  <a:solidFill>
                    <a:prstClr val="black"/>
                  </a:solidFill>
                  <a:latin typeface="ＭＳ Ｐゴシック"/>
                </a:rPr>
                <a:t>グループホーム</a:t>
              </a:r>
              <a:endParaRPr lang="en-US" altLang="ja-JP" sz="983" dirty="0">
                <a:solidFill>
                  <a:prstClr val="black"/>
                </a:solidFill>
                <a:latin typeface="ＭＳ Ｐゴシック"/>
              </a:endParaRPr>
            </a:p>
            <a:p>
              <a:r>
                <a:rPr lang="ja-JP" altLang="en-US" sz="983" dirty="0">
                  <a:solidFill>
                    <a:prstClr val="black"/>
                  </a:solidFill>
                  <a:latin typeface="ＭＳ Ｐゴシック"/>
                </a:rPr>
                <a:t>・小規模多機能</a:t>
              </a:r>
              <a:endParaRPr lang="en-US" altLang="ja-JP" sz="983" dirty="0">
                <a:solidFill>
                  <a:prstClr val="black"/>
                </a:solidFill>
                <a:latin typeface="ＭＳ Ｐゴシック"/>
              </a:endParaRPr>
            </a:p>
            <a:p>
              <a:r>
                <a:rPr lang="ja-JP" altLang="en-US" sz="983" dirty="0">
                  <a:solidFill>
                    <a:prstClr val="black"/>
                  </a:solidFill>
                  <a:latin typeface="ＭＳ Ｐゴシック"/>
                </a:rPr>
                <a:t>・デイサービス　　　</a:t>
              </a:r>
              <a:endParaRPr lang="en-US" altLang="ja-JP" sz="983" dirty="0">
                <a:solidFill>
                  <a:prstClr val="black"/>
                </a:solidFill>
                <a:latin typeface="ＭＳ Ｐゴシック"/>
              </a:endParaRPr>
            </a:p>
            <a:p>
              <a:r>
                <a:rPr lang="ja-JP" altLang="en-US" sz="983" dirty="0">
                  <a:solidFill>
                    <a:prstClr val="black"/>
                  </a:solidFill>
                  <a:latin typeface="ＭＳ Ｐゴシック"/>
                </a:rPr>
                <a:t>　など</a:t>
              </a:r>
            </a:p>
          </p:txBody>
        </p:sp>
        <p:pic>
          <p:nvPicPr>
            <p:cNvPr id="71" name="図 70" descr="doctor4_7.gif"/>
            <p:cNvPicPr>
              <a:picLocks noChangeAspect="1"/>
            </p:cNvPicPr>
            <p:nvPr/>
          </p:nvPicPr>
          <p:blipFill>
            <a:blip r:embed="rId19" cstate="print"/>
            <a:stretch>
              <a:fillRect/>
            </a:stretch>
          </p:blipFill>
          <p:spPr>
            <a:xfrm>
              <a:off x="2864768" y="4221088"/>
              <a:ext cx="504056" cy="576064"/>
            </a:xfrm>
            <a:prstGeom prst="rect">
              <a:avLst/>
            </a:prstGeom>
          </p:spPr>
        </p:pic>
        <p:pic>
          <p:nvPicPr>
            <p:cNvPr id="72" name="図 71" descr="小規模building03_cl2.png"/>
            <p:cNvPicPr>
              <a:picLocks noChangeAspect="1"/>
            </p:cNvPicPr>
            <p:nvPr/>
          </p:nvPicPr>
          <p:blipFill>
            <a:blip r:embed="rId20" cstate="print"/>
            <a:stretch>
              <a:fillRect/>
            </a:stretch>
          </p:blipFill>
          <p:spPr>
            <a:xfrm>
              <a:off x="1640631" y="3140968"/>
              <a:ext cx="540235" cy="603076"/>
            </a:xfrm>
            <a:prstGeom prst="rect">
              <a:avLst/>
            </a:prstGeom>
          </p:spPr>
        </p:pic>
        <p:pic>
          <p:nvPicPr>
            <p:cNvPr id="73" name="Picture 2" descr="C:\Users\KNXVS\AppData\Local\Microsoft\Windows\Temporary Internet Files\Content.IE5\ADV5CF2Q\MC900426352[1].wmf"/>
            <p:cNvPicPr>
              <a:picLocks noChangeAspect="1" noChangeArrowheads="1"/>
            </p:cNvPicPr>
            <p:nvPr/>
          </p:nvPicPr>
          <p:blipFill>
            <a:blip r:embed="rId21" cstate="print"/>
            <a:srcRect/>
            <a:stretch>
              <a:fillRect/>
            </a:stretch>
          </p:blipFill>
          <p:spPr bwMode="auto">
            <a:xfrm>
              <a:off x="2072681" y="3501008"/>
              <a:ext cx="437307" cy="330332"/>
            </a:xfrm>
            <a:prstGeom prst="rect">
              <a:avLst/>
            </a:prstGeom>
            <a:noFill/>
          </p:spPr>
        </p:pic>
        <p:pic>
          <p:nvPicPr>
            <p:cNvPr id="74" name="図 73" descr="building03_cl2.wmf"/>
            <p:cNvPicPr>
              <a:picLocks noChangeAspect="1"/>
            </p:cNvPicPr>
            <p:nvPr/>
          </p:nvPicPr>
          <p:blipFill>
            <a:blip r:embed="rId22" cstate="print"/>
            <a:stretch>
              <a:fillRect/>
            </a:stretch>
          </p:blipFill>
          <p:spPr>
            <a:xfrm flipH="1">
              <a:off x="632521" y="4890729"/>
              <a:ext cx="648073" cy="551017"/>
            </a:xfrm>
            <a:prstGeom prst="rect">
              <a:avLst/>
            </a:prstGeom>
          </p:spPr>
        </p:pic>
        <p:pic>
          <p:nvPicPr>
            <p:cNvPr id="75" name="図 74" descr="person_0290.wmf"/>
            <p:cNvPicPr>
              <a:picLocks noChangeAspect="1"/>
            </p:cNvPicPr>
            <p:nvPr/>
          </p:nvPicPr>
          <p:blipFill>
            <a:blip r:embed="rId23" cstate="print"/>
            <a:stretch>
              <a:fillRect/>
            </a:stretch>
          </p:blipFill>
          <p:spPr>
            <a:xfrm flipH="1">
              <a:off x="488504" y="4674701"/>
              <a:ext cx="402045" cy="750252"/>
            </a:xfrm>
            <a:prstGeom prst="rect">
              <a:avLst/>
            </a:prstGeom>
          </p:spPr>
        </p:pic>
        <p:sp>
          <p:nvSpPr>
            <p:cNvPr id="76" name="角丸四角形吹き出し 75"/>
            <p:cNvSpPr/>
            <p:nvPr/>
          </p:nvSpPr>
          <p:spPr>
            <a:xfrm>
              <a:off x="1424608" y="4793670"/>
              <a:ext cx="1368153" cy="648072"/>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83" dirty="0">
                  <a:solidFill>
                    <a:prstClr val="black"/>
                  </a:solidFill>
                </a:rPr>
                <a:t>相談業務やサービスのコーディネートを行います。</a:t>
              </a:r>
            </a:p>
          </p:txBody>
        </p:sp>
        <p:sp>
          <p:nvSpPr>
            <p:cNvPr id="77" name="角丸四角形吹き出し 76"/>
            <p:cNvSpPr/>
            <p:nvPr/>
          </p:nvSpPr>
          <p:spPr>
            <a:xfrm>
              <a:off x="416497" y="2924944"/>
              <a:ext cx="1080120" cy="648073"/>
            </a:xfrm>
            <a:prstGeom prst="wedgeRoundRectCallout">
              <a:avLst>
                <a:gd name="adj1" fmla="val 48090"/>
                <a:gd name="adj2" fmla="val 89635"/>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35376" tIns="0" rIns="0" bIns="0" rtlCol="0" anchor="ctr"/>
            <a:lstStyle/>
            <a:p>
              <a:r>
                <a:rPr lang="zh-TW" altLang="en-US" sz="983" dirty="0">
                  <a:solidFill>
                    <a:prstClr val="black"/>
                  </a:solidFill>
                  <a:latin typeface="ＭＳ Ｐゴシック" pitchFamily="50" charset="-128"/>
                  <a:ea typeface="ＭＳ Ｐゴシック" pitchFamily="50" charset="-128"/>
                </a:rPr>
                <a:t>在宅</a:t>
              </a:r>
              <a:r>
                <a:rPr lang="zh-TW" altLang="en-US" sz="983" dirty="0" smtClean="0">
                  <a:solidFill>
                    <a:prstClr val="black"/>
                  </a:solidFill>
                  <a:latin typeface="ＭＳ Ｐゴシック" pitchFamily="50" charset="-128"/>
                  <a:ea typeface="ＭＳ Ｐゴシック" pitchFamily="50" charset="-128"/>
                </a:rPr>
                <a:t>医療</a:t>
              </a:r>
              <a:endParaRPr lang="en-US" altLang="zh-TW" sz="983" dirty="0" smtClean="0">
                <a:solidFill>
                  <a:prstClr val="black"/>
                </a:solidFill>
                <a:latin typeface="ＭＳ Ｐゴシック" pitchFamily="50" charset="-128"/>
                <a:ea typeface="ＭＳ Ｐゴシック" pitchFamily="50" charset="-128"/>
              </a:endParaRPr>
            </a:p>
            <a:p>
              <a:r>
                <a:rPr lang="ja-JP" altLang="ja-JP" sz="1000" dirty="0">
                  <a:solidFill>
                    <a:prstClr val="black"/>
                  </a:solidFill>
                </a:rPr>
                <a:t>在宅歯科</a:t>
              </a:r>
              <a:r>
                <a:rPr lang="ja-JP" altLang="ja-JP" sz="1000" dirty="0" smtClean="0">
                  <a:solidFill>
                    <a:prstClr val="black"/>
                  </a:solidFill>
                </a:rPr>
                <a:t>医療</a:t>
              </a:r>
              <a:endParaRPr lang="zh-TW" altLang="en-US" sz="983" dirty="0">
                <a:solidFill>
                  <a:prstClr val="black"/>
                </a:solidFill>
                <a:latin typeface="ＭＳ Ｐゴシック" pitchFamily="50" charset="-128"/>
                <a:ea typeface="ＭＳ Ｐゴシック" pitchFamily="50" charset="-128"/>
              </a:endParaRPr>
            </a:p>
            <a:p>
              <a:r>
                <a:rPr lang="zh-TW" altLang="en-US" sz="983" dirty="0">
                  <a:solidFill>
                    <a:prstClr val="black"/>
                  </a:solidFill>
                  <a:latin typeface="ＭＳ Ｐゴシック" pitchFamily="50" charset="-128"/>
                  <a:ea typeface="ＭＳ Ｐゴシック" pitchFamily="50" charset="-128"/>
                </a:rPr>
                <a:t>訪問</a:t>
              </a:r>
              <a:r>
                <a:rPr lang="zh-TW" altLang="en-US" sz="983" dirty="0" smtClean="0">
                  <a:solidFill>
                    <a:prstClr val="black"/>
                  </a:solidFill>
                  <a:latin typeface="ＭＳ Ｐゴシック" pitchFamily="50" charset="-128"/>
                  <a:ea typeface="ＭＳ Ｐゴシック" pitchFamily="50" charset="-128"/>
                </a:rPr>
                <a:t>看護</a:t>
              </a:r>
              <a:r>
                <a:rPr lang="ja-JP" altLang="en-US" sz="983" dirty="0" smtClean="0">
                  <a:solidFill>
                    <a:prstClr val="black"/>
                  </a:solidFill>
                  <a:latin typeface="ＭＳ Ｐゴシック" pitchFamily="50" charset="-128"/>
                </a:rPr>
                <a:t>　　など</a:t>
              </a:r>
              <a:endParaRPr lang="zh-TW" altLang="en-US" sz="983" dirty="0">
                <a:solidFill>
                  <a:prstClr val="black"/>
                </a:solidFill>
                <a:latin typeface="ＭＳ Ｐゴシック" pitchFamily="50" charset="-128"/>
                <a:ea typeface="ＭＳ Ｐゴシック" pitchFamily="50" charset="-128"/>
              </a:endParaRPr>
            </a:p>
          </p:txBody>
        </p:sp>
      </p:grpSp>
      <p:sp>
        <p:nvSpPr>
          <p:cNvPr id="78" name="テキスト ボックス 77"/>
          <p:cNvSpPr txBox="1"/>
          <p:nvPr/>
        </p:nvSpPr>
        <p:spPr>
          <a:xfrm>
            <a:off x="7215251" y="810857"/>
            <a:ext cx="1094960" cy="257078"/>
          </a:xfrm>
          <a:prstGeom prst="rect">
            <a:avLst/>
          </a:prstGeom>
          <a:noFill/>
        </p:spPr>
        <p:txBody>
          <a:bodyPr wrap="square" rtlCol="0">
            <a:spAutoFit/>
          </a:bodyPr>
          <a:lstStyle/>
          <a:p>
            <a:r>
              <a:rPr lang="ja-JP" altLang="en-US" sz="1081" b="1" dirty="0">
                <a:solidFill>
                  <a:prstClr val="black"/>
                </a:solidFill>
                <a:latin typeface="HG丸ｺﾞｼｯｸM-PRO" pitchFamily="50" charset="-128"/>
                <a:ea typeface="HG丸ｺﾞｼｯｸM-PRO" pitchFamily="50" charset="-128"/>
              </a:rPr>
              <a:t>介　護</a:t>
            </a:r>
            <a:endParaRPr lang="en-US" altLang="ja-JP" sz="1081" b="1" dirty="0">
              <a:solidFill>
                <a:prstClr val="black"/>
              </a:solidFill>
              <a:latin typeface="HG丸ｺﾞｼｯｸM-PRO" pitchFamily="50" charset="-128"/>
              <a:ea typeface="HG丸ｺﾞｼｯｸM-PRO" pitchFamily="50" charset="-128"/>
            </a:endParaRPr>
          </a:p>
        </p:txBody>
      </p:sp>
      <p:sp>
        <p:nvSpPr>
          <p:cNvPr id="3" name="正方形/長方形 2"/>
          <p:cNvSpPr/>
          <p:nvPr/>
        </p:nvSpPr>
        <p:spPr>
          <a:xfrm>
            <a:off x="364130" y="935875"/>
            <a:ext cx="3583423" cy="885705"/>
          </a:xfrm>
          <a:prstGeom prst="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0" name="正方形/長方形 79"/>
          <p:cNvSpPr/>
          <p:nvPr/>
        </p:nvSpPr>
        <p:spPr>
          <a:xfrm>
            <a:off x="280408" y="4246218"/>
            <a:ext cx="4094405" cy="575806"/>
          </a:xfrm>
          <a:prstGeom prst="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985959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rot="16200000">
            <a:off x="6513334" y="4988296"/>
            <a:ext cx="583833" cy="1003987"/>
          </a:xfrm>
          <a:prstGeom prst="downArrow">
            <a:avLst>
              <a:gd name="adj1" fmla="val 44599"/>
              <a:gd name="adj2" fmla="val 473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40" name="下矢印 39"/>
          <p:cNvSpPr/>
          <p:nvPr/>
        </p:nvSpPr>
        <p:spPr>
          <a:xfrm rot="16200000">
            <a:off x="6513334" y="5785638"/>
            <a:ext cx="583833" cy="1003987"/>
          </a:xfrm>
          <a:prstGeom prst="downArrow">
            <a:avLst>
              <a:gd name="adj1" fmla="val 50000"/>
              <a:gd name="adj2" fmla="val 473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33" name="右矢印 32"/>
          <p:cNvSpPr/>
          <p:nvPr/>
        </p:nvSpPr>
        <p:spPr>
          <a:xfrm>
            <a:off x="2417234" y="1703300"/>
            <a:ext cx="4997568" cy="3210879"/>
          </a:xfrm>
          <a:prstGeom prst="rightArrow">
            <a:avLst>
              <a:gd name="adj1" fmla="val 59995"/>
              <a:gd name="adj2" fmla="val 1309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solidFill>
                <a:prstClr val="black"/>
              </a:solidFill>
            </a:endParaRPr>
          </a:p>
        </p:txBody>
      </p:sp>
      <p:sp>
        <p:nvSpPr>
          <p:cNvPr id="5" name="テキスト ボックス 4"/>
          <p:cNvSpPr txBox="1"/>
          <p:nvPr/>
        </p:nvSpPr>
        <p:spPr>
          <a:xfrm>
            <a:off x="63433" y="157357"/>
            <a:ext cx="9789302" cy="799431"/>
          </a:xfrm>
          <a:prstGeom prst="rect">
            <a:avLst/>
          </a:prstGeom>
          <a:solidFill>
            <a:schemeClr val="accent5">
              <a:lumMod val="20000"/>
              <a:lumOff val="80000"/>
            </a:schemeClr>
          </a:solidFill>
          <a:ln>
            <a:solidFill>
              <a:schemeClr val="tx2"/>
            </a:solidFill>
          </a:ln>
        </p:spPr>
        <p:style>
          <a:lnRef idx="2">
            <a:schemeClr val="dk1"/>
          </a:lnRef>
          <a:fillRef idx="1">
            <a:schemeClr val="lt1"/>
          </a:fillRef>
          <a:effectRef idx="0">
            <a:schemeClr val="dk1"/>
          </a:effectRef>
          <a:fontRef idx="minor">
            <a:schemeClr val="dk1"/>
          </a:fontRef>
        </p:style>
        <p:txBody>
          <a:bodyPr wrap="square" tIns="72000" bIns="72000" rtlCol="0">
            <a:spAutoFit/>
          </a:bodyPr>
          <a:lstStyle/>
          <a:p>
            <a:pPr algn="ctr"/>
            <a:r>
              <a:rPr lang="ja-JP" altLang="en-US" sz="2000" b="1" dirty="0">
                <a:solidFill>
                  <a:prstClr val="black"/>
                </a:solidFill>
              </a:rPr>
              <a:t>「</a:t>
            </a:r>
            <a:r>
              <a:rPr lang="ja-JP" altLang="ja-JP" sz="2000" b="1" dirty="0">
                <a:solidFill>
                  <a:prstClr val="black"/>
                </a:solidFill>
              </a:rPr>
              <a:t>次期診療報酬改定における社会保障・税一体改革関連の基本的な考え方</a:t>
            </a:r>
            <a:r>
              <a:rPr lang="ja-JP" altLang="en-US" sz="2000" b="1" dirty="0">
                <a:solidFill>
                  <a:prstClr val="black"/>
                </a:solidFill>
              </a:rPr>
              <a:t>」（概要）</a:t>
            </a:r>
            <a:endParaRPr lang="en-US" altLang="ja-JP" sz="2000" b="1" dirty="0">
              <a:solidFill>
                <a:prstClr val="black"/>
              </a:solidFill>
            </a:endParaRPr>
          </a:p>
          <a:p>
            <a:pPr algn="ctr">
              <a:spcBef>
                <a:spcPts val="300"/>
              </a:spcBef>
            </a:pPr>
            <a:r>
              <a:rPr lang="ja-JP" altLang="en-US" sz="2000" b="1" dirty="0">
                <a:solidFill>
                  <a:prstClr val="black"/>
                </a:solidFill>
                <a:latin typeface="ＭＳ Ｐゴシック"/>
              </a:rPr>
              <a:t>（平成</a:t>
            </a:r>
            <a:r>
              <a:rPr lang="en-US" altLang="ja-JP" sz="2000" b="1" dirty="0">
                <a:solidFill>
                  <a:prstClr val="black"/>
                </a:solidFill>
                <a:latin typeface="ＭＳ Ｐゴシック"/>
              </a:rPr>
              <a:t>25</a:t>
            </a:r>
            <a:r>
              <a:rPr lang="ja-JP" altLang="en-US" sz="2000" b="1" dirty="0">
                <a:solidFill>
                  <a:prstClr val="black"/>
                </a:solidFill>
                <a:latin typeface="ＭＳ Ｐゴシック"/>
              </a:rPr>
              <a:t>年</a:t>
            </a:r>
            <a:r>
              <a:rPr lang="ja-JP" altLang="en-US" sz="2000" b="1" dirty="0" smtClean="0">
                <a:solidFill>
                  <a:prstClr val="black"/>
                </a:solidFill>
                <a:latin typeface="ＭＳ Ｐゴシック"/>
              </a:rPr>
              <a:t>９月６日 </a:t>
            </a:r>
            <a:r>
              <a:rPr lang="ja-JP" altLang="en-US" sz="2000" b="1" dirty="0">
                <a:solidFill>
                  <a:prstClr val="black"/>
                </a:solidFill>
                <a:latin typeface="ＭＳ Ｐゴシック"/>
              </a:rPr>
              <a:t>社会保障審議会 医療保険部会・医療部会）</a:t>
            </a:r>
            <a:endParaRPr lang="ja-JP" altLang="en-US" sz="2000" dirty="0">
              <a:solidFill>
                <a:prstClr val="black"/>
              </a:solidFill>
              <a:latin typeface="ＭＳ Ｐゴシック"/>
            </a:endParaRPr>
          </a:p>
        </p:txBody>
      </p:sp>
      <p:sp>
        <p:nvSpPr>
          <p:cNvPr id="6" name="テキスト ボックス 5"/>
          <p:cNvSpPr txBox="1"/>
          <p:nvPr/>
        </p:nvSpPr>
        <p:spPr>
          <a:xfrm>
            <a:off x="6978342" y="1124453"/>
            <a:ext cx="2874505" cy="369332"/>
          </a:xfrm>
          <a:prstGeom prst="rect">
            <a:avLst/>
          </a:prstGeom>
          <a:noFill/>
        </p:spPr>
        <p:txBody>
          <a:bodyPr wrap="none" rtlCol="0">
            <a:spAutoFit/>
          </a:bodyPr>
          <a:lstStyle/>
          <a:p>
            <a:r>
              <a:rPr lang="ja-JP" altLang="en-US" dirty="0" smtClean="0">
                <a:solidFill>
                  <a:prstClr val="black"/>
                </a:solidFill>
              </a:rPr>
              <a:t>＜</a:t>
            </a:r>
            <a:r>
              <a:rPr lang="en-US" altLang="ja-JP" dirty="0" smtClean="0">
                <a:solidFill>
                  <a:prstClr val="black"/>
                </a:solidFill>
              </a:rPr>
              <a:t>2025</a:t>
            </a:r>
            <a:r>
              <a:rPr lang="ja-JP" altLang="en-US" dirty="0" smtClean="0">
                <a:solidFill>
                  <a:prstClr val="black"/>
                </a:solidFill>
              </a:rPr>
              <a:t>年</a:t>
            </a:r>
            <a:r>
              <a:rPr lang="en-US" altLang="ja-JP" dirty="0" smtClean="0">
                <a:solidFill>
                  <a:prstClr val="black"/>
                </a:solidFill>
              </a:rPr>
              <a:t>(</a:t>
            </a:r>
            <a:r>
              <a:rPr lang="ja-JP" altLang="en-US" dirty="0" smtClean="0">
                <a:solidFill>
                  <a:prstClr val="black"/>
                </a:solidFill>
              </a:rPr>
              <a:t>平成</a:t>
            </a:r>
            <a:r>
              <a:rPr lang="en-US" altLang="ja-JP" dirty="0" smtClean="0">
                <a:solidFill>
                  <a:prstClr val="black"/>
                </a:solidFill>
              </a:rPr>
              <a:t>37</a:t>
            </a:r>
            <a:r>
              <a:rPr lang="ja-JP" altLang="en-US" dirty="0" smtClean="0">
                <a:solidFill>
                  <a:prstClr val="black"/>
                </a:solidFill>
              </a:rPr>
              <a:t>年</a:t>
            </a:r>
            <a:r>
              <a:rPr lang="en-US" altLang="ja-JP" dirty="0" smtClean="0">
                <a:solidFill>
                  <a:prstClr val="black"/>
                </a:solidFill>
              </a:rPr>
              <a:t>)</a:t>
            </a:r>
            <a:r>
              <a:rPr lang="ja-JP" altLang="en-US" dirty="0" smtClean="0">
                <a:solidFill>
                  <a:prstClr val="black"/>
                </a:solidFill>
              </a:rPr>
              <a:t>の姿＞</a:t>
            </a:r>
            <a:endParaRPr lang="ja-JP" altLang="en-US" dirty="0">
              <a:solidFill>
                <a:prstClr val="black"/>
              </a:solidFill>
            </a:endParaRPr>
          </a:p>
        </p:txBody>
      </p:sp>
      <p:sp>
        <p:nvSpPr>
          <p:cNvPr id="7" name="テキスト ボックス 6"/>
          <p:cNvSpPr txBox="1"/>
          <p:nvPr/>
        </p:nvSpPr>
        <p:spPr>
          <a:xfrm>
            <a:off x="677525" y="1088740"/>
            <a:ext cx="1569660" cy="369332"/>
          </a:xfrm>
          <a:prstGeom prst="rect">
            <a:avLst/>
          </a:prstGeom>
          <a:noFill/>
        </p:spPr>
        <p:txBody>
          <a:bodyPr wrap="none" rtlCol="0">
            <a:spAutoFit/>
          </a:bodyPr>
          <a:lstStyle/>
          <a:p>
            <a:r>
              <a:rPr lang="ja-JP" altLang="en-US" dirty="0" smtClean="0">
                <a:solidFill>
                  <a:prstClr val="black"/>
                </a:solidFill>
              </a:rPr>
              <a:t>＜現在の姿＞</a:t>
            </a:r>
            <a:endParaRPr lang="ja-JP" altLang="en-US" dirty="0">
              <a:solidFill>
                <a:prstClr val="black"/>
              </a:solidFill>
            </a:endParaRPr>
          </a:p>
        </p:txBody>
      </p:sp>
      <p:grpSp>
        <p:nvGrpSpPr>
          <p:cNvPr id="13" name="グループ化 12"/>
          <p:cNvGrpSpPr/>
          <p:nvPr/>
        </p:nvGrpSpPr>
        <p:grpSpPr>
          <a:xfrm>
            <a:off x="7352142" y="1587908"/>
            <a:ext cx="2553857" cy="3560298"/>
            <a:chOff x="7303853" y="1538789"/>
            <a:chExt cx="2513328" cy="3105346"/>
          </a:xfrm>
        </p:grpSpPr>
        <p:pic>
          <p:nvPicPr>
            <p:cNvPr id="4" name="Picture 2" descr="C:\Users\KTIOM\Desktop\図1.pn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l="-1" r="-917"/>
            <a:stretch/>
          </p:blipFill>
          <p:spPr bwMode="auto">
            <a:xfrm>
              <a:off x="7303853" y="1538789"/>
              <a:ext cx="2513328" cy="3105346"/>
            </a:xfrm>
            <a:prstGeom prst="rect">
              <a:avLst/>
            </a:prstGeom>
            <a:noFill/>
            <a:ln>
              <a:noFill/>
            </a:ln>
          </p:spPr>
        </p:pic>
        <p:cxnSp>
          <p:nvCxnSpPr>
            <p:cNvPr id="23" name="直線コネクタ 22"/>
            <p:cNvCxnSpPr/>
            <p:nvPr/>
          </p:nvCxnSpPr>
          <p:spPr>
            <a:xfrm>
              <a:off x="7656941" y="3790974"/>
              <a:ext cx="1755195"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521926" y="2978316"/>
              <a:ext cx="2070230"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656941" y="2033844"/>
              <a:ext cx="1755195" cy="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8091033" y="2288990"/>
              <a:ext cx="938966"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smtClean="0">
                  <a:solidFill>
                    <a:prstClr val="black"/>
                  </a:solidFill>
                </a:rPr>
                <a:t>一般急性期</a:t>
              </a:r>
              <a:endParaRPr lang="en-US" altLang="ja-JP" sz="1200" b="1" dirty="0" smtClean="0">
                <a:solidFill>
                  <a:prstClr val="black"/>
                </a:solidFill>
              </a:endParaRPr>
            </a:p>
            <a:p>
              <a:pPr algn="ctr"/>
              <a:r>
                <a:rPr lang="ja-JP" altLang="en-US" sz="1200" b="1" dirty="0" smtClean="0">
                  <a:solidFill>
                    <a:prstClr val="black"/>
                  </a:solidFill>
                </a:rPr>
                <a:t>約</a:t>
              </a:r>
              <a:r>
                <a:rPr lang="en-US" altLang="ja-JP" sz="1200" b="1" dirty="0" smtClean="0">
                  <a:solidFill>
                    <a:prstClr val="black"/>
                  </a:solidFill>
                </a:rPr>
                <a:t>35</a:t>
              </a:r>
              <a:r>
                <a:rPr lang="ja-JP" altLang="en-US" sz="1200" b="1" dirty="0" smtClean="0">
                  <a:solidFill>
                    <a:prstClr val="black"/>
                  </a:solidFill>
                </a:rPr>
                <a:t>万</a:t>
              </a:r>
              <a:r>
                <a:rPr lang="ja-JP" altLang="en-US" sz="1200" b="1" dirty="0">
                  <a:solidFill>
                    <a:prstClr val="black"/>
                  </a:solidFill>
                </a:rPr>
                <a:t>床</a:t>
              </a:r>
            </a:p>
          </p:txBody>
        </p:sp>
        <p:sp>
          <p:nvSpPr>
            <p:cNvPr id="54" name="テキスト ボックス 53"/>
            <p:cNvSpPr txBox="1"/>
            <p:nvPr/>
          </p:nvSpPr>
          <p:spPr>
            <a:xfrm>
              <a:off x="8114562" y="1592204"/>
              <a:ext cx="938966"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a:solidFill>
                    <a:prstClr val="black"/>
                  </a:solidFill>
                </a:rPr>
                <a:t>高度</a:t>
              </a:r>
              <a:r>
                <a:rPr lang="ja-JP" altLang="en-US" sz="1200" b="1" dirty="0" smtClean="0">
                  <a:solidFill>
                    <a:prstClr val="black"/>
                  </a:solidFill>
                </a:rPr>
                <a:t>急性期</a:t>
              </a:r>
              <a:endParaRPr lang="en-US" altLang="ja-JP" sz="1200" b="1" dirty="0" smtClean="0">
                <a:solidFill>
                  <a:prstClr val="black"/>
                </a:solidFill>
              </a:endParaRPr>
            </a:p>
            <a:p>
              <a:pPr algn="ctr"/>
              <a:r>
                <a:rPr lang="en-US" altLang="ja-JP" sz="1200" b="1" dirty="0">
                  <a:solidFill>
                    <a:prstClr val="black"/>
                  </a:solidFill>
                </a:rPr>
                <a:t>18</a:t>
              </a:r>
              <a:r>
                <a:rPr lang="ja-JP" altLang="en-US" sz="1200" b="1" dirty="0" smtClean="0">
                  <a:solidFill>
                    <a:prstClr val="black"/>
                  </a:solidFill>
                </a:rPr>
                <a:t>万</a:t>
              </a:r>
              <a:r>
                <a:rPr lang="ja-JP" altLang="en-US" sz="1200" b="1" dirty="0">
                  <a:solidFill>
                    <a:prstClr val="black"/>
                  </a:solidFill>
                </a:rPr>
                <a:t>床</a:t>
              </a:r>
            </a:p>
          </p:txBody>
        </p:sp>
        <p:sp>
          <p:nvSpPr>
            <p:cNvPr id="55" name="テキスト ボックス 54"/>
            <p:cNvSpPr txBox="1"/>
            <p:nvPr/>
          </p:nvSpPr>
          <p:spPr>
            <a:xfrm>
              <a:off x="8136041" y="3241824"/>
              <a:ext cx="938966"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smtClean="0">
                  <a:solidFill>
                    <a:prstClr val="black"/>
                  </a:solidFill>
                </a:rPr>
                <a:t>亜急性期等</a:t>
              </a:r>
              <a:endParaRPr lang="en-US" altLang="ja-JP" sz="1200" b="1" dirty="0" smtClean="0">
                <a:solidFill>
                  <a:prstClr val="black"/>
                </a:solidFill>
              </a:endParaRPr>
            </a:p>
            <a:p>
              <a:pPr algn="ctr"/>
              <a:r>
                <a:rPr lang="ja-JP" altLang="en-US" sz="1200" b="1" dirty="0" smtClean="0">
                  <a:solidFill>
                    <a:prstClr val="black"/>
                  </a:solidFill>
                </a:rPr>
                <a:t>約</a:t>
              </a:r>
              <a:r>
                <a:rPr lang="en-US" altLang="ja-JP" sz="1200" b="1" dirty="0" smtClean="0">
                  <a:solidFill>
                    <a:prstClr val="black"/>
                  </a:solidFill>
                </a:rPr>
                <a:t>26</a:t>
              </a:r>
              <a:r>
                <a:rPr lang="ja-JP" altLang="en-US" sz="1200" b="1" dirty="0" smtClean="0">
                  <a:solidFill>
                    <a:prstClr val="black"/>
                  </a:solidFill>
                </a:rPr>
                <a:t>万</a:t>
              </a:r>
              <a:r>
                <a:rPr lang="ja-JP" altLang="en-US" sz="1200" b="1" dirty="0">
                  <a:solidFill>
                    <a:prstClr val="black"/>
                  </a:solidFill>
                </a:rPr>
                <a:t>床</a:t>
              </a:r>
            </a:p>
          </p:txBody>
        </p:sp>
        <p:sp>
          <p:nvSpPr>
            <p:cNvPr id="56" name="テキスト ボックス 55"/>
            <p:cNvSpPr txBox="1"/>
            <p:nvPr/>
          </p:nvSpPr>
          <p:spPr>
            <a:xfrm>
              <a:off x="8211755" y="4108533"/>
              <a:ext cx="787520" cy="385550"/>
            </a:xfrm>
            <a:prstGeom prst="rect">
              <a:avLst/>
            </a:prstGeom>
            <a:solidFill>
              <a:schemeClr val="bg1">
                <a:alpha val="50000"/>
              </a:schemeClr>
            </a:solidFill>
            <a:ln>
              <a:noFill/>
            </a:ln>
          </p:spPr>
          <p:txBody>
            <a:bodyPr wrap="none" tIns="36000" bIns="36000" rtlCol="0">
              <a:spAutoFit/>
            </a:bodyPr>
            <a:lstStyle/>
            <a:p>
              <a:pPr algn="ctr"/>
              <a:r>
                <a:rPr lang="ja-JP" altLang="en-US" sz="1200" b="1" dirty="0" smtClean="0">
                  <a:solidFill>
                    <a:prstClr val="black"/>
                  </a:solidFill>
                </a:rPr>
                <a:t>長期療養</a:t>
              </a:r>
              <a:endParaRPr lang="en-US" altLang="ja-JP" sz="1200" b="1" dirty="0" smtClean="0">
                <a:solidFill>
                  <a:prstClr val="black"/>
                </a:solidFill>
              </a:endParaRPr>
            </a:p>
            <a:p>
              <a:pPr algn="ctr"/>
              <a:r>
                <a:rPr lang="en-US" altLang="ja-JP" sz="1200" b="1" dirty="0" smtClean="0">
                  <a:solidFill>
                    <a:prstClr val="black"/>
                  </a:solidFill>
                </a:rPr>
                <a:t>28</a:t>
              </a:r>
              <a:r>
                <a:rPr lang="ja-JP" altLang="en-US" sz="1200" b="1" dirty="0" smtClean="0">
                  <a:solidFill>
                    <a:prstClr val="black"/>
                  </a:solidFill>
                </a:rPr>
                <a:t>万床</a:t>
              </a:r>
              <a:endParaRPr lang="ja-JP" altLang="en-US" sz="1200" b="1" dirty="0">
                <a:solidFill>
                  <a:prstClr val="black"/>
                </a:solidFill>
              </a:endParaRPr>
            </a:p>
          </p:txBody>
        </p:sp>
        <p:sp>
          <p:nvSpPr>
            <p:cNvPr id="62" name="角丸四角形 61"/>
            <p:cNvSpPr/>
            <p:nvPr/>
          </p:nvSpPr>
          <p:spPr>
            <a:xfrm>
              <a:off x="7589684" y="2084540"/>
              <a:ext cx="324248" cy="2125627"/>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200" b="1" dirty="0">
                  <a:solidFill>
                    <a:prstClr val="black"/>
                  </a:solidFill>
                </a:rPr>
                <a:t>地域に密着した</a:t>
              </a:r>
              <a:r>
                <a:rPr lang="ja-JP" altLang="en-US" sz="1200" b="1" dirty="0" smtClean="0">
                  <a:solidFill>
                    <a:prstClr val="black"/>
                  </a:solidFill>
                </a:rPr>
                <a:t>病床</a:t>
              </a:r>
              <a:r>
                <a:rPr lang="en-US" altLang="ja-JP" sz="1200" b="1" dirty="0">
                  <a:solidFill>
                    <a:prstClr val="black"/>
                  </a:solidFill>
                </a:rPr>
                <a:t>24</a:t>
              </a:r>
              <a:r>
                <a:rPr lang="ja-JP" altLang="en-US" sz="1200" b="1" dirty="0" smtClean="0">
                  <a:solidFill>
                    <a:prstClr val="black"/>
                  </a:solidFill>
                </a:rPr>
                <a:t>万床</a:t>
              </a:r>
              <a:endParaRPr lang="ja-JP" altLang="en-US" sz="1200" b="1" dirty="0">
                <a:solidFill>
                  <a:prstClr val="black"/>
                </a:solidFill>
              </a:endParaRPr>
            </a:p>
          </p:txBody>
        </p:sp>
      </p:grpSp>
      <p:grpSp>
        <p:nvGrpSpPr>
          <p:cNvPr id="37" name="グループ化 60"/>
          <p:cNvGrpSpPr/>
          <p:nvPr/>
        </p:nvGrpSpPr>
        <p:grpSpPr>
          <a:xfrm>
            <a:off x="7573731" y="5292270"/>
            <a:ext cx="2047992" cy="1242082"/>
            <a:chOff x="254015" y="4981010"/>
            <a:chExt cx="1441220" cy="1180524"/>
          </a:xfrm>
          <a:noFill/>
        </p:grpSpPr>
        <p:sp>
          <p:nvSpPr>
            <p:cNvPr id="41" name="正方形/長方形 40"/>
            <p:cNvSpPr/>
            <p:nvPr/>
          </p:nvSpPr>
          <p:spPr>
            <a:xfrm>
              <a:off x="256029" y="5648240"/>
              <a:ext cx="1439206" cy="513294"/>
            </a:xfrm>
            <a:prstGeom prst="rect">
              <a:avLst/>
            </a:prstGeom>
            <a:gr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ja-JP" altLang="en-US" sz="1400" b="1" dirty="0" smtClean="0">
                  <a:solidFill>
                    <a:prstClr val="black"/>
                  </a:solidFill>
                </a:rPr>
                <a:t>外来医療</a:t>
              </a:r>
            </a:p>
          </p:txBody>
        </p:sp>
        <p:sp>
          <p:nvSpPr>
            <p:cNvPr id="42" name="正方形/長方形 41"/>
            <p:cNvSpPr/>
            <p:nvPr/>
          </p:nvSpPr>
          <p:spPr>
            <a:xfrm>
              <a:off x="254015" y="4981010"/>
              <a:ext cx="1439206" cy="513294"/>
            </a:xfrm>
            <a:prstGeom prst="rect">
              <a:avLst/>
            </a:prstGeom>
            <a:grp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r>
                <a:rPr lang="ja-JP" altLang="en-US" sz="1400" b="1" dirty="0" smtClean="0">
                  <a:solidFill>
                    <a:prstClr val="black"/>
                  </a:solidFill>
                </a:rPr>
                <a:t>在宅医療</a:t>
              </a:r>
              <a:endParaRPr lang="en-US" altLang="ja-JP" sz="1400" b="1" dirty="0" smtClean="0">
                <a:solidFill>
                  <a:prstClr val="black"/>
                </a:solidFill>
              </a:endParaRPr>
            </a:p>
          </p:txBody>
        </p:sp>
      </p:grpSp>
      <p:grpSp>
        <p:nvGrpSpPr>
          <p:cNvPr id="8" name="グループ化 7"/>
          <p:cNvGrpSpPr/>
          <p:nvPr/>
        </p:nvGrpSpPr>
        <p:grpSpPr>
          <a:xfrm>
            <a:off x="2882775" y="885212"/>
            <a:ext cx="3951209" cy="4124781"/>
            <a:chOff x="3242810" y="881424"/>
            <a:chExt cx="4102600" cy="4124781"/>
          </a:xfrm>
        </p:grpSpPr>
        <p:sp>
          <p:nvSpPr>
            <p:cNvPr id="57" name="テキスト ボックス 56"/>
            <p:cNvSpPr txBox="1"/>
            <p:nvPr/>
          </p:nvSpPr>
          <p:spPr>
            <a:xfrm>
              <a:off x="3242810" y="1020499"/>
              <a:ext cx="4102600" cy="3985706"/>
            </a:xfrm>
            <a:prstGeom prst="rect">
              <a:avLst/>
            </a:prstGeom>
            <a:ln w="12700"/>
          </p:spPr>
          <p:style>
            <a:lnRef idx="2">
              <a:schemeClr val="accent4"/>
            </a:lnRef>
            <a:fillRef idx="1">
              <a:schemeClr val="lt1"/>
            </a:fillRef>
            <a:effectRef idx="0">
              <a:schemeClr val="accent4"/>
            </a:effectRef>
            <a:fontRef idx="minor">
              <a:schemeClr val="dk1"/>
            </a:fontRef>
          </p:style>
          <p:txBody>
            <a:bodyPr wrap="square" lIns="36000" rIns="0" rtlCol="0">
              <a:spAutoFit/>
            </a:bodyPr>
            <a:lstStyle/>
            <a:p>
              <a:pPr marL="173038" indent="-173038"/>
              <a:endParaRPr lang="en-US" altLang="ja-JP" sz="1400" b="1" dirty="0" smtClean="0">
                <a:solidFill>
                  <a:prstClr val="black"/>
                </a:solidFill>
              </a:endParaRPr>
            </a:p>
            <a:p>
              <a:pPr marL="173038" indent="-173038"/>
              <a:r>
                <a:rPr lang="ja-JP" altLang="en-US" sz="1400" b="1" u="sng" dirty="0" smtClean="0">
                  <a:solidFill>
                    <a:prstClr val="black"/>
                  </a:solidFill>
                </a:rPr>
                <a:t>＜高度急性期・一般急性期＞</a:t>
              </a:r>
              <a:endParaRPr lang="en-US" altLang="ja-JP" sz="1400" b="1" u="sng" dirty="0" smtClean="0">
                <a:solidFill>
                  <a:prstClr val="black"/>
                </a:solidFill>
              </a:endParaRPr>
            </a:p>
            <a:p>
              <a:pPr marL="173038" indent="-77788"/>
              <a:r>
                <a:rPr lang="ja-JP" altLang="en-US" sz="1400" dirty="0" smtClean="0">
                  <a:solidFill>
                    <a:prstClr val="black"/>
                  </a:solidFill>
                </a:rPr>
                <a:t>○病床</a:t>
              </a:r>
              <a:r>
                <a:rPr lang="ja-JP" altLang="en-US" sz="1400" dirty="0">
                  <a:solidFill>
                    <a:prstClr val="black"/>
                  </a:solidFill>
                </a:rPr>
                <a:t>の機能の明確化</a:t>
              </a:r>
              <a:r>
                <a:rPr lang="ja-JP" altLang="en-US" sz="1400" dirty="0" smtClean="0">
                  <a:solidFill>
                    <a:prstClr val="black"/>
                  </a:solidFill>
                </a:rPr>
                <a:t>と機能</a:t>
              </a:r>
              <a:r>
                <a:rPr lang="ja-JP" altLang="en-US" sz="1400" dirty="0">
                  <a:solidFill>
                    <a:prstClr val="black"/>
                  </a:solidFill>
                </a:rPr>
                <a:t>に合わせた</a:t>
              </a:r>
              <a:r>
                <a:rPr lang="ja-JP" altLang="en-US" sz="1400" dirty="0" smtClean="0">
                  <a:solidFill>
                    <a:prstClr val="black"/>
                  </a:solidFill>
                </a:rPr>
                <a:t>評価</a:t>
              </a:r>
              <a:endParaRPr lang="en-US" altLang="ja-JP" sz="1400" dirty="0" smtClean="0">
                <a:solidFill>
                  <a:prstClr val="black"/>
                </a:solidFill>
              </a:endParaRPr>
            </a:p>
            <a:p>
              <a:pPr marL="268288" indent="-79375"/>
              <a:r>
                <a:rPr lang="ja-JP" altLang="en-US" sz="1400" dirty="0" smtClean="0">
                  <a:solidFill>
                    <a:prstClr val="black"/>
                  </a:solidFill>
                </a:rPr>
                <a:t>・平均在院日数の短縮</a:t>
              </a:r>
              <a:endParaRPr lang="en-US" altLang="ja-JP" sz="1400" dirty="0" smtClean="0">
                <a:solidFill>
                  <a:prstClr val="black"/>
                </a:solidFill>
              </a:endParaRPr>
            </a:p>
            <a:p>
              <a:pPr marL="268288" indent="-79375"/>
              <a:r>
                <a:rPr lang="ja-JP" altLang="en-US" sz="1400" dirty="0">
                  <a:solidFill>
                    <a:prstClr val="black"/>
                  </a:solidFill>
                </a:rPr>
                <a:t>・</a:t>
              </a:r>
              <a:r>
                <a:rPr lang="ja-JP" altLang="en-US" sz="1400" dirty="0" smtClean="0">
                  <a:solidFill>
                    <a:prstClr val="black"/>
                  </a:solidFill>
                </a:rPr>
                <a:t>長期</a:t>
              </a:r>
              <a:r>
                <a:rPr lang="ja-JP" altLang="en-US" sz="1400" dirty="0">
                  <a:solidFill>
                    <a:prstClr val="black"/>
                  </a:solidFill>
                </a:rPr>
                <a:t>入院患者の評価の適正化</a:t>
              </a:r>
              <a:endParaRPr lang="en-US" altLang="ja-JP" sz="1400" dirty="0" smtClean="0">
                <a:solidFill>
                  <a:prstClr val="black"/>
                </a:solidFill>
              </a:endParaRPr>
            </a:p>
            <a:p>
              <a:pPr marL="268288" indent="-79375"/>
              <a:r>
                <a:rPr lang="ja-JP" altLang="en-US" sz="1400" dirty="0" smtClean="0">
                  <a:solidFill>
                    <a:prstClr val="black"/>
                  </a:solidFill>
                </a:rPr>
                <a:t>・重症度</a:t>
              </a:r>
              <a:r>
                <a:rPr lang="ja-JP" altLang="en-US" sz="1400" dirty="0">
                  <a:solidFill>
                    <a:prstClr val="black"/>
                  </a:solidFill>
                </a:rPr>
                <a:t>・看護必要度の</a:t>
              </a:r>
              <a:r>
                <a:rPr lang="ja-JP" altLang="en-US" sz="1400" dirty="0" smtClean="0">
                  <a:solidFill>
                    <a:prstClr val="black"/>
                  </a:solidFill>
                </a:rPr>
                <a:t>見直し</a:t>
              </a:r>
              <a:endParaRPr lang="en-US" altLang="ja-JP" sz="1400" dirty="0" smtClean="0">
                <a:solidFill>
                  <a:prstClr val="black"/>
                </a:solidFill>
              </a:endParaRPr>
            </a:p>
            <a:p>
              <a:pPr marL="268288" indent="-79375"/>
              <a:r>
                <a:rPr lang="ja-JP" altLang="en-US" sz="1400" dirty="0" smtClean="0">
                  <a:solidFill>
                    <a:prstClr val="black"/>
                  </a:solidFill>
                </a:rPr>
                <a:t>・入院</a:t>
              </a:r>
              <a:r>
                <a:rPr lang="ja-JP" altLang="en-US" sz="1400" dirty="0">
                  <a:solidFill>
                    <a:prstClr val="black"/>
                  </a:solidFill>
                </a:rPr>
                <a:t>早期からの</a:t>
              </a:r>
              <a:r>
                <a:rPr lang="ja-JP" altLang="en-US" sz="1400" dirty="0" smtClean="0">
                  <a:solidFill>
                    <a:prstClr val="black"/>
                  </a:solidFill>
                </a:rPr>
                <a:t>リハビリの推進　等</a:t>
              </a:r>
              <a:endParaRPr lang="en-US" altLang="ja-JP" sz="1400" dirty="0" smtClean="0">
                <a:solidFill>
                  <a:prstClr val="black"/>
                </a:solidFill>
              </a:endParaRPr>
            </a:p>
            <a:p>
              <a:pPr marL="173038" indent="-173038">
                <a:spcBef>
                  <a:spcPts val="600"/>
                </a:spcBef>
              </a:pPr>
              <a:r>
                <a:rPr lang="ja-JP" altLang="en-US" sz="1400" b="1" dirty="0" smtClean="0">
                  <a:solidFill>
                    <a:prstClr val="black"/>
                  </a:solidFill>
                </a:rPr>
                <a:t>＜回復期（亜急性期入院医療管理料等）＞</a:t>
              </a:r>
              <a:endParaRPr lang="en-US" altLang="ja-JP" sz="1400" b="1" dirty="0" smtClean="0">
                <a:solidFill>
                  <a:prstClr val="black"/>
                </a:solidFill>
              </a:endParaRPr>
            </a:p>
            <a:p>
              <a:pPr marL="173038" indent="-77788"/>
              <a:r>
                <a:rPr lang="ja-JP" altLang="en-US" sz="1400" dirty="0" smtClean="0">
                  <a:solidFill>
                    <a:prstClr val="black"/>
                  </a:solidFill>
                </a:rPr>
                <a:t>○急性期</a:t>
              </a:r>
              <a:r>
                <a:rPr lang="ja-JP" altLang="en-US" sz="1400" dirty="0">
                  <a:solidFill>
                    <a:prstClr val="black"/>
                  </a:solidFill>
                </a:rPr>
                <a:t>を脱した患者の受け皿と</a:t>
              </a:r>
              <a:r>
                <a:rPr lang="ja-JP" altLang="en-US" sz="1400" dirty="0" smtClean="0">
                  <a:solidFill>
                    <a:prstClr val="black"/>
                  </a:solidFill>
                </a:rPr>
                <a:t>なる病床の整備</a:t>
              </a:r>
              <a:endParaRPr lang="en-US" altLang="ja-JP" sz="1400" dirty="0" smtClean="0">
                <a:solidFill>
                  <a:prstClr val="black"/>
                </a:solidFill>
              </a:endParaRPr>
            </a:p>
            <a:p>
              <a:pPr marL="268288" indent="-79375"/>
              <a:r>
                <a:rPr lang="ja-JP" altLang="en-US" sz="1400" dirty="0" smtClean="0">
                  <a:solidFill>
                    <a:prstClr val="black"/>
                  </a:solidFill>
                </a:rPr>
                <a:t>・急性期</a:t>
              </a:r>
              <a:r>
                <a:rPr lang="ja-JP" altLang="en-US" sz="1400" dirty="0">
                  <a:solidFill>
                    <a:prstClr val="black"/>
                  </a:solidFill>
                </a:rPr>
                <a:t>病床から</a:t>
              </a:r>
              <a:r>
                <a:rPr lang="ja-JP" altLang="en-US" sz="1400" dirty="0" smtClean="0">
                  <a:solidFill>
                    <a:prstClr val="black"/>
                  </a:solidFill>
                </a:rPr>
                <a:t>の受入れ、在宅･生活</a:t>
              </a:r>
              <a:r>
                <a:rPr lang="ja-JP" altLang="en-US" sz="1400" dirty="0">
                  <a:solidFill>
                    <a:prstClr val="black"/>
                  </a:solidFill>
                </a:rPr>
                <a:t>復帰</a:t>
              </a:r>
              <a:r>
                <a:rPr lang="ja-JP" altLang="en-US" sz="1400" dirty="0" smtClean="0">
                  <a:solidFill>
                    <a:prstClr val="black"/>
                  </a:solidFill>
                </a:rPr>
                <a:t>支援、在宅</a:t>
              </a:r>
              <a:r>
                <a:rPr lang="ja-JP" altLang="en-US" sz="1400" dirty="0">
                  <a:solidFill>
                    <a:prstClr val="black"/>
                  </a:solidFill>
                </a:rPr>
                <a:t>患者の急変時の受入れ</a:t>
              </a:r>
              <a:r>
                <a:rPr lang="ja-JP" altLang="en-US" sz="1400" dirty="0" smtClean="0">
                  <a:solidFill>
                    <a:prstClr val="black"/>
                  </a:solidFill>
                </a:rPr>
                <a:t>など病床機能</a:t>
              </a:r>
              <a:r>
                <a:rPr lang="ja-JP" altLang="en-US" sz="1400" dirty="0">
                  <a:solidFill>
                    <a:prstClr val="black"/>
                  </a:solidFill>
                </a:rPr>
                <a:t>を明確</a:t>
              </a:r>
              <a:r>
                <a:rPr lang="ja-JP" altLang="en-US" sz="1400" dirty="0" smtClean="0">
                  <a:solidFill>
                    <a:prstClr val="black"/>
                  </a:solidFill>
                </a:rPr>
                <a:t>化した上で評価　等</a:t>
              </a:r>
              <a:endParaRPr lang="en-US" altLang="ja-JP" sz="1400" dirty="0" smtClean="0">
                <a:solidFill>
                  <a:prstClr val="black"/>
                </a:solidFill>
              </a:endParaRPr>
            </a:p>
            <a:p>
              <a:pPr marL="173038" indent="-173038">
                <a:spcBef>
                  <a:spcPts val="600"/>
                </a:spcBef>
              </a:pPr>
              <a:r>
                <a:rPr lang="ja-JP" altLang="en-US" sz="1400" b="1" dirty="0" smtClean="0">
                  <a:solidFill>
                    <a:prstClr val="black"/>
                  </a:solidFill>
                </a:rPr>
                <a:t>＜長期療養＞</a:t>
              </a:r>
              <a:endParaRPr lang="en-US" altLang="ja-JP" sz="1400" b="1" dirty="0" smtClean="0">
                <a:solidFill>
                  <a:prstClr val="black"/>
                </a:solidFill>
              </a:endParaRPr>
            </a:p>
            <a:p>
              <a:pPr marL="173038" indent="-77788"/>
              <a:r>
                <a:rPr lang="ja-JP" altLang="en-US" sz="1400" dirty="0" smtClean="0">
                  <a:solidFill>
                    <a:prstClr val="black"/>
                  </a:solidFill>
                </a:rPr>
                <a:t>○長期</a:t>
              </a:r>
              <a:r>
                <a:rPr lang="ja-JP" altLang="en-US" sz="1400" dirty="0">
                  <a:solidFill>
                    <a:prstClr val="black"/>
                  </a:solidFill>
                </a:rPr>
                <a:t>療養患者の</a:t>
              </a:r>
              <a:r>
                <a:rPr lang="ja-JP" altLang="en-US" sz="1400" dirty="0" smtClean="0">
                  <a:solidFill>
                    <a:prstClr val="black"/>
                  </a:solidFill>
                </a:rPr>
                <a:t>受け皿の確保</a:t>
              </a:r>
              <a:endParaRPr lang="en-US" altLang="ja-JP" sz="1400" dirty="0">
                <a:solidFill>
                  <a:prstClr val="black"/>
                </a:solidFill>
              </a:endParaRPr>
            </a:p>
            <a:p>
              <a:pPr marL="173038" indent="-173038">
                <a:spcBef>
                  <a:spcPts val="600"/>
                </a:spcBef>
              </a:pPr>
              <a:r>
                <a:rPr lang="ja-JP" altLang="en-US" sz="1400" b="1" dirty="0" smtClean="0">
                  <a:solidFill>
                    <a:prstClr val="black"/>
                  </a:solidFill>
                </a:rPr>
                <a:t>＜その他＞</a:t>
              </a:r>
              <a:endParaRPr lang="en-US" altLang="ja-JP" sz="1400" b="1" dirty="0" smtClean="0">
                <a:solidFill>
                  <a:prstClr val="black"/>
                </a:solidFill>
              </a:endParaRPr>
            </a:p>
            <a:p>
              <a:pPr marL="173038" indent="-77788"/>
              <a:r>
                <a:rPr lang="ja-JP" altLang="en-US" sz="1400" dirty="0" smtClean="0">
                  <a:solidFill>
                    <a:prstClr val="black"/>
                  </a:solidFill>
                </a:rPr>
                <a:t>○医療</a:t>
              </a:r>
              <a:r>
                <a:rPr lang="ja-JP" altLang="en-US" sz="1400" dirty="0">
                  <a:solidFill>
                    <a:prstClr val="black"/>
                  </a:solidFill>
                </a:rPr>
                <a:t>資源の少ない</a:t>
              </a:r>
              <a:r>
                <a:rPr lang="ja-JP" altLang="en-US" sz="1400" dirty="0" smtClean="0">
                  <a:solidFill>
                    <a:prstClr val="black"/>
                  </a:solidFill>
                </a:rPr>
                <a:t>地域の</a:t>
              </a:r>
              <a:r>
                <a:rPr lang="ja-JP" altLang="en-US" sz="1400" dirty="0">
                  <a:solidFill>
                    <a:prstClr val="black"/>
                  </a:solidFill>
                </a:rPr>
                <a:t>実情に配慮した</a:t>
              </a:r>
              <a:r>
                <a:rPr lang="ja-JP" altLang="en-US" sz="1400" dirty="0" smtClean="0">
                  <a:solidFill>
                    <a:prstClr val="black"/>
                  </a:solidFill>
                </a:rPr>
                <a:t>評価</a:t>
              </a:r>
              <a:endParaRPr lang="en-US" altLang="ja-JP" sz="1400" dirty="0" smtClean="0">
                <a:solidFill>
                  <a:prstClr val="black"/>
                </a:solidFill>
              </a:endParaRPr>
            </a:p>
            <a:p>
              <a:pPr marL="173038" indent="-77788"/>
              <a:r>
                <a:rPr lang="ja-JP" altLang="en-US" sz="1400" dirty="0" smtClean="0">
                  <a:solidFill>
                    <a:prstClr val="black"/>
                  </a:solidFill>
                </a:rPr>
                <a:t>○有床診療所の機能に応じた評価</a:t>
              </a:r>
              <a:endParaRPr lang="en-US" altLang="ja-JP" sz="1400" dirty="0" smtClean="0">
                <a:solidFill>
                  <a:prstClr val="black"/>
                </a:solidFill>
              </a:endParaRPr>
            </a:p>
          </p:txBody>
        </p:sp>
        <p:sp>
          <p:nvSpPr>
            <p:cNvPr id="16" name="テキスト ボックス 15"/>
            <p:cNvSpPr txBox="1"/>
            <p:nvPr/>
          </p:nvSpPr>
          <p:spPr>
            <a:xfrm>
              <a:off x="4128288" y="881424"/>
              <a:ext cx="2338849" cy="338554"/>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sz="1600" b="1" dirty="0" smtClean="0">
                  <a:solidFill>
                    <a:prstClr val="black"/>
                  </a:solidFill>
                </a:rPr>
                <a:t>基本的な考え方</a:t>
              </a:r>
              <a:endParaRPr lang="ja-JP" altLang="en-US" sz="1600" b="1" dirty="0">
                <a:solidFill>
                  <a:prstClr val="black"/>
                </a:solidFill>
              </a:endParaRPr>
            </a:p>
          </p:txBody>
        </p:sp>
      </p:grpSp>
      <p:sp>
        <p:nvSpPr>
          <p:cNvPr id="48" name="テキスト ボックス 47"/>
          <p:cNvSpPr txBox="1"/>
          <p:nvPr/>
        </p:nvSpPr>
        <p:spPr>
          <a:xfrm>
            <a:off x="2882775" y="5094691"/>
            <a:ext cx="3951209" cy="738664"/>
          </a:xfrm>
          <a:prstGeom prst="rect">
            <a:avLst/>
          </a:prstGeom>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173038" indent="-173038"/>
            <a:r>
              <a:rPr lang="ja-JP" altLang="en-US" sz="1400" b="1" dirty="0" smtClean="0">
                <a:solidFill>
                  <a:prstClr val="black"/>
                </a:solidFill>
              </a:rPr>
              <a:t>＜</a:t>
            </a:r>
            <a:r>
              <a:rPr lang="ja-JP" altLang="en-US" sz="1400" b="1" dirty="0">
                <a:solidFill>
                  <a:prstClr val="black"/>
                </a:solidFill>
              </a:rPr>
              <a:t>在宅医療＞</a:t>
            </a:r>
            <a:endParaRPr lang="en-US" altLang="ja-JP" sz="1400" b="1" dirty="0">
              <a:solidFill>
                <a:prstClr val="black"/>
              </a:solidFill>
            </a:endParaRPr>
          </a:p>
          <a:p>
            <a:pPr marL="173038" indent="-173038"/>
            <a:r>
              <a:rPr lang="ja-JP" altLang="en-US" sz="1400" dirty="0" smtClean="0">
                <a:solidFill>
                  <a:prstClr val="black"/>
                </a:solidFill>
              </a:rPr>
              <a:t>○</a:t>
            </a:r>
            <a:r>
              <a:rPr lang="ja-JP" altLang="ja-JP" sz="1400" dirty="0" smtClean="0">
                <a:solidFill>
                  <a:prstClr val="black"/>
                </a:solidFill>
              </a:rPr>
              <a:t>質</a:t>
            </a:r>
            <a:r>
              <a:rPr lang="ja-JP" altLang="ja-JP" sz="1400" dirty="0">
                <a:solidFill>
                  <a:prstClr val="black"/>
                </a:solidFill>
              </a:rPr>
              <a:t>の高い在宅医療の提供</a:t>
            </a:r>
            <a:r>
              <a:rPr lang="ja-JP" altLang="en-US" sz="1400" dirty="0">
                <a:solidFill>
                  <a:prstClr val="black"/>
                </a:solidFill>
              </a:rPr>
              <a:t>の</a:t>
            </a:r>
            <a:r>
              <a:rPr lang="ja-JP" altLang="ja-JP" sz="1400" dirty="0" smtClean="0">
                <a:solidFill>
                  <a:prstClr val="black"/>
                </a:solidFill>
              </a:rPr>
              <a:t>推進</a:t>
            </a:r>
            <a:endParaRPr lang="en-US" altLang="ja-JP" sz="1400" dirty="0" smtClean="0">
              <a:solidFill>
                <a:prstClr val="black"/>
              </a:solidFill>
            </a:endParaRPr>
          </a:p>
          <a:p>
            <a:pPr marL="173038" indent="-77788"/>
            <a:r>
              <a:rPr lang="ja-JP" altLang="en-US" sz="1400" dirty="0" smtClean="0">
                <a:solidFill>
                  <a:prstClr val="black"/>
                </a:solidFill>
              </a:rPr>
              <a:t>・在宅</a:t>
            </a:r>
            <a:r>
              <a:rPr lang="ja-JP" altLang="en-US" sz="1400" dirty="0">
                <a:solidFill>
                  <a:prstClr val="black"/>
                </a:solidFill>
              </a:rPr>
              <a:t>療養支援診療所･病院の機能</a:t>
            </a:r>
            <a:r>
              <a:rPr lang="ja-JP" altLang="en-US" sz="1400" dirty="0" smtClean="0">
                <a:solidFill>
                  <a:prstClr val="black"/>
                </a:solidFill>
              </a:rPr>
              <a:t>強化　等</a:t>
            </a:r>
            <a:endParaRPr lang="en-US" altLang="ja-JP" sz="1400" dirty="0">
              <a:solidFill>
                <a:prstClr val="black"/>
              </a:solidFill>
            </a:endParaRPr>
          </a:p>
        </p:txBody>
      </p:sp>
      <p:sp>
        <p:nvSpPr>
          <p:cNvPr id="49" name="テキスト ボックス 48"/>
          <p:cNvSpPr txBox="1"/>
          <p:nvPr/>
        </p:nvSpPr>
        <p:spPr>
          <a:xfrm>
            <a:off x="2882775" y="5897566"/>
            <a:ext cx="3951209" cy="738664"/>
          </a:xfrm>
          <a:prstGeom prst="rect">
            <a:avLst/>
          </a:prstGeom>
          <a:ln w="12700"/>
        </p:spPr>
        <p:style>
          <a:lnRef idx="2">
            <a:schemeClr val="accent4"/>
          </a:lnRef>
          <a:fillRef idx="1">
            <a:schemeClr val="lt1"/>
          </a:fillRef>
          <a:effectRef idx="0">
            <a:schemeClr val="accent4"/>
          </a:effectRef>
          <a:fontRef idx="minor">
            <a:schemeClr val="dk1"/>
          </a:fontRef>
        </p:style>
        <p:txBody>
          <a:bodyPr wrap="square" rtlCol="0">
            <a:spAutoFit/>
          </a:bodyPr>
          <a:lstStyle/>
          <a:p>
            <a:pPr marL="173038" indent="-173038"/>
            <a:r>
              <a:rPr lang="ja-JP" altLang="en-US" sz="1400" b="1" dirty="0" smtClean="0">
                <a:solidFill>
                  <a:prstClr val="black"/>
                </a:solidFill>
              </a:rPr>
              <a:t>＜</a:t>
            </a:r>
            <a:r>
              <a:rPr lang="ja-JP" altLang="en-US" sz="1400" b="1" dirty="0">
                <a:solidFill>
                  <a:prstClr val="black"/>
                </a:solidFill>
              </a:rPr>
              <a:t>外来医療＞</a:t>
            </a:r>
            <a:endParaRPr lang="en-US" altLang="ja-JP" sz="1400" b="1" dirty="0">
              <a:solidFill>
                <a:prstClr val="black"/>
              </a:solidFill>
            </a:endParaRPr>
          </a:p>
          <a:p>
            <a:pPr marL="173038" indent="-173038"/>
            <a:r>
              <a:rPr lang="ja-JP" altLang="en-US" sz="1400" dirty="0" smtClean="0">
                <a:solidFill>
                  <a:prstClr val="black"/>
                </a:solidFill>
              </a:rPr>
              <a:t>○外来の機能分化の推進</a:t>
            </a:r>
            <a:endParaRPr lang="en-US" altLang="ja-JP" sz="1400" dirty="0" smtClean="0">
              <a:solidFill>
                <a:prstClr val="black"/>
              </a:solidFill>
            </a:endParaRPr>
          </a:p>
          <a:p>
            <a:pPr marL="173038"/>
            <a:r>
              <a:rPr lang="ja-JP" altLang="en-US" sz="1400" dirty="0" smtClean="0">
                <a:solidFill>
                  <a:prstClr val="black"/>
                </a:solidFill>
              </a:rPr>
              <a:t>・主治医機能</a:t>
            </a:r>
            <a:r>
              <a:rPr lang="ja-JP" altLang="en-US" sz="1400" dirty="0">
                <a:solidFill>
                  <a:prstClr val="black"/>
                </a:solidFill>
              </a:rPr>
              <a:t>の</a:t>
            </a:r>
            <a:r>
              <a:rPr lang="ja-JP" altLang="en-US" sz="1400" dirty="0" smtClean="0">
                <a:solidFill>
                  <a:prstClr val="black"/>
                </a:solidFill>
              </a:rPr>
              <a:t>評価　等</a:t>
            </a:r>
            <a:endParaRPr lang="en-US" altLang="ja-JP" sz="1400" dirty="0" smtClean="0">
              <a:solidFill>
                <a:prstClr val="black"/>
              </a:solidFill>
            </a:endParaRPr>
          </a:p>
        </p:txBody>
      </p:sp>
      <p:grpSp>
        <p:nvGrpSpPr>
          <p:cNvPr id="45" name="グループ化 44"/>
          <p:cNvGrpSpPr/>
          <p:nvPr/>
        </p:nvGrpSpPr>
        <p:grpSpPr>
          <a:xfrm>
            <a:off x="-132565" y="1583800"/>
            <a:ext cx="3157568" cy="3375376"/>
            <a:chOff x="2885289" y="1443115"/>
            <a:chExt cx="4948031" cy="4063004"/>
          </a:xfrm>
        </p:grpSpPr>
        <p:sp>
          <p:nvSpPr>
            <p:cNvPr id="46" name="フローチャート: 手作業 6"/>
            <p:cNvSpPr/>
            <p:nvPr/>
          </p:nvSpPr>
          <p:spPr>
            <a:xfrm>
              <a:off x="2885289" y="1443115"/>
              <a:ext cx="4948031" cy="342846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41"/>
                <a:gd name="connsiteY0" fmla="*/ 0 h 10000"/>
                <a:gd name="connsiteX1" fmla="*/ 10000 w 10041"/>
                <a:gd name="connsiteY1" fmla="*/ 0 h 10000"/>
                <a:gd name="connsiteX2" fmla="*/ 9894 w 10041"/>
                <a:gd name="connsiteY2" fmla="*/ 7102 h 10000"/>
                <a:gd name="connsiteX3" fmla="*/ 8000 w 10041"/>
                <a:gd name="connsiteY3" fmla="*/ 10000 h 10000"/>
                <a:gd name="connsiteX4" fmla="*/ 2000 w 10041"/>
                <a:gd name="connsiteY4" fmla="*/ 10000 h 10000"/>
                <a:gd name="connsiteX5" fmla="*/ 0 w 10041"/>
                <a:gd name="connsiteY5" fmla="*/ 0 h 10000"/>
                <a:gd name="connsiteX0" fmla="*/ 0 w 10000"/>
                <a:gd name="connsiteY0" fmla="*/ 0 h 10000"/>
                <a:gd name="connsiteX1" fmla="*/ 10000 w 10000"/>
                <a:gd name="connsiteY1" fmla="*/ 0 h 10000"/>
                <a:gd name="connsiteX2" fmla="*/ 8402 w 10000"/>
                <a:gd name="connsiteY2" fmla="*/ 7065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7031 w 10000"/>
                <a:gd name="connsiteY2" fmla="*/ 6804 h 10000"/>
                <a:gd name="connsiteX3" fmla="*/ 8000 w 10000"/>
                <a:gd name="connsiteY3" fmla="*/ 10000 h 10000"/>
                <a:gd name="connsiteX4" fmla="*/ 2000 w 10000"/>
                <a:gd name="connsiteY4" fmla="*/ 10000 h 10000"/>
                <a:gd name="connsiteX5" fmla="*/ 0 w 10000"/>
                <a:gd name="connsiteY5" fmla="*/ 0 h 10000"/>
                <a:gd name="connsiteX0" fmla="*/ 0 w 10395"/>
                <a:gd name="connsiteY0" fmla="*/ 0 h 10000"/>
                <a:gd name="connsiteX1" fmla="*/ 10000 w 10395"/>
                <a:gd name="connsiteY1" fmla="*/ 0 h 10000"/>
                <a:gd name="connsiteX2" fmla="*/ 8362 w 10395"/>
                <a:gd name="connsiteY2" fmla="*/ 4079 h 10000"/>
                <a:gd name="connsiteX3" fmla="*/ 7031 w 10395"/>
                <a:gd name="connsiteY3" fmla="*/ 6804 h 10000"/>
                <a:gd name="connsiteX4" fmla="*/ 8000 w 10395"/>
                <a:gd name="connsiteY4" fmla="*/ 10000 h 10000"/>
                <a:gd name="connsiteX5" fmla="*/ 2000 w 10395"/>
                <a:gd name="connsiteY5" fmla="*/ 10000 h 10000"/>
                <a:gd name="connsiteX6" fmla="*/ 0 w 10395"/>
                <a:gd name="connsiteY6" fmla="*/ 0 h 10000"/>
                <a:gd name="connsiteX0" fmla="*/ 0 w 10510"/>
                <a:gd name="connsiteY0" fmla="*/ 0 h 10000"/>
                <a:gd name="connsiteX1" fmla="*/ 10000 w 10510"/>
                <a:gd name="connsiteY1" fmla="*/ 0 h 10000"/>
                <a:gd name="connsiteX2" fmla="*/ 8927 w 10510"/>
                <a:gd name="connsiteY2" fmla="*/ 2959 h 10000"/>
                <a:gd name="connsiteX3" fmla="*/ 8362 w 10510"/>
                <a:gd name="connsiteY3" fmla="*/ 4079 h 10000"/>
                <a:gd name="connsiteX4" fmla="*/ 7031 w 10510"/>
                <a:gd name="connsiteY4" fmla="*/ 6804 h 10000"/>
                <a:gd name="connsiteX5" fmla="*/ 8000 w 10510"/>
                <a:gd name="connsiteY5" fmla="*/ 10000 h 10000"/>
                <a:gd name="connsiteX6" fmla="*/ 2000 w 10510"/>
                <a:gd name="connsiteY6" fmla="*/ 10000 h 10000"/>
                <a:gd name="connsiteX7" fmla="*/ 0 w 10510"/>
                <a:gd name="connsiteY7" fmla="*/ 0 h 10000"/>
                <a:gd name="connsiteX0" fmla="*/ 0 w 10510"/>
                <a:gd name="connsiteY0" fmla="*/ 0 h 10000"/>
                <a:gd name="connsiteX1" fmla="*/ 10000 w 10510"/>
                <a:gd name="connsiteY1" fmla="*/ 0 h 10000"/>
                <a:gd name="connsiteX2" fmla="*/ 8927 w 10510"/>
                <a:gd name="connsiteY2" fmla="*/ 3108 h 10000"/>
                <a:gd name="connsiteX3" fmla="*/ 8362 w 10510"/>
                <a:gd name="connsiteY3" fmla="*/ 4079 h 10000"/>
                <a:gd name="connsiteX4" fmla="*/ 7031 w 10510"/>
                <a:gd name="connsiteY4" fmla="*/ 6804 h 10000"/>
                <a:gd name="connsiteX5" fmla="*/ 8000 w 10510"/>
                <a:gd name="connsiteY5" fmla="*/ 10000 h 10000"/>
                <a:gd name="connsiteX6" fmla="*/ 2000 w 10510"/>
                <a:gd name="connsiteY6" fmla="*/ 10000 h 10000"/>
                <a:gd name="connsiteX7" fmla="*/ 0 w 10510"/>
                <a:gd name="connsiteY7" fmla="*/ 0 h 10000"/>
                <a:gd name="connsiteX0" fmla="*/ 0 w 10510"/>
                <a:gd name="connsiteY0" fmla="*/ 0 h 10000"/>
                <a:gd name="connsiteX1" fmla="*/ 10000 w 10510"/>
                <a:gd name="connsiteY1" fmla="*/ 0 h 10000"/>
                <a:gd name="connsiteX2" fmla="*/ 8927 w 10510"/>
                <a:gd name="connsiteY2" fmla="*/ 3108 h 10000"/>
                <a:gd name="connsiteX3" fmla="*/ 8120 w 10510"/>
                <a:gd name="connsiteY3" fmla="*/ 4378 h 10000"/>
                <a:gd name="connsiteX4" fmla="*/ 7031 w 10510"/>
                <a:gd name="connsiteY4" fmla="*/ 6804 h 10000"/>
                <a:gd name="connsiteX5" fmla="*/ 8000 w 10510"/>
                <a:gd name="connsiteY5" fmla="*/ 10000 h 10000"/>
                <a:gd name="connsiteX6" fmla="*/ 2000 w 10510"/>
                <a:gd name="connsiteY6" fmla="*/ 10000 h 10000"/>
                <a:gd name="connsiteX7" fmla="*/ 0 w 10510"/>
                <a:gd name="connsiteY7"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0 w 11138"/>
                <a:gd name="connsiteY7" fmla="*/ 532 h 10000"/>
                <a:gd name="connsiteX8" fmla="*/ 628 w 11138"/>
                <a:gd name="connsiteY8"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0 w 11138"/>
                <a:gd name="connsiteY7" fmla="*/ 532 h 10000"/>
                <a:gd name="connsiteX8" fmla="*/ 628 w 11138"/>
                <a:gd name="connsiteY8"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2782 w 11138"/>
                <a:gd name="connsiteY7" fmla="*/ 6654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064 w 11138"/>
                <a:gd name="connsiteY7" fmla="*/ 6990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064 w 11138"/>
                <a:gd name="connsiteY7" fmla="*/ 6729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628 w 11138"/>
                <a:gd name="connsiteY0" fmla="*/ 0 h 10000"/>
                <a:gd name="connsiteX1" fmla="*/ 10628 w 11138"/>
                <a:gd name="connsiteY1" fmla="*/ 0 h 10000"/>
                <a:gd name="connsiteX2" fmla="*/ 9555 w 11138"/>
                <a:gd name="connsiteY2" fmla="*/ 3108 h 10000"/>
                <a:gd name="connsiteX3" fmla="*/ 8748 w 11138"/>
                <a:gd name="connsiteY3" fmla="*/ 4378 h 10000"/>
                <a:gd name="connsiteX4" fmla="*/ 7659 w 11138"/>
                <a:gd name="connsiteY4" fmla="*/ 6804 h 10000"/>
                <a:gd name="connsiteX5" fmla="*/ 8628 w 11138"/>
                <a:gd name="connsiteY5" fmla="*/ 10000 h 10000"/>
                <a:gd name="connsiteX6" fmla="*/ 2628 w 11138"/>
                <a:gd name="connsiteY6" fmla="*/ 10000 h 10000"/>
                <a:gd name="connsiteX7" fmla="*/ 3104 w 11138"/>
                <a:gd name="connsiteY7" fmla="*/ 6841 h 10000"/>
                <a:gd name="connsiteX8" fmla="*/ 0 w 11138"/>
                <a:gd name="connsiteY8" fmla="*/ 532 h 10000"/>
                <a:gd name="connsiteX9" fmla="*/ 628 w 11138"/>
                <a:gd name="connsiteY9" fmla="*/ 0 h 10000"/>
                <a:gd name="connsiteX0" fmla="*/ 386 w 10896"/>
                <a:gd name="connsiteY0" fmla="*/ 0 h 10000"/>
                <a:gd name="connsiteX1" fmla="*/ 10386 w 10896"/>
                <a:gd name="connsiteY1" fmla="*/ 0 h 10000"/>
                <a:gd name="connsiteX2" fmla="*/ 9313 w 10896"/>
                <a:gd name="connsiteY2" fmla="*/ 3108 h 10000"/>
                <a:gd name="connsiteX3" fmla="*/ 8506 w 10896"/>
                <a:gd name="connsiteY3" fmla="*/ 4378 h 10000"/>
                <a:gd name="connsiteX4" fmla="*/ 7417 w 10896"/>
                <a:gd name="connsiteY4" fmla="*/ 6804 h 10000"/>
                <a:gd name="connsiteX5" fmla="*/ 8386 w 10896"/>
                <a:gd name="connsiteY5" fmla="*/ 10000 h 10000"/>
                <a:gd name="connsiteX6" fmla="*/ 2386 w 10896"/>
                <a:gd name="connsiteY6" fmla="*/ 10000 h 10000"/>
                <a:gd name="connsiteX7" fmla="*/ 2862 w 10896"/>
                <a:gd name="connsiteY7" fmla="*/ 6841 h 10000"/>
                <a:gd name="connsiteX8" fmla="*/ 0 w 10896"/>
                <a:gd name="connsiteY8" fmla="*/ 569 h 10000"/>
                <a:gd name="connsiteX9" fmla="*/ 386 w 10896"/>
                <a:gd name="connsiteY9" fmla="*/ 0 h 10000"/>
                <a:gd name="connsiteX0" fmla="*/ 441 w 10951"/>
                <a:gd name="connsiteY0" fmla="*/ 0 h 10000"/>
                <a:gd name="connsiteX1" fmla="*/ 10441 w 10951"/>
                <a:gd name="connsiteY1" fmla="*/ 0 h 10000"/>
                <a:gd name="connsiteX2" fmla="*/ 9368 w 10951"/>
                <a:gd name="connsiteY2" fmla="*/ 3108 h 10000"/>
                <a:gd name="connsiteX3" fmla="*/ 8561 w 10951"/>
                <a:gd name="connsiteY3" fmla="*/ 4378 h 10000"/>
                <a:gd name="connsiteX4" fmla="*/ 7472 w 10951"/>
                <a:gd name="connsiteY4" fmla="*/ 6804 h 10000"/>
                <a:gd name="connsiteX5" fmla="*/ 8441 w 10951"/>
                <a:gd name="connsiteY5" fmla="*/ 10000 h 10000"/>
                <a:gd name="connsiteX6" fmla="*/ 2441 w 10951"/>
                <a:gd name="connsiteY6" fmla="*/ 10000 h 10000"/>
                <a:gd name="connsiteX7" fmla="*/ 2917 w 10951"/>
                <a:gd name="connsiteY7" fmla="*/ 6841 h 10000"/>
                <a:gd name="connsiteX8" fmla="*/ 55 w 10951"/>
                <a:gd name="connsiteY8" fmla="*/ 569 h 10000"/>
                <a:gd name="connsiteX9" fmla="*/ 15 w 10951"/>
                <a:gd name="connsiteY9" fmla="*/ 197 h 10000"/>
                <a:gd name="connsiteX10" fmla="*/ 441 w 10951"/>
                <a:gd name="connsiteY10" fmla="*/ 0 h 10000"/>
                <a:gd name="connsiteX0" fmla="*/ 507 w 11017"/>
                <a:gd name="connsiteY0" fmla="*/ 0 h 10000"/>
                <a:gd name="connsiteX1" fmla="*/ 10507 w 11017"/>
                <a:gd name="connsiteY1" fmla="*/ 0 h 10000"/>
                <a:gd name="connsiteX2" fmla="*/ 9434 w 11017"/>
                <a:gd name="connsiteY2" fmla="*/ 3108 h 10000"/>
                <a:gd name="connsiteX3" fmla="*/ 8627 w 11017"/>
                <a:gd name="connsiteY3" fmla="*/ 4378 h 10000"/>
                <a:gd name="connsiteX4" fmla="*/ 7538 w 11017"/>
                <a:gd name="connsiteY4" fmla="*/ 6804 h 10000"/>
                <a:gd name="connsiteX5" fmla="*/ 8507 w 11017"/>
                <a:gd name="connsiteY5" fmla="*/ 10000 h 10000"/>
                <a:gd name="connsiteX6" fmla="*/ 2507 w 11017"/>
                <a:gd name="connsiteY6" fmla="*/ 10000 h 10000"/>
                <a:gd name="connsiteX7" fmla="*/ 2983 w 11017"/>
                <a:gd name="connsiteY7" fmla="*/ 6841 h 10000"/>
                <a:gd name="connsiteX8" fmla="*/ 0 w 11017"/>
                <a:gd name="connsiteY8" fmla="*/ 718 h 10000"/>
                <a:gd name="connsiteX9" fmla="*/ 81 w 11017"/>
                <a:gd name="connsiteY9" fmla="*/ 197 h 10000"/>
                <a:gd name="connsiteX10" fmla="*/ 507 w 11017"/>
                <a:gd name="connsiteY10" fmla="*/ 0 h 10000"/>
                <a:gd name="connsiteX0" fmla="*/ 507 w 11017"/>
                <a:gd name="connsiteY0" fmla="*/ 0 h 10000"/>
                <a:gd name="connsiteX1" fmla="*/ 10507 w 11017"/>
                <a:gd name="connsiteY1" fmla="*/ 0 h 10000"/>
                <a:gd name="connsiteX2" fmla="*/ 9434 w 11017"/>
                <a:gd name="connsiteY2" fmla="*/ 3108 h 10000"/>
                <a:gd name="connsiteX3" fmla="*/ 8627 w 11017"/>
                <a:gd name="connsiteY3" fmla="*/ 4378 h 10000"/>
                <a:gd name="connsiteX4" fmla="*/ 7538 w 11017"/>
                <a:gd name="connsiteY4" fmla="*/ 6804 h 10000"/>
                <a:gd name="connsiteX5" fmla="*/ 8507 w 11017"/>
                <a:gd name="connsiteY5" fmla="*/ 10000 h 10000"/>
                <a:gd name="connsiteX6" fmla="*/ 2507 w 11017"/>
                <a:gd name="connsiteY6" fmla="*/ 10000 h 10000"/>
                <a:gd name="connsiteX7" fmla="*/ 3306 w 11017"/>
                <a:gd name="connsiteY7" fmla="*/ 6766 h 10000"/>
                <a:gd name="connsiteX8" fmla="*/ 0 w 11017"/>
                <a:gd name="connsiteY8" fmla="*/ 718 h 10000"/>
                <a:gd name="connsiteX9" fmla="*/ 81 w 11017"/>
                <a:gd name="connsiteY9" fmla="*/ 197 h 10000"/>
                <a:gd name="connsiteX10" fmla="*/ 507 w 11017"/>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507 w 11045"/>
                <a:gd name="connsiteY6" fmla="*/ 10000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507 w 11045"/>
                <a:gd name="connsiteY6" fmla="*/ 10000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507 w 11045"/>
                <a:gd name="connsiteY6" fmla="*/ 10000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538 w 11045"/>
                <a:gd name="connsiteY4" fmla="*/ 6804 h 10000"/>
                <a:gd name="connsiteX5" fmla="*/ 8507 w 11045"/>
                <a:gd name="connsiteY5" fmla="*/ 10000 h 10000"/>
                <a:gd name="connsiteX6" fmla="*/ 2749 w 11045"/>
                <a:gd name="connsiteY6" fmla="*/ 9963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99 w 11045"/>
                <a:gd name="connsiteY4" fmla="*/ 6916 h 10000"/>
                <a:gd name="connsiteX5" fmla="*/ 8507 w 11045"/>
                <a:gd name="connsiteY5" fmla="*/ 10000 h 10000"/>
                <a:gd name="connsiteX6" fmla="*/ 2749 w 11045"/>
                <a:gd name="connsiteY6" fmla="*/ 9963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749 w 11045"/>
                <a:gd name="connsiteY6" fmla="*/ 9963 h 10000"/>
                <a:gd name="connsiteX7" fmla="*/ 3306 w 11045"/>
                <a:gd name="connsiteY7" fmla="*/ 6766 h 10000"/>
                <a:gd name="connsiteX8" fmla="*/ 0 w 11045"/>
                <a:gd name="connsiteY8" fmla="*/ 718 h 10000"/>
                <a:gd name="connsiteX9" fmla="*/ 81 w 11045"/>
                <a:gd name="connsiteY9" fmla="*/ 197 h 10000"/>
                <a:gd name="connsiteX10" fmla="*/ 507 w 11045"/>
                <a:gd name="connsiteY10"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749 w 11045"/>
                <a:gd name="connsiteY6" fmla="*/ 9963 h 10000"/>
                <a:gd name="connsiteX7" fmla="*/ 3306 w 11045"/>
                <a:gd name="connsiteY7" fmla="*/ 6766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749 w 11045"/>
                <a:gd name="connsiteY6" fmla="*/ 9963 h 10000"/>
                <a:gd name="connsiteX7" fmla="*/ 3548 w 11045"/>
                <a:gd name="connsiteY7" fmla="*/ 6729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659 w 11045"/>
                <a:gd name="connsiteY4" fmla="*/ 6767 h 10000"/>
                <a:gd name="connsiteX5" fmla="*/ 8507 w 11045"/>
                <a:gd name="connsiteY5" fmla="*/ 10000 h 10000"/>
                <a:gd name="connsiteX6" fmla="*/ 2991 w 11045"/>
                <a:gd name="connsiteY6" fmla="*/ 10000 h 10000"/>
                <a:gd name="connsiteX7" fmla="*/ 3548 w 11045"/>
                <a:gd name="connsiteY7" fmla="*/ 6729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3548 w 11045"/>
                <a:gd name="connsiteY7" fmla="*/ 6729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3830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4112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91 w 11045"/>
                <a:gd name="connsiteY6" fmla="*/ 10000 h 10000"/>
                <a:gd name="connsiteX7" fmla="*/ 4112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1045"/>
                <a:gd name="connsiteY0" fmla="*/ 0 h 10000"/>
                <a:gd name="connsiteX1" fmla="*/ 10507 w 11045"/>
                <a:gd name="connsiteY1" fmla="*/ 0 h 10000"/>
                <a:gd name="connsiteX2" fmla="*/ 9434 w 11045"/>
                <a:gd name="connsiteY2" fmla="*/ 3108 h 10000"/>
                <a:gd name="connsiteX3" fmla="*/ 8627 w 11045"/>
                <a:gd name="connsiteY3" fmla="*/ 4378 h 10000"/>
                <a:gd name="connsiteX4" fmla="*/ 7135 w 11045"/>
                <a:gd name="connsiteY4" fmla="*/ 7215 h 10000"/>
                <a:gd name="connsiteX5" fmla="*/ 8507 w 11045"/>
                <a:gd name="connsiteY5" fmla="*/ 10000 h 10000"/>
                <a:gd name="connsiteX6" fmla="*/ 2951 w 11045"/>
                <a:gd name="connsiteY6" fmla="*/ 10000 h 10000"/>
                <a:gd name="connsiteX7" fmla="*/ 4112 w 11045"/>
                <a:gd name="connsiteY7" fmla="*/ 7214 h 10000"/>
                <a:gd name="connsiteX8" fmla="*/ 484 w 11045"/>
                <a:gd name="connsiteY8" fmla="*/ 2026 h 10000"/>
                <a:gd name="connsiteX9" fmla="*/ 0 w 11045"/>
                <a:gd name="connsiteY9" fmla="*/ 718 h 10000"/>
                <a:gd name="connsiteX10" fmla="*/ 81 w 11045"/>
                <a:gd name="connsiteY10" fmla="*/ 197 h 10000"/>
                <a:gd name="connsiteX11" fmla="*/ 507 w 11045"/>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135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135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296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8627 w 10997"/>
                <a:gd name="connsiteY3" fmla="*/ 4378 h 10000"/>
                <a:gd name="connsiteX4" fmla="*/ 7296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0997"/>
                <a:gd name="connsiteY0" fmla="*/ 0 h 10000"/>
                <a:gd name="connsiteX1" fmla="*/ 10507 w 10997"/>
                <a:gd name="connsiteY1" fmla="*/ 0 h 10000"/>
                <a:gd name="connsiteX2" fmla="*/ 9111 w 10997"/>
                <a:gd name="connsiteY2" fmla="*/ 3668 h 10000"/>
                <a:gd name="connsiteX3" fmla="*/ 9917 w 10997"/>
                <a:gd name="connsiteY3" fmla="*/ 2736 h 10000"/>
                <a:gd name="connsiteX4" fmla="*/ 7296 w 10997"/>
                <a:gd name="connsiteY4" fmla="*/ 7215 h 10000"/>
                <a:gd name="connsiteX5" fmla="*/ 8507 w 10997"/>
                <a:gd name="connsiteY5" fmla="*/ 10000 h 10000"/>
                <a:gd name="connsiteX6" fmla="*/ 2951 w 10997"/>
                <a:gd name="connsiteY6" fmla="*/ 10000 h 10000"/>
                <a:gd name="connsiteX7" fmla="*/ 4112 w 10997"/>
                <a:gd name="connsiteY7" fmla="*/ 7214 h 10000"/>
                <a:gd name="connsiteX8" fmla="*/ 484 w 10997"/>
                <a:gd name="connsiteY8" fmla="*/ 2026 h 10000"/>
                <a:gd name="connsiteX9" fmla="*/ 0 w 10997"/>
                <a:gd name="connsiteY9" fmla="*/ 718 h 10000"/>
                <a:gd name="connsiteX10" fmla="*/ 81 w 10997"/>
                <a:gd name="connsiteY10" fmla="*/ 197 h 10000"/>
                <a:gd name="connsiteX11" fmla="*/ 507 w 10997"/>
                <a:gd name="connsiteY11" fmla="*/ 0 h 10000"/>
                <a:gd name="connsiteX0" fmla="*/ 507 w 11026"/>
                <a:gd name="connsiteY0" fmla="*/ 0 h 10000"/>
                <a:gd name="connsiteX1" fmla="*/ 10507 w 11026"/>
                <a:gd name="connsiteY1" fmla="*/ 0 h 10000"/>
                <a:gd name="connsiteX2" fmla="*/ 9313 w 11026"/>
                <a:gd name="connsiteY2" fmla="*/ 3780 h 10000"/>
                <a:gd name="connsiteX3" fmla="*/ 9917 w 11026"/>
                <a:gd name="connsiteY3" fmla="*/ 2736 h 10000"/>
                <a:gd name="connsiteX4" fmla="*/ 7296 w 11026"/>
                <a:gd name="connsiteY4" fmla="*/ 7215 h 10000"/>
                <a:gd name="connsiteX5" fmla="*/ 8507 w 11026"/>
                <a:gd name="connsiteY5" fmla="*/ 10000 h 10000"/>
                <a:gd name="connsiteX6" fmla="*/ 2951 w 11026"/>
                <a:gd name="connsiteY6" fmla="*/ 10000 h 10000"/>
                <a:gd name="connsiteX7" fmla="*/ 4112 w 11026"/>
                <a:gd name="connsiteY7" fmla="*/ 7214 h 10000"/>
                <a:gd name="connsiteX8" fmla="*/ 484 w 11026"/>
                <a:gd name="connsiteY8" fmla="*/ 2026 h 10000"/>
                <a:gd name="connsiteX9" fmla="*/ 0 w 11026"/>
                <a:gd name="connsiteY9" fmla="*/ 718 h 10000"/>
                <a:gd name="connsiteX10" fmla="*/ 81 w 11026"/>
                <a:gd name="connsiteY10" fmla="*/ 197 h 10000"/>
                <a:gd name="connsiteX11" fmla="*/ 507 w 11026"/>
                <a:gd name="connsiteY11" fmla="*/ 0 h 10000"/>
                <a:gd name="connsiteX0" fmla="*/ 507 w 11026"/>
                <a:gd name="connsiteY0" fmla="*/ 0 h 10000"/>
                <a:gd name="connsiteX1" fmla="*/ 10507 w 11026"/>
                <a:gd name="connsiteY1" fmla="*/ 0 h 10000"/>
                <a:gd name="connsiteX2" fmla="*/ 9313 w 11026"/>
                <a:gd name="connsiteY2" fmla="*/ 3780 h 10000"/>
                <a:gd name="connsiteX3" fmla="*/ 10038 w 11026"/>
                <a:gd name="connsiteY3" fmla="*/ 2811 h 10000"/>
                <a:gd name="connsiteX4" fmla="*/ 7296 w 11026"/>
                <a:gd name="connsiteY4" fmla="*/ 7215 h 10000"/>
                <a:gd name="connsiteX5" fmla="*/ 8507 w 11026"/>
                <a:gd name="connsiteY5" fmla="*/ 10000 h 10000"/>
                <a:gd name="connsiteX6" fmla="*/ 2951 w 11026"/>
                <a:gd name="connsiteY6" fmla="*/ 10000 h 10000"/>
                <a:gd name="connsiteX7" fmla="*/ 4112 w 11026"/>
                <a:gd name="connsiteY7" fmla="*/ 7214 h 10000"/>
                <a:gd name="connsiteX8" fmla="*/ 484 w 11026"/>
                <a:gd name="connsiteY8" fmla="*/ 2026 h 10000"/>
                <a:gd name="connsiteX9" fmla="*/ 0 w 11026"/>
                <a:gd name="connsiteY9" fmla="*/ 718 h 10000"/>
                <a:gd name="connsiteX10" fmla="*/ 81 w 11026"/>
                <a:gd name="connsiteY10" fmla="*/ 197 h 10000"/>
                <a:gd name="connsiteX11" fmla="*/ 507 w 11026"/>
                <a:gd name="connsiteY11" fmla="*/ 0 h 10000"/>
                <a:gd name="connsiteX0" fmla="*/ 507 w 11052"/>
                <a:gd name="connsiteY0" fmla="*/ 0 h 10000"/>
                <a:gd name="connsiteX1" fmla="*/ 10507 w 11052"/>
                <a:gd name="connsiteY1" fmla="*/ 0 h 10000"/>
                <a:gd name="connsiteX2" fmla="*/ 9474 w 11052"/>
                <a:gd name="connsiteY2" fmla="*/ 3892 h 10000"/>
                <a:gd name="connsiteX3" fmla="*/ 10038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507 w 11052"/>
                <a:gd name="connsiteY11" fmla="*/ 0 h 10000"/>
                <a:gd name="connsiteX0" fmla="*/ 507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507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81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484 w 11052"/>
                <a:gd name="connsiteY8" fmla="*/ 2026 h 10000"/>
                <a:gd name="connsiteX9" fmla="*/ 0 w 11052"/>
                <a:gd name="connsiteY9" fmla="*/ 718 h 10000"/>
                <a:gd name="connsiteX10" fmla="*/ 283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766 w 11052"/>
                <a:gd name="connsiteY8" fmla="*/ 1914 h 10000"/>
                <a:gd name="connsiteX9" fmla="*/ 0 w 11052"/>
                <a:gd name="connsiteY9" fmla="*/ 718 h 10000"/>
                <a:gd name="connsiteX10" fmla="*/ 283 w 11052"/>
                <a:gd name="connsiteY10" fmla="*/ 197 h 10000"/>
                <a:gd name="connsiteX11" fmla="*/ 1152 w 11052"/>
                <a:gd name="connsiteY11" fmla="*/ 0 h 10000"/>
                <a:gd name="connsiteX0" fmla="*/ 1152 w 11052"/>
                <a:gd name="connsiteY0" fmla="*/ 0 h 10000"/>
                <a:gd name="connsiteX1" fmla="*/ 10507 w 11052"/>
                <a:gd name="connsiteY1" fmla="*/ 0 h 10000"/>
                <a:gd name="connsiteX2" fmla="*/ 9474 w 11052"/>
                <a:gd name="connsiteY2" fmla="*/ 3892 h 10000"/>
                <a:gd name="connsiteX3" fmla="*/ 10199 w 11052"/>
                <a:gd name="connsiteY3" fmla="*/ 2811 h 10000"/>
                <a:gd name="connsiteX4" fmla="*/ 7296 w 11052"/>
                <a:gd name="connsiteY4" fmla="*/ 7215 h 10000"/>
                <a:gd name="connsiteX5" fmla="*/ 8507 w 11052"/>
                <a:gd name="connsiteY5" fmla="*/ 10000 h 10000"/>
                <a:gd name="connsiteX6" fmla="*/ 2951 w 11052"/>
                <a:gd name="connsiteY6" fmla="*/ 10000 h 10000"/>
                <a:gd name="connsiteX7" fmla="*/ 4112 w 11052"/>
                <a:gd name="connsiteY7" fmla="*/ 7214 h 10000"/>
                <a:gd name="connsiteX8" fmla="*/ 605 w 11052"/>
                <a:gd name="connsiteY8" fmla="*/ 1951 h 10000"/>
                <a:gd name="connsiteX9" fmla="*/ 0 w 11052"/>
                <a:gd name="connsiteY9" fmla="*/ 718 h 10000"/>
                <a:gd name="connsiteX10" fmla="*/ 283 w 11052"/>
                <a:gd name="connsiteY10" fmla="*/ 197 h 10000"/>
                <a:gd name="connsiteX11" fmla="*/ 1152 w 11052"/>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81 w 10850"/>
                <a:gd name="connsiteY10" fmla="*/ 197 h 10000"/>
                <a:gd name="connsiteX11" fmla="*/ 950 w 10850"/>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404 w 10850"/>
                <a:gd name="connsiteY10" fmla="*/ 234 h 10000"/>
                <a:gd name="connsiteX11" fmla="*/ 950 w 10850"/>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243 w 10850"/>
                <a:gd name="connsiteY10" fmla="*/ 10 h 10000"/>
                <a:gd name="connsiteX11" fmla="*/ 950 w 10850"/>
                <a:gd name="connsiteY11" fmla="*/ 0 h 10000"/>
                <a:gd name="connsiteX0" fmla="*/ 950 w 10850"/>
                <a:gd name="connsiteY0" fmla="*/ 0 h 10000"/>
                <a:gd name="connsiteX1" fmla="*/ 10305 w 10850"/>
                <a:gd name="connsiteY1" fmla="*/ 0 h 10000"/>
                <a:gd name="connsiteX2" fmla="*/ 9272 w 10850"/>
                <a:gd name="connsiteY2" fmla="*/ 3892 h 10000"/>
                <a:gd name="connsiteX3" fmla="*/ 9997 w 10850"/>
                <a:gd name="connsiteY3" fmla="*/ 2811 h 10000"/>
                <a:gd name="connsiteX4" fmla="*/ 7094 w 10850"/>
                <a:gd name="connsiteY4" fmla="*/ 7215 h 10000"/>
                <a:gd name="connsiteX5" fmla="*/ 8305 w 10850"/>
                <a:gd name="connsiteY5" fmla="*/ 10000 h 10000"/>
                <a:gd name="connsiteX6" fmla="*/ 2749 w 10850"/>
                <a:gd name="connsiteY6" fmla="*/ 10000 h 10000"/>
                <a:gd name="connsiteX7" fmla="*/ 3910 w 10850"/>
                <a:gd name="connsiteY7" fmla="*/ 7214 h 10000"/>
                <a:gd name="connsiteX8" fmla="*/ 403 w 10850"/>
                <a:gd name="connsiteY8" fmla="*/ 1951 h 10000"/>
                <a:gd name="connsiteX9" fmla="*/ 0 w 10850"/>
                <a:gd name="connsiteY9" fmla="*/ 494 h 10000"/>
                <a:gd name="connsiteX10" fmla="*/ 324 w 10850"/>
                <a:gd name="connsiteY10" fmla="*/ 122 h 10000"/>
                <a:gd name="connsiteX11" fmla="*/ 950 w 10850"/>
                <a:gd name="connsiteY11" fmla="*/ 0 h 10000"/>
                <a:gd name="connsiteX0" fmla="*/ 857 w 10757"/>
                <a:gd name="connsiteY0" fmla="*/ 0 h 10000"/>
                <a:gd name="connsiteX1" fmla="*/ 10212 w 10757"/>
                <a:gd name="connsiteY1" fmla="*/ 0 h 10000"/>
                <a:gd name="connsiteX2" fmla="*/ 9179 w 10757"/>
                <a:gd name="connsiteY2" fmla="*/ 3892 h 10000"/>
                <a:gd name="connsiteX3" fmla="*/ 9904 w 10757"/>
                <a:gd name="connsiteY3" fmla="*/ 2811 h 10000"/>
                <a:gd name="connsiteX4" fmla="*/ 7001 w 10757"/>
                <a:gd name="connsiteY4" fmla="*/ 7215 h 10000"/>
                <a:gd name="connsiteX5" fmla="*/ 8212 w 10757"/>
                <a:gd name="connsiteY5" fmla="*/ 10000 h 10000"/>
                <a:gd name="connsiteX6" fmla="*/ 2656 w 10757"/>
                <a:gd name="connsiteY6" fmla="*/ 10000 h 10000"/>
                <a:gd name="connsiteX7" fmla="*/ 3817 w 10757"/>
                <a:gd name="connsiteY7" fmla="*/ 7214 h 10000"/>
                <a:gd name="connsiteX8" fmla="*/ 310 w 10757"/>
                <a:gd name="connsiteY8" fmla="*/ 1951 h 10000"/>
                <a:gd name="connsiteX9" fmla="*/ 28 w 10757"/>
                <a:gd name="connsiteY9" fmla="*/ 457 h 10000"/>
                <a:gd name="connsiteX10" fmla="*/ 231 w 10757"/>
                <a:gd name="connsiteY10" fmla="*/ 122 h 10000"/>
                <a:gd name="connsiteX11" fmla="*/ 857 w 10757"/>
                <a:gd name="connsiteY11" fmla="*/ 0 h 10000"/>
                <a:gd name="connsiteX0" fmla="*/ 857 w 11599"/>
                <a:gd name="connsiteY0" fmla="*/ 0 h 10000"/>
                <a:gd name="connsiteX1" fmla="*/ 11180 w 11599"/>
                <a:gd name="connsiteY1" fmla="*/ 0 h 10000"/>
                <a:gd name="connsiteX2" fmla="*/ 9179 w 11599"/>
                <a:gd name="connsiteY2" fmla="*/ 3892 h 10000"/>
                <a:gd name="connsiteX3" fmla="*/ 9904 w 11599"/>
                <a:gd name="connsiteY3" fmla="*/ 2811 h 10000"/>
                <a:gd name="connsiteX4" fmla="*/ 7001 w 11599"/>
                <a:gd name="connsiteY4" fmla="*/ 7215 h 10000"/>
                <a:gd name="connsiteX5" fmla="*/ 8212 w 11599"/>
                <a:gd name="connsiteY5" fmla="*/ 10000 h 10000"/>
                <a:gd name="connsiteX6" fmla="*/ 2656 w 11599"/>
                <a:gd name="connsiteY6" fmla="*/ 10000 h 10000"/>
                <a:gd name="connsiteX7" fmla="*/ 3817 w 11599"/>
                <a:gd name="connsiteY7" fmla="*/ 7214 h 10000"/>
                <a:gd name="connsiteX8" fmla="*/ 310 w 11599"/>
                <a:gd name="connsiteY8" fmla="*/ 1951 h 10000"/>
                <a:gd name="connsiteX9" fmla="*/ 28 w 11599"/>
                <a:gd name="connsiteY9" fmla="*/ 457 h 10000"/>
                <a:gd name="connsiteX10" fmla="*/ 231 w 11599"/>
                <a:gd name="connsiteY10" fmla="*/ 122 h 10000"/>
                <a:gd name="connsiteX11" fmla="*/ 857 w 11599"/>
                <a:gd name="connsiteY11" fmla="*/ 0 h 10000"/>
                <a:gd name="connsiteX0" fmla="*/ 857 w 11599"/>
                <a:gd name="connsiteY0" fmla="*/ 0 h 10000"/>
                <a:gd name="connsiteX1" fmla="*/ 11180 w 11599"/>
                <a:gd name="connsiteY1" fmla="*/ 0 h 10000"/>
                <a:gd name="connsiteX2" fmla="*/ 9179 w 11599"/>
                <a:gd name="connsiteY2" fmla="*/ 3892 h 10000"/>
                <a:gd name="connsiteX3" fmla="*/ 10227 w 11599"/>
                <a:gd name="connsiteY3" fmla="*/ 2811 h 10000"/>
                <a:gd name="connsiteX4" fmla="*/ 7001 w 11599"/>
                <a:gd name="connsiteY4" fmla="*/ 7215 h 10000"/>
                <a:gd name="connsiteX5" fmla="*/ 8212 w 11599"/>
                <a:gd name="connsiteY5" fmla="*/ 10000 h 10000"/>
                <a:gd name="connsiteX6" fmla="*/ 2656 w 11599"/>
                <a:gd name="connsiteY6" fmla="*/ 10000 h 10000"/>
                <a:gd name="connsiteX7" fmla="*/ 3817 w 11599"/>
                <a:gd name="connsiteY7" fmla="*/ 7214 h 10000"/>
                <a:gd name="connsiteX8" fmla="*/ 310 w 11599"/>
                <a:gd name="connsiteY8" fmla="*/ 1951 h 10000"/>
                <a:gd name="connsiteX9" fmla="*/ 28 w 11599"/>
                <a:gd name="connsiteY9" fmla="*/ 457 h 10000"/>
                <a:gd name="connsiteX10" fmla="*/ 231 w 11599"/>
                <a:gd name="connsiteY10" fmla="*/ 122 h 10000"/>
                <a:gd name="connsiteX11" fmla="*/ 857 w 11599"/>
                <a:gd name="connsiteY11" fmla="*/ 0 h 10000"/>
                <a:gd name="connsiteX0" fmla="*/ 857 w 11616"/>
                <a:gd name="connsiteY0" fmla="*/ 0 h 10000"/>
                <a:gd name="connsiteX1" fmla="*/ 11180 w 11616"/>
                <a:gd name="connsiteY1" fmla="*/ 0 h 10000"/>
                <a:gd name="connsiteX2" fmla="*/ 9340 w 11616"/>
                <a:gd name="connsiteY2" fmla="*/ 4079 h 10000"/>
                <a:gd name="connsiteX3" fmla="*/ 10227 w 11616"/>
                <a:gd name="connsiteY3" fmla="*/ 2811 h 10000"/>
                <a:gd name="connsiteX4" fmla="*/ 7001 w 11616"/>
                <a:gd name="connsiteY4" fmla="*/ 7215 h 10000"/>
                <a:gd name="connsiteX5" fmla="*/ 8212 w 11616"/>
                <a:gd name="connsiteY5" fmla="*/ 10000 h 10000"/>
                <a:gd name="connsiteX6" fmla="*/ 2656 w 11616"/>
                <a:gd name="connsiteY6" fmla="*/ 10000 h 10000"/>
                <a:gd name="connsiteX7" fmla="*/ 3817 w 11616"/>
                <a:gd name="connsiteY7" fmla="*/ 7214 h 10000"/>
                <a:gd name="connsiteX8" fmla="*/ 310 w 11616"/>
                <a:gd name="connsiteY8" fmla="*/ 1951 h 10000"/>
                <a:gd name="connsiteX9" fmla="*/ 28 w 11616"/>
                <a:gd name="connsiteY9" fmla="*/ 457 h 10000"/>
                <a:gd name="connsiteX10" fmla="*/ 231 w 11616"/>
                <a:gd name="connsiteY10" fmla="*/ 122 h 10000"/>
                <a:gd name="connsiteX11" fmla="*/ 857 w 11616"/>
                <a:gd name="connsiteY11" fmla="*/ 0 h 10000"/>
                <a:gd name="connsiteX0" fmla="*/ 857 w 11616"/>
                <a:gd name="connsiteY0" fmla="*/ 0 h 10000"/>
                <a:gd name="connsiteX1" fmla="*/ 11180 w 11616"/>
                <a:gd name="connsiteY1" fmla="*/ 0 h 10000"/>
                <a:gd name="connsiteX2" fmla="*/ 9340 w 11616"/>
                <a:gd name="connsiteY2" fmla="*/ 4079 h 10000"/>
                <a:gd name="connsiteX3" fmla="*/ 10429 w 11616"/>
                <a:gd name="connsiteY3" fmla="*/ 2811 h 10000"/>
                <a:gd name="connsiteX4" fmla="*/ 7001 w 11616"/>
                <a:gd name="connsiteY4" fmla="*/ 7215 h 10000"/>
                <a:gd name="connsiteX5" fmla="*/ 8212 w 11616"/>
                <a:gd name="connsiteY5" fmla="*/ 10000 h 10000"/>
                <a:gd name="connsiteX6" fmla="*/ 2656 w 11616"/>
                <a:gd name="connsiteY6" fmla="*/ 10000 h 10000"/>
                <a:gd name="connsiteX7" fmla="*/ 3817 w 11616"/>
                <a:gd name="connsiteY7" fmla="*/ 7214 h 10000"/>
                <a:gd name="connsiteX8" fmla="*/ 310 w 11616"/>
                <a:gd name="connsiteY8" fmla="*/ 1951 h 10000"/>
                <a:gd name="connsiteX9" fmla="*/ 28 w 11616"/>
                <a:gd name="connsiteY9" fmla="*/ 457 h 10000"/>
                <a:gd name="connsiteX10" fmla="*/ 231 w 11616"/>
                <a:gd name="connsiteY10" fmla="*/ 122 h 10000"/>
                <a:gd name="connsiteX11" fmla="*/ 857 w 11616"/>
                <a:gd name="connsiteY11" fmla="*/ 0 h 10000"/>
                <a:gd name="connsiteX0" fmla="*/ 857 w 11620"/>
                <a:gd name="connsiteY0" fmla="*/ 0 h 10000"/>
                <a:gd name="connsiteX1" fmla="*/ 11180 w 11620"/>
                <a:gd name="connsiteY1" fmla="*/ 0 h 10000"/>
                <a:gd name="connsiteX2" fmla="*/ 9380 w 11620"/>
                <a:gd name="connsiteY2" fmla="*/ 4228 h 10000"/>
                <a:gd name="connsiteX3" fmla="*/ 10429 w 11620"/>
                <a:gd name="connsiteY3" fmla="*/ 2811 h 10000"/>
                <a:gd name="connsiteX4" fmla="*/ 7001 w 11620"/>
                <a:gd name="connsiteY4" fmla="*/ 7215 h 10000"/>
                <a:gd name="connsiteX5" fmla="*/ 8212 w 11620"/>
                <a:gd name="connsiteY5" fmla="*/ 10000 h 10000"/>
                <a:gd name="connsiteX6" fmla="*/ 2656 w 11620"/>
                <a:gd name="connsiteY6" fmla="*/ 10000 h 10000"/>
                <a:gd name="connsiteX7" fmla="*/ 3817 w 11620"/>
                <a:gd name="connsiteY7" fmla="*/ 7214 h 10000"/>
                <a:gd name="connsiteX8" fmla="*/ 310 w 11620"/>
                <a:gd name="connsiteY8" fmla="*/ 1951 h 10000"/>
                <a:gd name="connsiteX9" fmla="*/ 28 w 11620"/>
                <a:gd name="connsiteY9" fmla="*/ 457 h 10000"/>
                <a:gd name="connsiteX10" fmla="*/ 231 w 11620"/>
                <a:gd name="connsiteY10" fmla="*/ 122 h 10000"/>
                <a:gd name="connsiteX11" fmla="*/ 857 w 11620"/>
                <a:gd name="connsiteY11" fmla="*/ 0 h 10000"/>
                <a:gd name="connsiteX0" fmla="*/ 857 w 11620"/>
                <a:gd name="connsiteY0" fmla="*/ 0 h 10000"/>
                <a:gd name="connsiteX1" fmla="*/ 11180 w 11620"/>
                <a:gd name="connsiteY1" fmla="*/ 0 h 10000"/>
                <a:gd name="connsiteX2" fmla="*/ 9380 w 11620"/>
                <a:gd name="connsiteY2" fmla="*/ 4228 h 10000"/>
                <a:gd name="connsiteX3" fmla="*/ 10469 w 11620"/>
                <a:gd name="connsiteY3" fmla="*/ 2811 h 10000"/>
                <a:gd name="connsiteX4" fmla="*/ 7001 w 11620"/>
                <a:gd name="connsiteY4" fmla="*/ 7215 h 10000"/>
                <a:gd name="connsiteX5" fmla="*/ 8212 w 11620"/>
                <a:gd name="connsiteY5" fmla="*/ 10000 h 10000"/>
                <a:gd name="connsiteX6" fmla="*/ 2656 w 11620"/>
                <a:gd name="connsiteY6" fmla="*/ 10000 h 10000"/>
                <a:gd name="connsiteX7" fmla="*/ 3817 w 11620"/>
                <a:gd name="connsiteY7" fmla="*/ 7214 h 10000"/>
                <a:gd name="connsiteX8" fmla="*/ 310 w 11620"/>
                <a:gd name="connsiteY8" fmla="*/ 1951 h 10000"/>
                <a:gd name="connsiteX9" fmla="*/ 28 w 11620"/>
                <a:gd name="connsiteY9" fmla="*/ 457 h 10000"/>
                <a:gd name="connsiteX10" fmla="*/ 231 w 11620"/>
                <a:gd name="connsiteY10" fmla="*/ 122 h 10000"/>
                <a:gd name="connsiteX11" fmla="*/ 857 w 11620"/>
                <a:gd name="connsiteY11" fmla="*/ 0 h 10000"/>
                <a:gd name="connsiteX0" fmla="*/ 1556 w 12319"/>
                <a:gd name="connsiteY0" fmla="*/ 0 h 10000"/>
                <a:gd name="connsiteX1" fmla="*/ 11879 w 12319"/>
                <a:gd name="connsiteY1" fmla="*/ 0 h 10000"/>
                <a:gd name="connsiteX2" fmla="*/ 10079 w 12319"/>
                <a:gd name="connsiteY2" fmla="*/ 4228 h 10000"/>
                <a:gd name="connsiteX3" fmla="*/ 11168 w 12319"/>
                <a:gd name="connsiteY3" fmla="*/ 2811 h 10000"/>
                <a:gd name="connsiteX4" fmla="*/ 7700 w 12319"/>
                <a:gd name="connsiteY4" fmla="*/ 7215 h 10000"/>
                <a:gd name="connsiteX5" fmla="*/ 8911 w 12319"/>
                <a:gd name="connsiteY5" fmla="*/ 10000 h 10000"/>
                <a:gd name="connsiteX6" fmla="*/ 3355 w 12319"/>
                <a:gd name="connsiteY6" fmla="*/ 10000 h 10000"/>
                <a:gd name="connsiteX7" fmla="*/ 4516 w 12319"/>
                <a:gd name="connsiteY7" fmla="*/ 7214 h 10000"/>
                <a:gd name="connsiteX8" fmla="*/ 1009 w 12319"/>
                <a:gd name="connsiteY8" fmla="*/ 1951 h 10000"/>
                <a:gd name="connsiteX9" fmla="*/ 727 w 12319"/>
                <a:gd name="connsiteY9" fmla="*/ 457 h 10000"/>
                <a:gd name="connsiteX10" fmla="*/ 3 w 12319"/>
                <a:gd name="connsiteY10" fmla="*/ 159 h 10000"/>
                <a:gd name="connsiteX11" fmla="*/ 1556 w 12319"/>
                <a:gd name="connsiteY11" fmla="*/ 0 h 10000"/>
                <a:gd name="connsiteX0" fmla="*/ 1637 w 12400"/>
                <a:gd name="connsiteY0" fmla="*/ 28 h 10028"/>
                <a:gd name="connsiteX1" fmla="*/ 11960 w 12400"/>
                <a:gd name="connsiteY1" fmla="*/ 28 h 10028"/>
                <a:gd name="connsiteX2" fmla="*/ 10160 w 12400"/>
                <a:gd name="connsiteY2" fmla="*/ 4256 h 10028"/>
                <a:gd name="connsiteX3" fmla="*/ 11249 w 12400"/>
                <a:gd name="connsiteY3" fmla="*/ 2839 h 10028"/>
                <a:gd name="connsiteX4" fmla="*/ 7781 w 12400"/>
                <a:gd name="connsiteY4" fmla="*/ 7243 h 10028"/>
                <a:gd name="connsiteX5" fmla="*/ 8992 w 12400"/>
                <a:gd name="connsiteY5" fmla="*/ 10028 h 10028"/>
                <a:gd name="connsiteX6" fmla="*/ 3436 w 12400"/>
                <a:gd name="connsiteY6" fmla="*/ 10028 h 10028"/>
                <a:gd name="connsiteX7" fmla="*/ 4597 w 12400"/>
                <a:gd name="connsiteY7" fmla="*/ 7242 h 10028"/>
                <a:gd name="connsiteX8" fmla="*/ 1090 w 12400"/>
                <a:gd name="connsiteY8" fmla="*/ 1979 h 10028"/>
                <a:gd name="connsiteX9" fmla="*/ 808 w 12400"/>
                <a:gd name="connsiteY9" fmla="*/ 485 h 10028"/>
                <a:gd name="connsiteX10" fmla="*/ 3 w 12400"/>
                <a:gd name="connsiteY10" fmla="*/ 0 h 10028"/>
                <a:gd name="connsiteX11" fmla="*/ 1637 w 12400"/>
                <a:gd name="connsiteY11" fmla="*/ 28 h 10028"/>
                <a:gd name="connsiteX0" fmla="*/ 1644 w 12407"/>
                <a:gd name="connsiteY0" fmla="*/ 28 h 10028"/>
                <a:gd name="connsiteX1" fmla="*/ 11967 w 12407"/>
                <a:gd name="connsiteY1" fmla="*/ 28 h 10028"/>
                <a:gd name="connsiteX2" fmla="*/ 10167 w 12407"/>
                <a:gd name="connsiteY2" fmla="*/ 4256 h 10028"/>
                <a:gd name="connsiteX3" fmla="*/ 11256 w 12407"/>
                <a:gd name="connsiteY3" fmla="*/ 2839 h 10028"/>
                <a:gd name="connsiteX4" fmla="*/ 7788 w 12407"/>
                <a:gd name="connsiteY4" fmla="*/ 7243 h 10028"/>
                <a:gd name="connsiteX5" fmla="*/ 8999 w 12407"/>
                <a:gd name="connsiteY5" fmla="*/ 10028 h 10028"/>
                <a:gd name="connsiteX6" fmla="*/ 3443 w 12407"/>
                <a:gd name="connsiteY6" fmla="*/ 10028 h 10028"/>
                <a:gd name="connsiteX7" fmla="*/ 4604 w 12407"/>
                <a:gd name="connsiteY7" fmla="*/ 7242 h 10028"/>
                <a:gd name="connsiteX8" fmla="*/ 1097 w 12407"/>
                <a:gd name="connsiteY8" fmla="*/ 1979 h 10028"/>
                <a:gd name="connsiteX9" fmla="*/ 170 w 12407"/>
                <a:gd name="connsiteY9" fmla="*/ 1120 h 10028"/>
                <a:gd name="connsiteX10" fmla="*/ 10 w 12407"/>
                <a:gd name="connsiteY10" fmla="*/ 0 h 10028"/>
                <a:gd name="connsiteX11" fmla="*/ 1644 w 12407"/>
                <a:gd name="connsiteY11" fmla="*/ 28 h 10028"/>
                <a:gd name="connsiteX0" fmla="*/ 1640 w 12403"/>
                <a:gd name="connsiteY0" fmla="*/ 28 h 10028"/>
                <a:gd name="connsiteX1" fmla="*/ 11963 w 12403"/>
                <a:gd name="connsiteY1" fmla="*/ 28 h 10028"/>
                <a:gd name="connsiteX2" fmla="*/ 10163 w 12403"/>
                <a:gd name="connsiteY2" fmla="*/ 4256 h 10028"/>
                <a:gd name="connsiteX3" fmla="*/ 11252 w 12403"/>
                <a:gd name="connsiteY3" fmla="*/ 2839 h 10028"/>
                <a:gd name="connsiteX4" fmla="*/ 7784 w 12403"/>
                <a:gd name="connsiteY4" fmla="*/ 7243 h 10028"/>
                <a:gd name="connsiteX5" fmla="*/ 8995 w 12403"/>
                <a:gd name="connsiteY5" fmla="*/ 10028 h 10028"/>
                <a:gd name="connsiteX6" fmla="*/ 3439 w 12403"/>
                <a:gd name="connsiteY6" fmla="*/ 10028 h 10028"/>
                <a:gd name="connsiteX7" fmla="*/ 4600 w 12403"/>
                <a:gd name="connsiteY7" fmla="*/ 7242 h 10028"/>
                <a:gd name="connsiteX8" fmla="*/ 1093 w 12403"/>
                <a:gd name="connsiteY8" fmla="*/ 1979 h 10028"/>
                <a:gd name="connsiteX9" fmla="*/ 448 w 12403"/>
                <a:gd name="connsiteY9" fmla="*/ 1045 h 10028"/>
                <a:gd name="connsiteX10" fmla="*/ 6 w 12403"/>
                <a:gd name="connsiteY10" fmla="*/ 0 h 10028"/>
                <a:gd name="connsiteX11" fmla="*/ 1640 w 12403"/>
                <a:gd name="connsiteY11" fmla="*/ 28 h 10028"/>
                <a:gd name="connsiteX0" fmla="*/ 1639 w 12402"/>
                <a:gd name="connsiteY0" fmla="*/ 28 h 10028"/>
                <a:gd name="connsiteX1" fmla="*/ 11962 w 12402"/>
                <a:gd name="connsiteY1" fmla="*/ 28 h 10028"/>
                <a:gd name="connsiteX2" fmla="*/ 10162 w 12402"/>
                <a:gd name="connsiteY2" fmla="*/ 4256 h 10028"/>
                <a:gd name="connsiteX3" fmla="*/ 11251 w 12402"/>
                <a:gd name="connsiteY3" fmla="*/ 2839 h 10028"/>
                <a:gd name="connsiteX4" fmla="*/ 7783 w 12402"/>
                <a:gd name="connsiteY4" fmla="*/ 7243 h 10028"/>
                <a:gd name="connsiteX5" fmla="*/ 8994 w 12402"/>
                <a:gd name="connsiteY5" fmla="*/ 10028 h 10028"/>
                <a:gd name="connsiteX6" fmla="*/ 3438 w 12402"/>
                <a:gd name="connsiteY6" fmla="*/ 10028 h 10028"/>
                <a:gd name="connsiteX7" fmla="*/ 4599 w 12402"/>
                <a:gd name="connsiteY7" fmla="*/ 7242 h 10028"/>
                <a:gd name="connsiteX8" fmla="*/ 1092 w 12402"/>
                <a:gd name="connsiteY8" fmla="*/ 1979 h 10028"/>
                <a:gd name="connsiteX9" fmla="*/ 568 w 12402"/>
                <a:gd name="connsiteY9" fmla="*/ 1045 h 10028"/>
                <a:gd name="connsiteX10" fmla="*/ 5 w 12402"/>
                <a:gd name="connsiteY10" fmla="*/ 0 h 10028"/>
                <a:gd name="connsiteX11" fmla="*/ 1639 w 12402"/>
                <a:gd name="connsiteY11" fmla="*/ 28 h 10028"/>
                <a:gd name="connsiteX0" fmla="*/ 1280 w 12043"/>
                <a:gd name="connsiteY0" fmla="*/ 0 h 10000"/>
                <a:gd name="connsiteX1" fmla="*/ 11603 w 12043"/>
                <a:gd name="connsiteY1" fmla="*/ 0 h 10000"/>
                <a:gd name="connsiteX2" fmla="*/ 9803 w 12043"/>
                <a:gd name="connsiteY2" fmla="*/ 4228 h 10000"/>
                <a:gd name="connsiteX3" fmla="*/ 10892 w 12043"/>
                <a:gd name="connsiteY3" fmla="*/ 2811 h 10000"/>
                <a:gd name="connsiteX4" fmla="*/ 7424 w 12043"/>
                <a:gd name="connsiteY4" fmla="*/ 7215 h 10000"/>
                <a:gd name="connsiteX5" fmla="*/ 8635 w 12043"/>
                <a:gd name="connsiteY5" fmla="*/ 10000 h 10000"/>
                <a:gd name="connsiteX6" fmla="*/ 3079 w 12043"/>
                <a:gd name="connsiteY6" fmla="*/ 10000 h 10000"/>
                <a:gd name="connsiteX7" fmla="*/ 4240 w 12043"/>
                <a:gd name="connsiteY7" fmla="*/ 7214 h 10000"/>
                <a:gd name="connsiteX8" fmla="*/ 733 w 12043"/>
                <a:gd name="connsiteY8" fmla="*/ 1951 h 10000"/>
                <a:gd name="connsiteX9" fmla="*/ 209 w 12043"/>
                <a:gd name="connsiteY9" fmla="*/ 1017 h 10000"/>
                <a:gd name="connsiteX10" fmla="*/ 9 w 12043"/>
                <a:gd name="connsiteY10" fmla="*/ 159 h 10000"/>
                <a:gd name="connsiteX11" fmla="*/ 1280 w 12043"/>
                <a:gd name="connsiteY11" fmla="*/ 0 h 10000"/>
                <a:gd name="connsiteX0" fmla="*/ 1376 w 12139"/>
                <a:gd name="connsiteY0" fmla="*/ 27 h 10027"/>
                <a:gd name="connsiteX1" fmla="*/ 11699 w 12139"/>
                <a:gd name="connsiteY1" fmla="*/ 27 h 10027"/>
                <a:gd name="connsiteX2" fmla="*/ 9899 w 12139"/>
                <a:gd name="connsiteY2" fmla="*/ 4255 h 10027"/>
                <a:gd name="connsiteX3" fmla="*/ 10988 w 12139"/>
                <a:gd name="connsiteY3" fmla="*/ 2838 h 10027"/>
                <a:gd name="connsiteX4" fmla="*/ 7520 w 12139"/>
                <a:gd name="connsiteY4" fmla="*/ 7242 h 10027"/>
                <a:gd name="connsiteX5" fmla="*/ 8731 w 12139"/>
                <a:gd name="connsiteY5" fmla="*/ 10027 h 10027"/>
                <a:gd name="connsiteX6" fmla="*/ 3175 w 12139"/>
                <a:gd name="connsiteY6" fmla="*/ 10027 h 10027"/>
                <a:gd name="connsiteX7" fmla="*/ 4336 w 12139"/>
                <a:gd name="connsiteY7" fmla="*/ 7241 h 10027"/>
                <a:gd name="connsiteX8" fmla="*/ 829 w 12139"/>
                <a:gd name="connsiteY8" fmla="*/ 1978 h 10027"/>
                <a:gd name="connsiteX9" fmla="*/ 305 w 12139"/>
                <a:gd name="connsiteY9" fmla="*/ 1044 h 10027"/>
                <a:gd name="connsiteX10" fmla="*/ 105 w 12139"/>
                <a:gd name="connsiteY10" fmla="*/ 186 h 10027"/>
                <a:gd name="connsiteX11" fmla="*/ 23 w 12139"/>
                <a:gd name="connsiteY11" fmla="*/ 0 h 10027"/>
                <a:gd name="connsiteX12" fmla="*/ 1376 w 12139"/>
                <a:gd name="connsiteY12" fmla="*/ 27 h 10027"/>
                <a:gd name="connsiteX0" fmla="*/ 1379 w 12142"/>
                <a:gd name="connsiteY0" fmla="*/ 27 h 10027"/>
                <a:gd name="connsiteX1" fmla="*/ 11702 w 12142"/>
                <a:gd name="connsiteY1" fmla="*/ 27 h 10027"/>
                <a:gd name="connsiteX2" fmla="*/ 9902 w 12142"/>
                <a:gd name="connsiteY2" fmla="*/ 4255 h 10027"/>
                <a:gd name="connsiteX3" fmla="*/ 10991 w 12142"/>
                <a:gd name="connsiteY3" fmla="*/ 2838 h 10027"/>
                <a:gd name="connsiteX4" fmla="*/ 7523 w 12142"/>
                <a:gd name="connsiteY4" fmla="*/ 7242 h 10027"/>
                <a:gd name="connsiteX5" fmla="*/ 8734 w 12142"/>
                <a:gd name="connsiteY5" fmla="*/ 10027 h 10027"/>
                <a:gd name="connsiteX6" fmla="*/ 3178 w 12142"/>
                <a:gd name="connsiteY6" fmla="*/ 10027 h 10027"/>
                <a:gd name="connsiteX7" fmla="*/ 4339 w 12142"/>
                <a:gd name="connsiteY7" fmla="*/ 7241 h 10027"/>
                <a:gd name="connsiteX8" fmla="*/ 832 w 12142"/>
                <a:gd name="connsiteY8" fmla="*/ 1978 h 10027"/>
                <a:gd name="connsiteX9" fmla="*/ 308 w 12142"/>
                <a:gd name="connsiteY9" fmla="*/ 1044 h 10027"/>
                <a:gd name="connsiteX10" fmla="*/ 68 w 12142"/>
                <a:gd name="connsiteY10" fmla="*/ 298 h 10027"/>
                <a:gd name="connsiteX11" fmla="*/ 26 w 12142"/>
                <a:gd name="connsiteY11" fmla="*/ 0 h 10027"/>
                <a:gd name="connsiteX12" fmla="*/ 1379 w 12142"/>
                <a:gd name="connsiteY12" fmla="*/ 27 h 10027"/>
                <a:gd name="connsiteX0" fmla="*/ 1555 w 12318"/>
                <a:gd name="connsiteY0" fmla="*/ 27 h 10027"/>
                <a:gd name="connsiteX1" fmla="*/ 11878 w 12318"/>
                <a:gd name="connsiteY1" fmla="*/ 27 h 10027"/>
                <a:gd name="connsiteX2" fmla="*/ 10078 w 12318"/>
                <a:gd name="connsiteY2" fmla="*/ 4255 h 10027"/>
                <a:gd name="connsiteX3" fmla="*/ 11167 w 12318"/>
                <a:gd name="connsiteY3" fmla="*/ 2838 h 10027"/>
                <a:gd name="connsiteX4" fmla="*/ 7699 w 12318"/>
                <a:gd name="connsiteY4" fmla="*/ 7242 h 10027"/>
                <a:gd name="connsiteX5" fmla="*/ 8910 w 12318"/>
                <a:gd name="connsiteY5" fmla="*/ 10027 h 10027"/>
                <a:gd name="connsiteX6" fmla="*/ 3354 w 12318"/>
                <a:gd name="connsiteY6" fmla="*/ 10027 h 10027"/>
                <a:gd name="connsiteX7" fmla="*/ 4515 w 12318"/>
                <a:gd name="connsiteY7" fmla="*/ 7241 h 10027"/>
                <a:gd name="connsiteX8" fmla="*/ 1008 w 12318"/>
                <a:gd name="connsiteY8" fmla="*/ 1978 h 10027"/>
                <a:gd name="connsiteX9" fmla="*/ 0 w 12318"/>
                <a:gd name="connsiteY9" fmla="*/ 74 h 10027"/>
                <a:gd name="connsiteX10" fmla="*/ 244 w 12318"/>
                <a:gd name="connsiteY10" fmla="*/ 298 h 10027"/>
                <a:gd name="connsiteX11" fmla="*/ 202 w 12318"/>
                <a:gd name="connsiteY11" fmla="*/ 0 h 10027"/>
                <a:gd name="connsiteX12" fmla="*/ 1555 w 12318"/>
                <a:gd name="connsiteY12" fmla="*/ 27 h 10027"/>
                <a:gd name="connsiteX0" fmla="*/ 1380 w 12143"/>
                <a:gd name="connsiteY0" fmla="*/ 27 h 10027"/>
                <a:gd name="connsiteX1" fmla="*/ 11703 w 12143"/>
                <a:gd name="connsiteY1" fmla="*/ 27 h 10027"/>
                <a:gd name="connsiteX2" fmla="*/ 9903 w 12143"/>
                <a:gd name="connsiteY2" fmla="*/ 4255 h 10027"/>
                <a:gd name="connsiteX3" fmla="*/ 10992 w 12143"/>
                <a:gd name="connsiteY3" fmla="*/ 2838 h 10027"/>
                <a:gd name="connsiteX4" fmla="*/ 7524 w 12143"/>
                <a:gd name="connsiteY4" fmla="*/ 7242 h 10027"/>
                <a:gd name="connsiteX5" fmla="*/ 8735 w 12143"/>
                <a:gd name="connsiteY5" fmla="*/ 10027 h 10027"/>
                <a:gd name="connsiteX6" fmla="*/ 3179 w 12143"/>
                <a:gd name="connsiteY6" fmla="*/ 10027 h 10027"/>
                <a:gd name="connsiteX7" fmla="*/ 4340 w 12143"/>
                <a:gd name="connsiteY7" fmla="*/ 7241 h 10027"/>
                <a:gd name="connsiteX8" fmla="*/ 833 w 12143"/>
                <a:gd name="connsiteY8" fmla="*/ 1978 h 10027"/>
                <a:gd name="connsiteX9" fmla="*/ 67 w 12143"/>
                <a:gd name="connsiteY9" fmla="*/ 37 h 10027"/>
                <a:gd name="connsiteX10" fmla="*/ 69 w 12143"/>
                <a:gd name="connsiteY10" fmla="*/ 298 h 10027"/>
                <a:gd name="connsiteX11" fmla="*/ 27 w 12143"/>
                <a:gd name="connsiteY11" fmla="*/ 0 h 10027"/>
                <a:gd name="connsiteX12" fmla="*/ 1380 w 12143"/>
                <a:gd name="connsiteY12" fmla="*/ 27 h 10027"/>
                <a:gd name="connsiteX0" fmla="*/ 1331 w 12094"/>
                <a:gd name="connsiteY0" fmla="*/ 5 h 10005"/>
                <a:gd name="connsiteX1" fmla="*/ 11654 w 12094"/>
                <a:gd name="connsiteY1" fmla="*/ 5 h 10005"/>
                <a:gd name="connsiteX2" fmla="*/ 9854 w 12094"/>
                <a:gd name="connsiteY2" fmla="*/ 4233 h 10005"/>
                <a:gd name="connsiteX3" fmla="*/ 10943 w 12094"/>
                <a:gd name="connsiteY3" fmla="*/ 2816 h 10005"/>
                <a:gd name="connsiteX4" fmla="*/ 7475 w 12094"/>
                <a:gd name="connsiteY4" fmla="*/ 7220 h 10005"/>
                <a:gd name="connsiteX5" fmla="*/ 8686 w 12094"/>
                <a:gd name="connsiteY5" fmla="*/ 10005 h 10005"/>
                <a:gd name="connsiteX6" fmla="*/ 3130 w 12094"/>
                <a:gd name="connsiteY6" fmla="*/ 10005 h 10005"/>
                <a:gd name="connsiteX7" fmla="*/ 4291 w 12094"/>
                <a:gd name="connsiteY7" fmla="*/ 7219 h 10005"/>
                <a:gd name="connsiteX8" fmla="*/ 784 w 12094"/>
                <a:gd name="connsiteY8" fmla="*/ 1956 h 10005"/>
                <a:gd name="connsiteX9" fmla="*/ 18 w 12094"/>
                <a:gd name="connsiteY9" fmla="*/ 15 h 10005"/>
                <a:gd name="connsiteX10" fmla="*/ 20 w 12094"/>
                <a:gd name="connsiteY10" fmla="*/ 276 h 10005"/>
                <a:gd name="connsiteX11" fmla="*/ 260 w 12094"/>
                <a:gd name="connsiteY11" fmla="*/ 90 h 10005"/>
                <a:gd name="connsiteX12" fmla="*/ 1331 w 12094"/>
                <a:gd name="connsiteY12" fmla="*/ 5 h 10005"/>
                <a:gd name="connsiteX0" fmla="*/ 1320 w 12083"/>
                <a:gd name="connsiteY0" fmla="*/ 0 h 10000"/>
                <a:gd name="connsiteX1" fmla="*/ 11643 w 12083"/>
                <a:gd name="connsiteY1" fmla="*/ 0 h 10000"/>
                <a:gd name="connsiteX2" fmla="*/ 9843 w 12083"/>
                <a:gd name="connsiteY2" fmla="*/ 4228 h 10000"/>
                <a:gd name="connsiteX3" fmla="*/ 10932 w 12083"/>
                <a:gd name="connsiteY3" fmla="*/ 2811 h 10000"/>
                <a:gd name="connsiteX4" fmla="*/ 7464 w 12083"/>
                <a:gd name="connsiteY4" fmla="*/ 7215 h 10000"/>
                <a:gd name="connsiteX5" fmla="*/ 8675 w 12083"/>
                <a:gd name="connsiteY5" fmla="*/ 10000 h 10000"/>
                <a:gd name="connsiteX6" fmla="*/ 3119 w 12083"/>
                <a:gd name="connsiteY6" fmla="*/ 10000 h 10000"/>
                <a:gd name="connsiteX7" fmla="*/ 4280 w 12083"/>
                <a:gd name="connsiteY7" fmla="*/ 7214 h 10000"/>
                <a:gd name="connsiteX8" fmla="*/ 773 w 12083"/>
                <a:gd name="connsiteY8" fmla="*/ 1951 h 10000"/>
                <a:gd name="connsiteX9" fmla="*/ 249 w 12083"/>
                <a:gd name="connsiteY9" fmla="*/ 197 h 10000"/>
                <a:gd name="connsiteX10" fmla="*/ 9 w 12083"/>
                <a:gd name="connsiteY10" fmla="*/ 271 h 10000"/>
                <a:gd name="connsiteX11" fmla="*/ 249 w 12083"/>
                <a:gd name="connsiteY11" fmla="*/ 85 h 10000"/>
                <a:gd name="connsiteX12" fmla="*/ 1320 w 12083"/>
                <a:gd name="connsiteY12" fmla="*/ 0 h 10000"/>
                <a:gd name="connsiteX0" fmla="*/ 1326 w 12089"/>
                <a:gd name="connsiteY0" fmla="*/ 0 h 10000"/>
                <a:gd name="connsiteX1" fmla="*/ 11649 w 12089"/>
                <a:gd name="connsiteY1" fmla="*/ 0 h 10000"/>
                <a:gd name="connsiteX2" fmla="*/ 9849 w 12089"/>
                <a:gd name="connsiteY2" fmla="*/ 4228 h 10000"/>
                <a:gd name="connsiteX3" fmla="*/ 10938 w 12089"/>
                <a:gd name="connsiteY3" fmla="*/ 2811 h 10000"/>
                <a:gd name="connsiteX4" fmla="*/ 7470 w 12089"/>
                <a:gd name="connsiteY4" fmla="*/ 7215 h 10000"/>
                <a:gd name="connsiteX5" fmla="*/ 8681 w 12089"/>
                <a:gd name="connsiteY5" fmla="*/ 10000 h 10000"/>
                <a:gd name="connsiteX6" fmla="*/ 3125 w 12089"/>
                <a:gd name="connsiteY6" fmla="*/ 10000 h 10000"/>
                <a:gd name="connsiteX7" fmla="*/ 4286 w 12089"/>
                <a:gd name="connsiteY7" fmla="*/ 7214 h 10000"/>
                <a:gd name="connsiteX8" fmla="*/ 779 w 12089"/>
                <a:gd name="connsiteY8" fmla="*/ 1951 h 10000"/>
                <a:gd name="connsiteX9" fmla="*/ 13 w 12089"/>
                <a:gd name="connsiteY9" fmla="*/ 383 h 10000"/>
                <a:gd name="connsiteX10" fmla="*/ 255 w 12089"/>
                <a:gd name="connsiteY10" fmla="*/ 197 h 10000"/>
                <a:gd name="connsiteX11" fmla="*/ 15 w 12089"/>
                <a:gd name="connsiteY11" fmla="*/ 271 h 10000"/>
                <a:gd name="connsiteX12" fmla="*/ 255 w 12089"/>
                <a:gd name="connsiteY12" fmla="*/ 85 h 10000"/>
                <a:gd name="connsiteX13" fmla="*/ 1326 w 12089"/>
                <a:gd name="connsiteY13" fmla="*/ 0 h 10000"/>
                <a:gd name="connsiteX0" fmla="*/ 1331 w 12094"/>
                <a:gd name="connsiteY0" fmla="*/ 0 h 10000"/>
                <a:gd name="connsiteX1" fmla="*/ 11654 w 12094"/>
                <a:gd name="connsiteY1" fmla="*/ 0 h 10000"/>
                <a:gd name="connsiteX2" fmla="*/ 9854 w 12094"/>
                <a:gd name="connsiteY2" fmla="*/ 4228 h 10000"/>
                <a:gd name="connsiteX3" fmla="*/ 10943 w 12094"/>
                <a:gd name="connsiteY3" fmla="*/ 2811 h 10000"/>
                <a:gd name="connsiteX4" fmla="*/ 7475 w 12094"/>
                <a:gd name="connsiteY4" fmla="*/ 7215 h 10000"/>
                <a:gd name="connsiteX5" fmla="*/ 8686 w 12094"/>
                <a:gd name="connsiteY5" fmla="*/ 10000 h 10000"/>
                <a:gd name="connsiteX6" fmla="*/ 3130 w 12094"/>
                <a:gd name="connsiteY6" fmla="*/ 10000 h 10000"/>
                <a:gd name="connsiteX7" fmla="*/ 4291 w 12094"/>
                <a:gd name="connsiteY7" fmla="*/ 7214 h 10000"/>
                <a:gd name="connsiteX8" fmla="*/ 784 w 12094"/>
                <a:gd name="connsiteY8" fmla="*/ 1951 h 10000"/>
                <a:gd name="connsiteX9" fmla="*/ 18 w 12094"/>
                <a:gd name="connsiteY9" fmla="*/ 383 h 10000"/>
                <a:gd name="connsiteX10" fmla="*/ 139 w 12094"/>
                <a:gd name="connsiteY10" fmla="*/ 160 h 10000"/>
                <a:gd name="connsiteX11" fmla="*/ 20 w 12094"/>
                <a:gd name="connsiteY11" fmla="*/ 271 h 10000"/>
                <a:gd name="connsiteX12" fmla="*/ 260 w 12094"/>
                <a:gd name="connsiteY12" fmla="*/ 85 h 10000"/>
                <a:gd name="connsiteX13" fmla="*/ 1331 w 12094"/>
                <a:gd name="connsiteY13" fmla="*/ 0 h 10000"/>
                <a:gd name="connsiteX0" fmla="*/ 1331 w 12094"/>
                <a:gd name="connsiteY0" fmla="*/ 0 h 10000"/>
                <a:gd name="connsiteX1" fmla="*/ 11654 w 12094"/>
                <a:gd name="connsiteY1" fmla="*/ 0 h 10000"/>
                <a:gd name="connsiteX2" fmla="*/ 9854 w 12094"/>
                <a:gd name="connsiteY2" fmla="*/ 4228 h 10000"/>
                <a:gd name="connsiteX3" fmla="*/ 10943 w 12094"/>
                <a:gd name="connsiteY3" fmla="*/ 2811 h 10000"/>
                <a:gd name="connsiteX4" fmla="*/ 7475 w 12094"/>
                <a:gd name="connsiteY4" fmla="*/ 7215 h 10000"/>
                <a:gd name="connsiteX5" fmla="*/ 8686 w 12094"/>
                <a:gd name="connsiteY5" fmla="*/ 10000 h 10000"/>
                <a:gd name="connsiteX6" fmla="*/ 3130 w 12094"/>
                <a:gd name="connsiteY6" fmla="*/ 10000 h 10000"/>
                <a:gd name="connsiteX7" fmla="*/ 4291 w 12094"/>
                <a:gd name="connsiteY7" fmla="*/ 7214 h 10000"/>
                <a:gd name="connsiteX8" fmla="*/ 784 w 12094"/>
                <a:gd name="connsiteY8" fmla="*/ 1951 h 10000"/>
                <a:gd name="connsiteX9" fmla="*/ 18 w 12094"/>
                <a:gd name="connsiteY9" fmla="*/ 383 h 10000"/>
                <a:gd name="connsiteX10" fmla="*/ 139 w 12094"/>
                <a:gd name="connsiteY10" fmla="*/ 160 h 10000"/>
                <a:gd name="connsiteX11" fmla="*/ 141 w 12094"/>
                <a:gd name="connsiteY11" fmla="*/ 234 h 10000"/>
                <a:gd name="connsiteX12" fmla="*/ 260 w 12094"/>
                <a:gd name="connsiteY12" fmla="*/ 85 h 10000"/>
                <a:gd name="connsiteX13" fmla="*/ 1331 w 12094"/>
                <a:gd name="connsiteY13" fmla="*/ 0 h 10000"/>
                <a:gd name="connsiteX0" fmla="*/ 1361 w 12124"/>
                <a:gd name="connsiteY0" fmla="*/ 0 h 10000"/>
                <a:gd name="connsiteX1" fmla="*/ 11684 w 12124"/>
                <a:gd name="connsiteY1" fmla="*/ 0 h 10000"/>
                <a:gd name="connsiteX2" fmla="*/ 9884 w 12124"/>
                <a:gd name="connsiteY2" fmla="*/ 4228 h 10000"/>
                <a:gd name="connsiteX3" fmla="*/ 10973 w 12124"/>
                <a:gd name="connsiteY3" fmla="*/ 2811 h 10000"/>
                <a:gd name="connsiteX4" fmla="*/ 7505 w 12124"/>
                <a:gd name="connsiteY4" fmla="*/ 7215 h 10000"/>
                <a:gd name="connsiteX5" fmla="*/ 8716 w 12124"/>
                <a:gd name="connsiteY5" fmla="*/ 10000 h 10000"/>
                <a:gd name="connsiteX6" fmla="*/ 3160 w 12124"/>
                <a:gd name="connsiteY6" fmla="*/ 10000 h 10000"/>
                <a:gd name="connsiteX7" fmla="*/ 4321 w 12124"/>
                <a:gd name="connsiteY7" fmla="*/ 7214 h 10000"/>
                <a:gd name="connsiteX8" fmla="*/ 814 w 12124"/>
                <a:gd name="connsiteY8" fmla="*/ 1951 h 10000"/>
                <a:gd name="connsiteX9" fmla="*/ 48 w 12124"/>
                <a:gd name="connsiteY9" fmla="*/ 383 h 10000"/>
                <a:gd name="connsiteX10" fmla="*/ 169 w 12124"/>
                <a:gd name="connsiteY10" fmla="*/ 160 h 10000"/>
                <a:gd name="connsiteX11" fmla="*/ 10 w 12124"/>
                <a:gd name="connsiteY11" fmla="*/ 122 h 10000"/>
                <a:gd name="connsiteX12" fmla="*/ 290 w 12124"/>
                <a:gd name="connsiteY12" fmla="*/ 85 h 10000"/>
                <a:gd name="connsiteX13" fmla="*/ 1361 w 12124"/>
                <a:gd name="connsiteY13" fmla="*/ 0 h 10000"/>
                <a:gd name="connsiteX0" fmla="*/ 1332 w 12095"/>
                <a:gd name="connsiteY0" fmla="*/ 0 h 10000"/>
                <a:gd name="connsiteX1" fmla="*/ 11655 w 12095"/>
                <a:gd name="connsiteY1" fmla="*/ 0 h 10000"/>
                <a:gd name="connsiteX2" fmla="*/ 9855 w 12095"/>
                <a:gd name="connsiteY2" fmla="*/ 4228 h 10000"/>
                <a:gd name="connsiteX3" fmla="*/ 10944 w 12095"/>
                <a:gd name="connsiteY3" fmla="*/ 2811 h 10000"/>
                <a:gd name="connsiteX4" fmla="*/ 7476 w 12095"/>
                <a:gd name="connsiteY4" fmla="*/ 7215 h 10000"/>
                <a:gd name="connsiteX5" fmla="*/ 8687 w 12095"/>
                <a:gd name="connsiteY5" fmla="*/ 10000 h 10000"/>
                <a:gd name="connsiteX6" fmla="*/ 3131 w 12095"/>
                <a:gd name="connsiteY6" fmla="*/ 10000 h 10000"/>
                <a:gd name="connsiteX7" fmla="*/ 4292 w 12095"/>
                <a:gd name="connsiteY7" fmla="*/ 7214 h 10000"/>
                <a:gd name="connsiteX8" fmla="*/ 785 w 12095"/>
                <a:gd name="connsiteY8" fmla="*/ 1951 h 10000"/>
                <a:gd name="connsiteX9" fmla="*/ 19 w 12095"/>
                <a:gd name="connsiteY9" fmla="*/ 383 h 10000"/>
                <a:gd name="connsiteX10" fmla="*/ 140 w 12095"/>
                <a:gd name="connsiteY10" fmla="*/ 160 h 10000"/>
                <a:gd name="connsiteX11" fmla="*/ 102 w 12095"/>
                <a:gd name="connsiteY11" fmla="*/ 159 h 10000"/>
                <a:gd name="connsiteX12" fmla="*/ 261 w 12095"/>
                <a:gd name="connsiteY12" fmla="*/ 85 h 10000"/>
                <a:gd name="connsiteX13" fmla="*/ 1332 w 12095"/>
                <a:gd name="connsiteY13" fmla="*/ 0 h 10000"/>
                <a:gd name="connsiteX0" fmla="*/ 1925 w 13763"/>
                <a:gd name="connsiteY0" fmla="*/ 0 h 10039"/>
                <a:gd name="connsiteX1" fmla="*/ 12248 w 13763"/>
                <a:gd name="connsiteY1" fmla="*/ 0 h 10039"/>
                <a:gd name="connsiteX2" fmla="*/ 10448 w 13763"/>
                <a:gd name="connsiteY2" fmla="*/ 4228 h 10039"/>
                <a:gd name="connsiteX3" fmla="*/ 11537 w 13763"/>
                <a:gd name="connsiteY3" fmla="*/ 2811 h 10039"/>
                <a:gd name="connsiteX4" fmla="*/ 8069 w 13763"/>
                <a:gd name="connsiteY4" fmla="*/ 7215 h 10039"/>
                <a:gd name="connsiteX5" fmla="*/ 9280 w 13763"/>
                <a:gd name="connsiteY5" fmla="*/ 10000 h 10039"/>
                <a:gd name="connsiteX6" fmla="*/ 3724 w 13763"/>
                <a:gd name="connsiteY6" fmla="*/ 10000 h 10039"/>
                <a:gd name="connsiteX7" fmla="*/ 4885 w 13763"/>
                <a:gd name="connsiteY7" fmla="*/ 7214 h 10039"/>
                <a:gd name="connsiteX8" fmla="*/ 1378 w 13763"/>
                <a:gd name="connsiteY8" fmla="*/ 1951 h 10039"/>
                <a:gd name="connsiteX9" fmla="*/ 612 w 13763"/>
                <a:gd name="connsiteY9" fmla="*/ 383 h 10039"/>
                <a:gd name="connsiteX10" fmla="*/ 733 w 13763"/>
                <a:gd name="connsiteY10" fmla="*/ 160 h 10039"/>
                <a:gd name="connsiteX11" fmla="*/ 695 w 13763"/>
                <a:gd name="connsiteY11" fmla="*/ 159 h 10039"/>
                <a:gd name="connsiteX12" fmla="*/ 1925 w 13763"/>
                <a:gd name="connsiteY12" fmla="*/ 0 h 10039"/>
                <a:gd name="connsiteX0" fmla="*/ 1919 w 13757"/>
                <a:gd name="connsiteY0" fmla="*/ 0 h 10039"/>
                <a:gd name="connsiteX1" fmla="*/ 12242 w 13757"/>
                <a:gd name="connsiteY1" fmla="*/ 0 h 10039"/>
                <a:gd name="connsiteX2" fmla="*/ 10442 w 13757"/>
                <a:gd name="connsiteY2" fmla="*/ 4228 h 10039"/>
                <a:gd name="connsiteX3" fmla="*/ 11531 w 13757"/>
                <a:gd name="connsiteY3" fmla="*/ 2811 h 10039"/>
                <a:gd name="connsiteX4" fmla="*/ 8063 w 13757"/>
                <a:gd name="connsiteY4" fmla="*/ 7215 h 10039"/>
                <a:gd name="connsiteX5" fmla="*/ 9274 w 13757"/>
                <a:gd name="connsiteY5" fmla="*/ 10000 h 10039"/>
                <a:gd name="connsiteX6" fmla="*/ 3718 w 13757"/>
                <a:gd name="connsiteY6" fmla="*/ 10000 h 10039"/>
                <a:gd name="connsiteX7" fmla="*/ 4879 w 13757"/>
                <a:gd name="connsiteY7" fmla="*/ 7214 h 10039"/>
                <a:gd name="connsiteX8" fmla="*/ 1372 w 13757"/>
                <a:gd name="connsiteY8" fmla="*/ 1951 h 10039"/>
                <a:gd name="connsiteX9" fmla="*/ 606 w 13757"/>
                <a:gd name="connsiteY9" fmla="*/ 383 h 10039"/>
                <a:gd name="connsiteX10" fmla="*/ 727 w 13757"/>
                <a:gd name="connsiteY10" fmla="*/ 160 h 10039"/>
                <a:gd name="connsiteX11" fmla="*/ 1919 w 13757"/>
                <a:gd name="connsiteY11" fmla="*/ 0 h 10039"/>
                <a:gd name="connsiteX0" fmla="*/ 1939 w 13777"/>
                <a:gd name="connsiteY0" fmla="*/ 0 h 10039"/>
                <a:gd name="connsiteX1" fmla="*/ 12262 w 13777"/>
                <a:gd name="connsiteY1" fmla="*/ 0 h 10039"/>
                <a:gd name="connsiteX2" fmla="*/ 10462 w 13777"/>
                <a:gd name="connsiteY2" fmla="*/ 4228 h 10039"/>
                <a:gd name="connsiteX3" fmla="*/ 11551 w 13777"/>
                <a:gd name="connsiteY3" fmla="*/ 2811 h 10039"/>
                <a:gd name="connsiteX4" fmla="*/ 8083 w 13777"/>
                <a:gd name="connsiteY4" fmla="*/ 7215 h 10039"/>
                <a:gd name="connsiteX5" fmla="*/ 9294 w 13777"/>
                <a:gd name="connsiteY5" fmla="*/ 10000 h 10039"/>
                <a:gd name="connsiteX6" fmla="*/ 3738 w 13777"/>
                <a:gd name="connsiteY6" fmla="*/ 10000 h 10039"/>
                <a:gd name="connsiteX7" fmla="*/ 4899 w 13777"/>
                <a:gd name="connsiteY7" fmla="*/ 7214 h 10039"/>
                <a:gd name="connsiteX8" fmla="*/ 1392 w 13777"/>
                <a:gd name="connsiteY8" fmla="*/ 1951 h 10039"/>
                <a:gd name="connsiteX9" fmla="*/ 626 w 13777"/>
                <a:gd name="connsiteY9" fmla="*/ 383 h 10039"/>
                <a:gd name="connsiteX10" fmla="*/ 1939 w 13777"/>
                <a:gd name="connsiteY10" fmla="*/ 0 h 10039"/>
                <a:gd name="connsiteX0" fmla="*/ 1812 w 13650"/>
                <a:gd name="connsiteY0" fmla="*/ 0 h 10039"/>
                <a:gd name="connsiteX1" fmla="*/ 12135 w 13650"/>
                <a:gd name="connsiteY1" fmla="*/ 0 h 10039"/>
                <a:gd name="connsiteX2" fmla="*/ 10335 w 13650"/>
                <a:gd name="connsiteY2" fmla="*/ 4228 h 10039"/>
                <a:gd name="connsiteX3" fmla="*/ 11424 w 13650"/>
                <a:gd name="connsiteY3" fmla="*/ 2811 h 10039"/>
                <a:gd name="connsiteX4" fmla="*/ 7956 w 13650"/>
                <a:gd name="connsiteY4" fmla="*/ 7215 h 10039"/>
                <a:gd name="connsiteX5" fmla="*/ 9167 w 13650"/>
                <a:gd name="connsiteY5" fmla="*/ 10000 h 10039"/>
                <a:gd name="connsiteX6" fmla="*/ 3611 w 13650"/>
                <a:gd name="connsiteY6" fmla="*/ 10000 h 10039"/>
                <a:gd name="connsiteX7" fmla="*/ 4772 w 13650"/>
                <a:gd name="connsiteY7" fmla="*/ 7214 h 10039"/>
                <a:gd name="connsiteX8" fmla="*/ 1265 w 13650"/>
                <a:gd name="connsiteY8" fmla="*/ 1951 h 10039"/>
                <a:gd name="connsiteX9" fmla="*/ 1812 w 13650"/>
                <a:gd name="connsiteY9" fmla="*/ 0 h 10039"/>
                <a:gd name="connsiteX0" fmla="*/ 1812 w 13650"/>
                <a:gd name="connsiteY0" fmla="*/ 0 h 10039"/>
                <a:gd name="connsiteX1" fmla="*/ 12135 w 13650"/>
                <a:gd name="connsiteY1" fmla="*/ 0 h 10039"/>
                <a:gd name="connsiteX2" fmla="*/ 10335 w 13650"/>
                <a:gd name="connsiteY2" fmla="*/ 4228 h 10039"/>
                <a:gd name="connsiteX3" fmla="*/ 11424 w 13650"/>
                <a:gd name="connsiteY3" fmla="*/ 2811 h 10039"/>
                <a:gd name="connsiteX4" fmla="*/ 7956 w 13650"/>
                <a:gd name="connsiteY4" fmla="*/ 7215 h 10039"/>
                <a:gd name="connsiteX5" fmla="*/ 9167 w 13650"/>
                <a:gd name="connsiteY5" fmla="*/ 10000 h 10039"/>
                <a:gd name="connsiteX6" fmla="*/ 3611 w 13650"/>
                <a:gd name="connsiteY6" fmla="*/ 10000 h 10039"/>
                <a:gd name="connsiteX7" fmla="*/ 4772 w 13650"/>
                <a:gd name="connsiteY7" fmla="*/ 7214 h 10039"/>
                <a:gd name="connsiteX8" fmla="*/ 1265 w 13650"/>
                <a:gd name="connsiteY8" fmla="*/ 1951 h 10039"/>
                <a:gd name="connsiteX9" fmla="*/ 1812 w 13650"/>
                <a:gd name="connsiteY9" fmla="*/ 0 h 10039"/>
                <a:gd name="connsiteX0" fmla="*/ 1812 w 14120"/>
                <a:gd name="connsiteY0" fmla="*/ 17 h 10039"/>
                <a:gd name="connsiteX1" fmla="*/ 12605 w 14120"/>
                <a:gd name="connsiteY1" fmla="*/ 0 h 10039"/>
                <a:gd name="connsiteX2" fmla="*/ 10805 w 14120"/>
                <a:gd name="connsiteY2" fmla="*/ 4228 h 10039"/>
                <a:gd name="connsiteX3" fmla="*/ 11894 w 14120"/>
                <a:gd name="connsiteY3" fmla="*/ 2811 h 10039"/>
                <a:gd name="connsiteX4" fmla="*/ 8426 w 14120"/>
                <a:gd name="connsiteY4" fmla="*/ 7215 h 10039"/>
                <a:gd name="connsiteX5" fmla="*/ 9637 w 14120"/>
                <a:gd name="connsiteY5" fmla="*/ 10000 h 10039"/>
                <a:gd name="connsiteX6" fmla="*/ 4081 w 14120"/>
                <a:gd name="connsiteY6" fmla="*/ 10000 h 10039"/>
                <a:gd name="connsiteX7" fmla="*/ 5242 w 14120"/>
                <a:gd name="connsiteY7" fmla="*/ 7214 h 10039"/>
                <a:gd name="connsiteX8" fmla="*/ 1735 w 14120"/>
                <a:gd name="connsiteY8" fmla="*/ 1951 h 10039"/>
                <a:gd name="connsiteX9" fmla="*/ 1812 w 14120"/>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7632 w 13326"/>
                <a:gd name="connsiteY4" fmla="*/ 7215 h 10039"/>
                <a:gd name="connsiteX5" fmla="*/ 8843 w 13326"/>
                <a:gd name="connsiteY5" fmla="*/ 10000 h 10039"/>
                <a:gd name="connsiteX6" fmla="*/ 3287 w 13326"/>
                <a:gd name="connsiteY6" fmla="*/ 10000 h 10039"/>
                <a:gd name="connsiteX7" fmla="*/ 4448 w 13326"/>
                <a:gd name="connsiteY7" fmla="*/ 7214 h 10039"/>
                <a:gd name="connsiteX8" fmla="*/ 941 w 13326"/>
                <a:gd name="connsiteY8" fmla="*/ 1951 h 10039"/>
                <a:gd name="connsiteX9" fmla="*/ 1018 w 13326"/>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8218 w 13326"/>
                <a:gd name="connsiteY4" fmla="*/ 7239 h 10039"/>
                <a:gd name="connsiteX5" fmla="*/ 8843 w 13326"/>
                <a:gd name="connsiteY5" fmla="*/ 10000 h 10039"/>
                <a:gd name="connsiteX6" fmla="*/ 3287 w 13326"/>
                <a:gd name="connsiteY6" fmla="*/ 10000 h 10039"/>
                <a:gd name="connsiteX7" fmla="*/ 4448 w 13326"/>
                <a:gd name="connsiteY7" fmla="*/ 7214 h 10039"/>
                <a:gd name="connsiteX8" fmla="*/ 941 w 13326"/>
                <a:gd name="connsiteY8" fmla="*/ 1951 h 10039"/>
                <a:gd name="connsiteX9" fmla="*/ 1018 w 13326"/>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8218 w 13326"/>
                <a:gd name="connsiteY4" fmla="*/ 7239 h 10039"/>
                <a:gd name="connsiteX5" fmla="*/ 8843 w 13326"/>
                <a:gd name="connsiteY5" fmla="*/ 10000 h 10039"/>
                <a:gd name="connsiteX6" fmla="*/ 3287 w 13326"/>
                <a:gd name="connsiteY6" fmla="*/ 10000 h 10039"/>
                <a:gd name="connsiteX7" fmla="*/ 5018 w 13326"/>
                <a:gd name="connsiteY7" fmla="*/ 7239 h 10039"/>
                <a:gd name="connsiteX8" fmla="*/ 941 w 13326"/>
                <a:gd name="connsiteY8" fmla="*/ 1951 h 10039"/>
                <a:gd name="connsiteX9" fmla="*/ 1018 w 13326"/>
                <a:gd name="connsiteY9" fmla="*/ 17 h 10039"/>
                <a:gd name="connsiteX0" fmla="*/ 1018 w 13326"/>
                <a:gd name="connsiteY0" fmla="*/ 17 h 10039"/>
                <a:gd name="connsiteX1" fmla="*/ 11811 w 13326"/>
                <a:gd name="connsiteY1" fmla="*/ 0 h 10039"/>
                <a:gd name="connsiteX2" fmla="*/ 10011 w 13326"/>
                <a:gd name="connsiteY2" fmla="*/ 4228 h 10039"/>
                <a:gd name="connsiteX3" fmla="*/ 11100 w 13326"/>
                <a:gd name="connsiteY3" fmla="*/ 2811 h 10039"/>
                <a:gd name="connsiteX4" fmla="*/ 8218 w 13326"/>
                <a:gd name="connsiteY4" fmla="*/ 7239 h 10039"/>
                <a:gd name="connsiteX5" fmla="*/ 9618 w 13326"/>
                <a:gd name="connsiteY5" fmla="*/ 10017 h 10039"/>
                <a:gd name="connsiteX6" fmla="*/ 3287 w 13326"/>
                <a:gd name="connsiteY6" fmla="*/ 10000 h 10039"/>
                <a:gd name="connsiteX7" fmla="*/ 5018 w 13326"/>
                <a:gd name="connsiteY7" fmla="*/ 7239 h 10039"/>
                <a:gd name="connsiteX8" fmla="*/ 941 w 13326"/>
                <a:gd name="connsiteY8" fmla="*/ 1951 h 10039"/>
                <a:gd name="connsiteX9" fmla="*/ 1018 w 13326"/>
                <a:gd name="connsiteY9" fmla="*/ 17 h 10039"/>
                <a:gd name="connsiteX0" fmla="*/ 1018 w 13326"/>
                <a:gd name="connsiteY0" fmla="*/ 17 h 10056"/>
                <a:gd name="connsiteX1" fmla="*/ 11811 w 13326"/>
                <a:gd name="connsiteY1" fmla="*/ 0 h 10056"/>
                <a:gd name="connsiteX2" fmla="*/ 10011 w 13326"/>
                <a:gd name="connsiteY2" fmla="*/ 4228 h 10056"/>
                <a:gd name="connsiteX3" fmla="*/ 11100 w 13326"/>
                <a:gd name="connsiteY3" fmla="*/ 2811 h 10056"/>
                <a:gd name="connsiteX4" fmla="*/ 8218 w 13326"/>
                <a:gd name="connsiteY4" fmla="*/ 7239 h 10056"/>
                <a:gd name="connsiteX5" fmla="*/ 9618 w 13326"/>
                <a:gd name="connsiteY5" fmla="*/ 10017 h 10056"/>
                <a:gd name="connsiteX6" fmla="*/ 3818 w 13326"/>
                <a:gd name="connsiteY6" fmla="*/ 10017 h 10056"/>
                <a:gd name="connsiteX7" fmla="*/ 5018 w 13326"/>
                <a:gd name="connsiteY7" fmla="*/ 7239 h 10056"/>
                <a:gd name="connsiteX8" fmla="*/ 941 w 13326"/>
                <a:gd name="connsiteY8" fmla="*/ 1951 h 10056"/>
                <a:gd name="connsiteX9" fmla="*/ 1018 w 13326"/>
                <a:gd name="connsiteY9" fmla="*/ 17 h 10056"/>
                <a:gd name="connsiteX0" fmla="*/ 1018 w 13326"/>
                <a:gd name="connsiteY0" fmla="*/ 17 h 10036"/>
                <a:gd name="connsiteX1" fmla="*/ 11811 w 13326"/>
                <a:gd name="connsiteY1" fmla="*/ 0 h 10036"/>
                <a:gd name="connsiteX2" fmla="*/ 10011 w 13326"/>
                <a:gd name="connsiteY2" fmla="*/ 4228 h 10036"/>
                <a:gd name="connsiteX3" fmla="*/ 11100 w 13326"/>
                <a:gd name="connsiteY3" fmla="*/ 2811 h 10036"/>
                <a:gd name="connsiteX4" fmla="*/ 8218 w 13326"/>
                <a:gd name="connsiteY4" fmla="*/ 7239 h 10036"/>
                <a:gd name="connsiteX5" fmla="*/ 9618 w 13326"/>
                <a:gd name="connsiteY5" fmla="*/ 10017 h 10036"/>
                <a:gd name="connsiteX6" fmla="*/ 3818 w 13326"/>
                <a:gd name="connsiteY6" fmla="*/ 10017 h 10036"/>
                <a:gd name="connsiteX7" fmla="*/ 5018 w 13326"/>
                <a:gd name="connsiteY7" fmla="*/ 7239 h 10036"/>
                <a:gd name="connsiteX8" fmla="*/ 941 w 13326"/>
                <a:gd name="connsiteY8" fmla="*/ 1951 h 10036"/>
                <a:gd name="connsiteX9" fmla="*/ 1018 w 13326"/>
                <a:gd name="connsiteY9" fmla="*/ 17 h 10036"/>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941 w 13326"/>
                <a:gd name="connsiteY8" fmla="*/ 1951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818 w 13326"/>
                <a:gd name="connsiteY6" fmla="*/ 10017 h 10017"/>
                <a:gd name="connsiteX7" fmla="*/ 5018 w 13326"/>
                <a:gd name="connsiteY7" fmla="*/ 7239 h 10017"/>
                <a:gd name="connsiteX8" fmla="*/ 2818 w 13326"/>
                <a:gd name="connsiteY8" fmla="*/ 3165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418 w 13326"/>
                <a:gd name="connsiteY6" fmla="*/ 10017 h 10017"/>
                <a:gd name="connsiteX7" fmla="*/ 5018 w 13326"/>
                <a:gd name="connsiteY7" fmla="*/ 7239 h 10017"/>
                <a:gd name="connsiteX8" fmla="*/ 2818 w 13326"/>
                <a:gd name="connsiteY8" fmla="*/ 3165 h 10017"/>
                <a:gd name="connsiteX9" fmla="*/ 1018 w 13326"/>
                <a:gd name="connsiteY9" fmla="*/ 17 h 10017"/>
                <a:gd name="connsiteX0" fmla="*/ 1018 w 13326"/>
                <a:gd name="connsiteY0" fmla="*/ 17 h 10017"/>
                <a:gd name="connsiteX1" fmla="*/ 11811 w 13326"/>
                <a:gd name="connsiteY1" fmla="*/ 0 h 10017"/>
                <a:gd name="connsiteX2" fmla="*/ 10011 w 13326"/>
                <a:gd name="connsiteY2" fmla="*/ 4228 h 10017"/>
                <a:gd name="connsiteX3" fmla="*/ 11100 w 13326"/>
                <a:gd name="connsiteY3" fmla="*/ 2811 h 10017"/>
                <a:gd name="connsiteX4" fmla="*/ 8218 w 13326"/>
                <a:gd name="connsiteY4" fmla="*/ 7239 h 10017"/>
                <a:gd name="connsiteX5" fmla="*/ 9618 w 13326"/>
                <a:gd name="connsiteY5" fmla="*/ 10017 h 10017"/>
                <a:gd name="connsiteX6" fmla="*/ 3418 w 13326"/>
                <a:gd name="connsiteY6" fmla="*/ 10017 h 10017"/>
                <a:gd name="connsiteX7" fmla="*/ 5018 w 13326"/>
                <a:gd name="connsiteY7" fmla="*/ 7239 h 10017"/>
                <a:gd name="connsiteX8" fmla="*/ 2800 w 13326"/>
                <a:gd name="connsiteY8" fmla="*/ 3720 h 10017"/>
                <a:gd name="connsiteX9" fmla="*/ 1018 w 13326"/>
                <a:gd name="connsiteY9" fmla="*/ 17 h 10017"/>
                <a:gd name="connsiteX0" fmla="*/ 1018 w 13491"/>
                <a:gd name="connsiteY0" fmla="*/ 17 h 10017"/>
                <a:gd name="connsiteX1" fmla="*/ 11811 w 13491"/>
                <a:gd name="connsiteY1" fmla="*/ 0 h 10017"/>
                <a:gd name="connsiteX2" fmla="*/ 11100 w 13491"/>
                <a:gd name="connsiteY2" fmla="*/ 2811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200 w 13491"/>
                <a:gd name="connsiteY2" fmla="*/ 4091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8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18 w 13491"/>
                <a:gd name="connsiteY6" fmla="*/ 7239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18 w 13491"/>
                <a:gd name="connsiteY3" fmla="*/ 7239 h 10017"/>
                <a:gd name="connsiteX4" fmla="*/ 9618 w 13491"/>
                <a:gd name="connsiteY4" fmla="*/ 10017 h 10017"/>
                <a:gd name="connsiteX5" fmla="*/ 3418 w 13491"/>
                <a:gd name="connsiteY5" fmla="*/ 10017 h 10017"/>
                <a:gd name="connsiteX6" fmla="*/ 50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00 w 13491"/>
                <a:gd name="connsiteY3" fmla="*/ 6498 h 10017"/>
                <a:gd name="connsiteX4" fmla="*/ 9618 w 13491"/>
                <a:gd name="connsiteY4" fmla="*/ 10017 h 10017"/>
                <a:gd name="connsiteX5" fmla="*/ 3418 w 13491"/>
                <a:gd name="connsiteY5" fmla="*/ 10017 h 10017"/>
                <a:gd name="connsiteX6" fmla="*/ 50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2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4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400 w 13491"/>
                <a:gd name="connsiteY2" fmla="*/ 3720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47"/>
                <a:gd name="connsiteX1" fmla="*/ 11811 w 13491"/>
                <a:gd name="connsiteY1" fmla="*/ 0 h 10047"/>
                <a:gd name="connsiteX2" fmla="*/ 10600 w 13491"/>
                <a:gd name="connsiteY2" fmla="*/ 3535 h 10047"/>
                <a:gd name="connsiteX3" fmla="*/ 8000 w 13491"/>
                <a:gd name="connsiteY3" fmla="*/ 6498 h 10047"/>
                <a:gd name="connsiteX4" fmla="*/ 9618 w 13491"/>
                <a:gd name="connsiteY4" fmla="*/ 10017 h 10047"/>
                <a:gd name="connsiteX5" fmla="*/ 3418 w 13491"/>
                <a:gd name="connsiteY5" fmla="*/ 10017 h 10047"/>
                <a:gd name="connsiteX6" fmla="*/ 5200 w 13491"/>
                <a:gd name="connsiteY6" fmla="*/ 6498 h 10047"/>
                <a:gd name="connsiteX7" fmla="*/ 2600 w 13491"/>
                <a:gd name="connsiteY7" fmla="*/ 3720 h 10047"/>
                <a:gd name="connsiteX8" fmla="*/ 1018 w 13491"/>
                <a:gd name="connsiteY8" fmla="*/ 17 h 1004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3491"/>
                <a:gd name="connsiteY0" fmla="*/ 17 h 10017"/>
                <a:gd name="connsiteX1" fmla="*/ 11811 w 13491"/>
                <a:gd name="connsiteY1" fmla="*/ 0 h 10017"/>
                <a:gd name="connsiteX2" fmla="*/ 10600 w 13491"/>
                <a:gd name="connsiteY2" fmla="*/ 3535 h 10017"/>
                <a:gd name="connsiteX3" fmla="*/ 8000 w 13491"/>
                <a:gd name="connsiteY3" fmla="*/ 6498 h 10017"/>
                <a:gd name="connsiteX4" fmla="*/ 9618 w 13491"/>
                <a:gd name="connsiteY4" fmla="*/ 10017 h 10017"/>
                <a:gd name="connsiteX5" fmla="*/ 3418 w 13491"/>
                <a:gd name="connsiteY5" fmla="*/ 10017 h 10017"/>
                <a:gd name="connsiteX6" fmla="*/ 5200 w 13491"/>
                <a:gd name="connsiteY6" fmla="*/ 6498 h 10017"/>
                <a:gd name="connsiteX7" fmla="*/ 2600 w 13491"/>
                <a:gd name="connsiteY7" fmla="*/ 3720 h 10017"/>
                <a:gd name="connsiteX8" fmla="*/ 1018 w 13491"/>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883"/>
                <a:gd name="connsiteY0" fmla="*/ 17 h 10017"/>
                <a:gd name="connsiteX1" fmla="*/ 11811 w 12883"/>
                <a:gd name="connsiteY1" fmla="*/ 0 h 10017"/>
                <a:gd name="connsiteX2" fmla="*/ 10600 w 12883"/>
                <a:gd name="connsiteY2" fmla="*/ 3535 h 10017"/>
                <a:gd name="connsiteX3" fmla="*/ 8000 w 12883"/>
                <a:gd name="connsiteY3" fmla="*/ 6498 h 10017"/>
                <a:gd name="connsiteX4" fmla="*/ 9618 w 12883"/>
                <a:gd name="connsiteY4" fmla="*/ 10017 h 10017"/>
                <a:gd name="connsiteX5" fmla="*/ 3418 w 12883"/>
                <a:gd name="connsiteY5" fmla="*/ 10017 h 10017"/>
                <a:gd name="connsiteX6" fmla="*/ 5200 w 12883"/>
                <a:gd name="connsiteY6" fmla="*/ 6498 h 10017"/>
                <a:gd name="connsiteX7" fmla="*/ 2600 w 12883"/>
                <a:gd name="connsiteY7" fmla="*/ 3720 h 10017"/>
                <a:gd name="connsiteX8" fmla="*/ 1018 w 12883"/>
                <a:gd name="connsiteY8" fmla="*/ 17 h 10017"/>
                <a:gd name="connsiteX0" fmla="*/ 1018 w 12618"/>
                <a:gd name="connsiteY0" fmla="*/ 17 h 10017"/>
                <a:gd name="connsiteX1" fmla="*/ 11546 w 12618"/>
                <a:gd name="connsiteY1" fmla="*/ 0 h 10017"/>
                <a:gd name="connsiteX2" fmla="*/ 10335 w 12618"/>
                <a:gd name="connsiteY2" fmla="*/ 3535 h 10017"/>
                <a:gd name="connsiteX3" fmla="*/ 7735 w 12618"/>
                <a:gd name="connsiteY3" fmla="*/ 6498 h 10017"/>
                <a:gd name="connsiteX4" fmla="*/ 9353 w 12618"/>
                <a:gd name="connsiteY4" fmla="*/ 10017 h 10017"/>
                <a:gd name="connsiteX5" fmla="*/ 3153 w 12618"/>
                <a:gd name="connsiteY5" fmla="*/ 10017 h 10017"/>
                <a:gd name="connsiteX6" fmla="*/ 4935 w 12618"/>
                <a:gd name="connsiteY6" fmla="*/ 6498 h 10017"/>
                <a:gd name="connsiteX7" fmla="*/ 2335 w 12618"/>
                <a:gd name="connsiteY7" fmla="*/ 3720 h 10017"/>
                <a:gd name="connsiteX8" fmla="*/ 1018 w 12618"/>
                <a:gd name="connsiteY8" fmla="*/ 17 h 10017"/>
                <a:gd name="connsiteX0" fmla="*/ 1018 w 12592"/>
                <a:gd name="connsiteY0" fmla="*/ 17 h 10017"/>
                <a:gd name="connsiteX1" fmla="*/ 11546 w 12592"/>
                <a:gd name="connsiteY1" fmla="*/ 0 h 10017"/>
                <a:gd name="connsiteX2" fmla="*/ 10335 w 12592"/>
                <a:gd name="connsiteY2" fmla="*/ 3535 h 10017"/>
                <a:gd name="connsiteX3" fmla="*/ 7735 w 12592"/>
                <a:gd name="connsiteY3" fmla="*/ 6498 h 10017"/>
                <a:gd name="connsiteX4" fmla="*/ 9353 w 12592"/>
                <a:gd name="connsiteY4" fmla="*/ 10017 h 10017"/>
                <a:gd name="connsiteX5" fmla="*/ 3153 w 12592"/>
                <a:gd name="connsiteY5" fmla="*/ 10017 h 10017"/>
                <a:gd name="connsiteX6" fmla="*/ 4935 w 12592"/>
                <a:gd name="connsiteY6" fmla="*/ 6498 h 10017"/>
                <a:gd name="connsiteX7" fmla="*/ 2335 w 12592"/>
                <a:gd name="connsiteY7" fmla="*/ 3720 h 10017"/>
                <a:gd name="connsiteX8" fmla="*/ 1018 w 12592"/>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4935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4935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4935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735 w 12671"/>
                <a:gd name="connsiteY3" fmla="*/ 6498 h 10017"/>
                <a:gd name="connsiteX4" fmla="*/ 9353 w 12671"/>
                <a:gd name="connsiteY4" fmla="*/ 10017 h 10017"/>
                <a:gd name="connsiteX5" fmla="*/ 3153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200 w 12671"/>
                <a:gd name="connsiteY3" fmla="*/ 6498 h 10017"/>
                <a:gd name="connsiteX4" fmla="*/ 9353 w 12671"/>
                <a:gd name="connsiteY4" fmla="*/ 10017 h 10017"/>
                <a:gd name="connsiteX5" fmla="*/ 3153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000 w 12671"/>
                <a:gd name="connsiteY3" fmla="*/ 6498 h 10017"/>
                <a:gd name="connsiteX4" fmla="*/ 9353 w 12671"/>
                <a:gd name="connsiteY4" fmla="*/ 10017 h 10017"/>
                <a:gd name="connsiteX5" fmla="*/ 3153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000 w 12671"/>
                <a:gd name="connsiteY3" fmla="*/ 6498 h 10017"/>
                <a:gd name="connsiteX4" fmla="*/ 9353 w 12671"/>
                <a:gd name="connsiteY4" fmla="*/ 10017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7000 w 12671"/>
                <a:gd name="connsiteY3" fmla="*/ 6498 h 10017"/>
                <a:gd name="connsiteX4" fmla="*/ 7800 w 12671"/>
                <a:gd name="connsiteY4" fmla="*/ 10017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6800 w 12671"/>
                <a:gd name="connsiteY3" fmla="*/ 6481 h 10017"/>
                <a:gd name="connsiteX4" fmla="*/ 7800 w 12671"/>
                <a:gd name="connsiteY4" fmla="*/ 10017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17"/>
                <a:gd name="connsiteX1" fmla="*/ 11546 w 12671"/>
                <a:gd name="connsiteY1" fmla="*/ 0 h 10017"/>
                <a:gd name="connsiteX2" fmla="*/ 10335 w 12671"/>
                <a:gd name="connsiteY2" fmla="*/ 3535 h 10017"/>
                <a:gd name="connsiteX3" fmla="*/ 6800 w 12671"/>
                <a:gd name="connsiteY3" fmla="*/ 6481 h 10017"/>
                <a:gd name="connsiteX4" fmla="*/ 8000 w 12671"/>
                <a:gd name="connsiteY4" fmla="*/ 10000 h 10017"/>
                <a:gd name="connsiteX5" fmla="*/ 4400 w 12671"/>
                <a:gd name="connsiteY5" fmla="*/ 10017 h 10017"/>
                <a:gd name="connsiteX6" fmla="*/ 5600 w 12671"/>
                <a:gd name="connsiteY6" fmla="*/ 6498 h 10017"/>
                <a:gd name="connsiteX7" fmla="*/ 2335 w 12671"/>
                <a:gd name="connsiteY7" fmla="*/ 3720 h 10017"/>
                <a:gd name="connsiteX8" fmla="*/ 1018 w 12671"/>
                <a:gd name="connsiteY8" fmla="*/ 17 h 10017"/>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8000 w 12671"/>
                <a:gd name="connsiteY4" fmla="*/ 10000 h 10000"/>
                <a:gd name="connsiteX5" fmla="*/ 4800 w 12671"/>
                <a:gd name="connsiteY5" fmla="*/ 10000 h 10000"/>
                <a:gd name="connsiteX6" fmla="*/ 5600 w 12671"/>
                <a:gd name="connsiteY6" fmla="*/ 6498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800 w 12671"/>
                <a:gd name="connsiteY4" fmla="*/ 10000 h 10000"/>
                <a:gd name="connsiteX5" fmla="*/ 4800 w 12671"/>
                <a:gd name="connsiteY5" fmla="*/ 10000 h 10000"/>
                <a:gd name="connsiteX6" fmla="*/ 5600 w 12671"/>
                <a:gd name="connsiteY6" fmla="*/ 6498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800 w 12671"/>
                <a:gd name="connsiteY4" fmla="*/ 10000 h 10000"/>
                <a:gd name="connsiteX5" fmla="*/ 48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800 w 12671"/>
                <a:gd name="connsiteY4" fmla="*/ 10000 h 10000"/>
                <a:gd name="connsiteX5" fmla="*/ 48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800 w 12671"/>
                <a:gd name="connsiteY4" fmla="*/ 10000 h 10000"/>
                <a:gd name="connsiteX5" fmla="*/ 54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200 w 12671"/>
                <a:gd name="connsiteY4" fmla="*/ 10000 h 10000"/>
                <a:gd name="connsiteX5" fmla="*/ 5400 w 12671"/>
                <a:gd name="connsiteY5" fmla="*/ 10000 h 10000"/>
                <a:gd name="connsiteX6" fmla="*/ 60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600 w 12671"/>
                <a:gd name="connsiteY3" fmla="*/ 6481 h 10000"/>
                <a:gd name="connsiteX4" fmla="*/ 7200 w 12671"/>
                <a:gd name="connsiteY4" fmla="*/ 10000 h 10000"/>
                <a:gd name="connsiteX5" fmla="*/ 5400 w 12671"/>
                <a:gd name="connsiteY5" fmla="*/ 10000 h 10000"/>
                <a:gd name="connsiteX6" fmla="*/ 58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200 w 12671"/>
                <a:gd name="connsiteY4" fmla="*/ 10000 h 10000"/>
                <a:gd name="connsiteX5" fmla="*/ 5400 w 12671"/>
                <a:gd name="connsiteY5" fmla="*/ 10000 h 10000"/>
                <a:gd name="connsiteX6" fmla="*/ 58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200 w 12671"/>
                <a:gd name="connsiteY4" fmla="*/ 10000 h 10000"/>
                <a:gd name="connsiteX5" fmla="*/ 5400 w 12671"/>
                <a:gd name="connsiteY5" fmla="*/ 10000 h 10000"/>
                <a:gd name="connsiteX6" fmla="*/ 56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200 w 12671"/>
                <a:gd name="connsiteY4" fmla="*/ 10000 h 10000"/>
                <a:gd name="connsiteX5" fmla="*/ 5000 w 12671"/>
                <a:gd name="connsiteY5" fmla="*/ 10000 h 10000"/>
                <a:gd name="connsiteX6" fmla="*/ 5600 w 12671"/>
                <a:gd name="connsiteY6" fmla="*/ 6481 h 10000"/>
                <a:gd name="connsiteX7" fmla="*/ 2335 w 12671"/>
                <a:gd name="connsiteY7" fmla="*/ 3720 h 10000"/>
                <a:gd name="connsiteX8" fmla="*/ 1018 w 12671"/>
                <a:gd name="connsiteY8" fmla="*/ 17 h 10000"/>
                <a:gd name="connsiteX0" fmla="*/ 1018 w 12671"/>
                <a:gd name="connsiteY0" fmla="*/ 17 h 10000"/>
                <a:gd name="connsiteX1" fmla="*/ 11546 w 12671"/>
                <a:gd name="connsiteY1" fmla="*/ 0 h 10000"/>
                <a:gd name="connsiteX2" fmla="*/ 10335 w 12671"/>
                <a:gd name="connsiteY2" fmla="*/ 3535 h 10000"/>
                <a:gd name="connsiteX3" fmla="*/ 6800 w 12671"/>
                <a:gd name="connsiteY3" fmla="*/ 6481 h 10000"/>
                <a:gd name="connsiteX4" fmla="*/ 7400 w 12671"/>
                <a:gd name="connsiteY4" fmla="*/ 10000 h 10000"/>
                <a:gd name="connsiteX5" fmla="*/ 5000 w 12671"/>
                <a:gd name="connsiteY5" fmla="*/ 10000 h 10000"/>
                <a:gd name="connsiteX6" fmla="*/ 5600 w 12671"/>
                <a:gd name="connsiteY6" fmla="*/ 6481 h 10000"/>
                <a:gd name="connsiteX7" fmla="*/ 2335 w 12671"/>
                <a:gd name="connsiteY7" fmla="*/ 3720 h 10000"/>
                <a:gd name="connsiteX8" fmla="*/ 1018 w 12671"/>
                <a:gd name="connsiteY8" fmla="*/ 17 h 10000"/>
                <a:gd name="connsiteX0" fmla="*/ 1018 w 13125"/>
                <a:gd name="connsiteY0" fmla="*/ 17 h 10000"/>
                <a:gd name="connsiteX1" fmla="*/ 12000 w 13125"/>
                <a:gd name="connsiteY1" fmla="*/ 0 h 10000"/>
                <a:gd name="connsiteX2" fmla="*/ 10335 w 13125"/>
                <a:gd name="connsiteY2" fmla="*/ 3535 h 10000"/>
                <a:gd name="connsiteX3" fmla="*/ 6800 w 13125"/>
                <a:gd name="connsiteY3" fmla="*/ 6481 h 10000"/>
                <a:gd name="connsiteX4" fmla="*/ 7400 w 13125"/>
                <a:gd name="connsiteY4" fmla="*/ 10000 h 10000"/>
                <a:gd name="connsiteX5" fmla="*/ 5000 w 13125"/>
                <a:gd name="connsiteY5" fmla="*/ 10000 h 10000"/>
                <a:gd name="connsiteX6" fmla="*/ 5600 w 13125"/>
                <a:gd name="connsiteY6" fmla="*/ 6481 h 10000"/>
                <a:gd name="connsiteX7" fmla="*/ 2335 w 13125"/>
                <a:gd name="connsiteY7" fmla="*/ 3720 h 10000"/>
                <a:gd name="connsiteX8" fmla="*/ 1018 w 13125"/>
                <a:gd name="connsiteY8" fmla="*/ 17 h 10000"/>
                <a:gd name="connsiteX0" fmla="*/ 1018 w 13743"/>
                <a:gd name="connsiteY0" fmla="*/ 0 h 10000"/>
                <a:gd name="connsiteX1" fmla="*/ 12618 w 13743"/>
                <a:gd name="connsiteY1" fmla="*/ 0 h 10000"/>
                <a:gd name="connsiteX2" fmla="*/ 10953 w 13743"/>
                <a:gd name="connsiteY2" fmla="*/ 3535 h 10000"/>
                <a:gd name="connsiteX3" fmla="*/ 7418 w 13743"/>
                <a:gd name="connsiteY3" fmla="*/ 6481 h 10000"/>
                <a:gd name="connsiteX4" fmla="*/ 8018 w 13743"/>
                <a:gd name="connsiteY4" fmla="*/ 10000 h 10000"/>
                <a:gd name="connsiteX5" fmla="*/ 5618 w 13743"/>
                <a:gd name="connsiteY5" fmla="*/ 10000 h 10000"/>
                <a:gd name="connsiteX6" fmla="*/ 6218 w 13743"/>
                <a:gd name="connsiteY6" fmla="*/ 6481 h 10000"/>
                <a:gd name="connsiteX7" fmla="*/ 2953 w 13743"/>
                <a:gd name="connsiteY7" fmla="*/ 3720 h 10000"/>
                <a:gd name="connsiteX8" fmla="*/ 1018 w 13743"/>
                <a:gd name="connsiteY8" fmla="*/ 0 h 10000"/>
                <a:gd name="connsiteX0" fmla="*/ 1018 w 13743"/>
                <a:gd name="connsiteY0" fmla="*/ 0 h 10000"/>
                <a:gd name="connsiteX1" fmla="*/ 12618 w 13743"/>
                <a:gd name="connsiteY1" fmla="*/ 0 h 10000"/>
                <a:gd name="connsiteX2" fmla="*/ 10953 w 13743"/>
                <a:gd name="connsiteY2" fmla="*/ 3535 h 10000"/>
                <a:gd name="connsiteX3" fmla="*/ 7418 w 13743"/>
                <a:gd name="connsiteY3" fmla="*/ 6481 h 10000"/>
                <a:gd name="connsiteX4" fmla="*/ 8018 w 13743"/>
                <a:gd name="connsiteY4" fmla="*/ 10000 h 10000"/>
                <a:gd name="connsiteX5" fmla="*/ 5618 w 13743"/>
                <a:gd name="connsiteY5" fmla="*/ 10000 h 10000"/>
                <a:gd name="connsiteX6" fmla="*/ 6218 w 13743"/>
                <a:gd name="connsiteY6" fmla="*/ 6481 h 10000"/>
                <a:gd name="connsiteX7" fmla="*/ 2618 w 13743"/>
                <a:gd name="connsiteY7" fmla="*/ 3704 h 10000"/>
                <a:gd name="connsiteX8" fmla="*/ 1018 w 13743"/>
                <a:gd name="connsiteY8" fmla="*/ 0 h 10000"/>
                <a:gd name="connsiteX0" fmla="*/ 1018 w 13743"/>
                <a:gd name="connsiteY0" fmla="*/ 0 h 10000"/>
                <a:gd name="connsiteX1" fmla="*/ 12618 w 13743"/>
                <a:gd name="connsiteY1" fmla="*/ 0 h 10000"/>
                <a:gd name="connsiteX2" fmla="*/ 11218 w 13743"/>
                <a:gd name="connsiteY2" fmla="*/ 3704 h 10000"/>
                <a:gd name="connsiteX3" fmla="*/ 7418 w 13743"/>
                <a:gd name="connsiteY3" fmla="*/ 6481 h 10000"/>
                <a:gd name="connsiteX4" fmla="*/ 8018 w 13743"/>
                <a:gd name="connsiteY4" fmla="*/ 10000 h 10000"/>
                <a:gd name="connsiteX5" fmla="*/ 5618 w 13743"/>
                <a:gd name="connsiteY5" fmla="*/ 10000 h 10000"/>
                <a:gd name="connsiteX6" fmla="*/ 6218 w 13743"/>
                <a:gd name="connsiteY6" fmla="*/ 6481 h 10000"/>
                <a:gd name="connsiteX7" fmla="*/ 2618 w 13743"/>
                <a:gd name="connsiteY7" fmla="*/ 3704 h 10000"/>
                <a:gd name="connsiteX8" fmla="*/ 1018 w 13743"/>
                <a:gd name="connsiteY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3" h="10000">
                  <a:moveTo>
                    <a:pt x="1018" y="0"/>
                  </a:moveTo>
                  <a:lnTo>
                    <a:pt x="12618" y="0"/>
                  </a:lnTo>
                  <a:cubicBezTo>
                    <a:pt x="13743" y="78"/>
                    <a:pt x="11545" y="3373"/>
                    <a:pt x="11218" y="3704"/>
                  </a:cubicBezTo>
                  <a:cubicBezTo>
                    <a:pt x="10269" y="4956"/>
                    <a:pt x="7438" y="5998"/>
                    <a:pt x="7418" y="6481"/>
                  </a:cubicBezTo>
                  <a:cubicBezTo>
                    <a:pt x="7449" y="7225"/>
                    <a:pt x="8770" y="9980"/>
                    <a:pt x="8018" y="10000"/>
                  </a:cubicBezTo>
                  <a:lnTo>
                    <a:pt x="5618" y="10000"/>
                  </a:lnTo>
                  <a:cubicBezTo>
                    <a:pt x="4732" y="9993"/>
                    <a:pt x="6153" y="7349"/>
                    <a:pt x="6218" y="6481"/>
                  </a:cubicBezTo>
                  <a:cubicBezTo>
                    <a:pt x="6198" y="6033"/>
                    <a:pt x="3543" y="4821"/>
                    <a:pt x="2618" y="3704"/>
                  </a:cubicBezTo>
                  <a:cubicBezTo>
                    <a:pt x="2161" y="2984"/>
                    <a:pt x="0" y="63"/>
                    <a:pt x="1018" y="0"/>
                  </a:cubicBezTo>
                  <a:close/>
                </a:path>
              </a:pathLst>
            </a:cu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7" name="グループ化 46"/>
            <p:cNvGrpSpPr/>
            <p:nvPr/>
          </p:nvGrpSpPr>
          <p:grpSpPr>
            <a:xfrm>
              <a:off x="3192418" y="1587083"/>
              <a:ext cx="4064838" cy="3919036"/>
              <a:chOff x="3192418" y="1587083"/>
              <a:chExt cx="4064838" cy="3919036"/>
            </a:xfrm>
          </p:grpSpPr>
          <p:sp>
            <p:nvSpPr>
              <p:cNvPr id="59" name="テキスト ボックス 4"/>
              <p:cNvSpPr txBox="1"/>
              <p:nvPr/>
            </p:nvSpPr>
            <p:spPr>
              <a:xfrm>
                <a:off x="3340060" y="1651458"/>
                <a:ext cx="1085773"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latin typeface="ＤＦ平成ゴシック体W5" pitchFamily="49" charset="-128"/>
                    <a:ea typeface="ＤＦ平成ゴシック体W5" pitchFamily="49" charset="-128"/>
                  </a:rPr>
                  <a:t>７対１</a:t>
                </a:r>
                <a:endParaRPr lang="ja-JP" altLang="en-US" sz="1200" dirty="0">
                  <a:solidFill>
                    <a:prstClr val="black"/>
                  </a:solidFill>
                  <a:latin typeface="ＤＦ平成ゴシック体W5" pitchFamily="49" charset="-128"/>
                  <a:ea typeface="ＤＦ平成ゴシック体W5" pitchFamily="49" charset="-128"/>
                </a:endParaRPr>
              </a:p>
            </p:txBody>
          </p:sp>
          <p:sp>
            <p:nvSpPr>
              <p:cNvPr id="64" name="テキスト ボックス 4"/>
              <p:cNvSpPr txBox="1"/>
              <p:nvPr/>
            </p:nvSpPr>
            <p:spPr>
              <a:xfrm>
                <a:off x="3340064" y="2483605"/>
                <a:ext cx="1085776"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dirty="0" smtClean="0">
                    <a:solidFill>
                      <a:prstClr val="black"/>
                    </a:solidFill>
                    <a:latin typeface="ＤＦ平成ゴシック体W5" pitchFamily="49" charset="-128"/>
                    <a:ea typeface="ＤＦ平成ゴシック体W5" pitchFamily="49" charset="-128"/>
                  </a:rPr>
                  <a:t>10</a:t>
                </a:r>
                <a:r>
                  <a:rPr lang="ja-JP" altLang="en-US" sz="1200" dirty="0" smtClean="0">
                    <a:solidFill>
                      <a:prstClr val="black"/>
                    </a:solidFill>
                    <a:latin typeface="ＤＦ平成ゴシック体W5" pitchFamily="49" charset="-128"/>
                    <a:ea typeface="ＤＦ平成ゴシック体W5" pitchFamily="49" charset="-128"/>
                  </a:rPr>
                  <a:t>対１</a:t>
                </a:r>
                <a:endParaRPr lang="ja-JP" altLang="en-US" sz="1200" dirty="0">
                  <a:solidFill>
                    <a:prstClr val="black"/>
                  </a:solidFill>
                  <a:latin typeface="ＤＦ平成ゴシック体W5" pitchFamily="49" charset="-128"/>
                  <a:ea typeface="ＤＦ平成ゴシック体W5" pitchFamily="49" charset="-128"/>
                </a:endParaRPr>
              </a:p>
            </p:txBody>
          </p:sp>
          <p:sp>
            <p:nvSpPr>
              <p:cNvPr id="65" name="テキスト ボックス 4"/>
              <p:cNvSpPr txBox="1"/>
              <p:nvPr/>
            </p:nvSpPr>
            <p:spPr>
              <a:xfrm>
                <a:off x="3340064" y="3315762"/>
                <a:ext cx="1085771"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dirty="0" smtClean="0">
                    <a:solidFill>
                      <a:prstClr val="black"/>
                    </a:solidFill>
                    <a:latin typeface="ＤＦ平成ゴシック体W5" pitchFamily="49" charset="-128"/>
                    <a:ea typeface="ＤＦ平成ゴシック体W5" pitchFamily="49" charset="-128"/>
                  </a:rPr>
                  <a:t>13</a:t>
                </a:r>
                <a:r>
                  <a:rPr lang="ja-JP" altLang="en-US" sz="1200" dirty="0" smtClean="0">
                    <a:solidFill>
                      <a:prstClr val="black"/>
                    </a:solidFill>
                    <a:latin typeface="ＤＦ平成ゴシック体W5" pitchFamily="49" charset="-128"/>
                    <a:ea typeface="ＤＦ平成ゴシック体W5" pitchFamily="49" charset="-128"/>
                  </a:rPr>
                  <a:t>対１</a:t>
                </a:r>
                <a:endParaRPr lang="ja-JP" altLang="en-US" sz="1200" dirty="0">
                  <a:solidFill>
                    <a:prstClr val="black"/>
                  </a:solidFill>
                  <a:latin typeface="ＤＦ平成ゴシック体W5" pitchFamily="49" charset="-128"/>
                  <a:ea typeface="ＤＦ平成ゴシック体W5" pitchFamily="49" charset="-128"/>
                </a:endParaRPr>
              </a:p>
            </p:txBody>
          </p:sp>
          <p:sp>
            <p:nvSpPr>
              <p:cNvPr id="66" name="テキスト ボックス 4"/>
              <p:cNvSpPr txBox="1"/>
              <p:nvPr/>
            </p:nvSpPr>
            <p:spPr>
              <a:xfrm>
                <a:off x="3340064" y="4251867"/>
                <a:ext cx="1085776"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dirty="0" smtClean="0">
                    <a:solidFill>
                      <a:prstClr val="black"/>
                    </a:solidFill>
                    <a:latin typeface="ＤＦ平成ゴシック体W5" pitchFamily="49" charset="-128"/>
                    <a:ea typeface="ＤＦ平成ゴシック体W5" pitchFamily="49" charset="-128"/>
                  </a:rPr>
                  <a:t>15</a:t>
                </a:r>
                <a:r>
                  <a:rPr lang="ja-JP" altLang="en-US" sz="1200" dirty="0" smtClean="0">
                    <a:solidFill>
                      <a:prstClr val="black"/>
                    </a:solidFill>
                    <a:latin typeface="ＤＦ平成ゴシック体W5" pitchFamily="49" charset="-128"/>
                    <a:ea typeface="ＤＦ平成ゴシック体W5" pitchFamily="49" charset="-128"/>
                  </a:rPr>
                  <a:t>対１</a:t>
                </a:r>
                <a:endParaRPr lang="ja-JP" altLang="en-US" sz="1200" dirty="0">
                  <a:solidFill>
                    <a:prstClr val="black"/>
                  </a:solidFill>
                  <a:latin typeface="ＤＦ平成ゴシック体W5" pitchFamily="49" charset="-128"/>
                  <a:ea typeface="ＤＦ平成ゴシック体W5" pitchFamily="49" charset="-128"/>
                </a:endParaRPr>
              </a:p>
            </p:txBody>
          </p:sp>
          <p:cxnSp>
            <p:nvCxnSpPr>
              <p:cNvPr id="67" name="直線コネクタ 66"/>
              <p:cNvCxnSpPr/>
              <p:nvPr/>
            </p:nvCxnSpPr>
            <p:spPr>
              <a:xfrm>
                <a:off x="3539907" y="2246362"/>
                <a:ext cx="3717349"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4304928" y="3099292"/>
                <a:ext cx="2088203"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025008" y="4035396"/>
                <a:ext cx="648023"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4447396" y="1587083"/>
                <a:ext cx="1728236" cy="333429"/>
              </a:xfrm>
              <a:prstGeom prst="rect">
                <a:avLst/>
              </a:prstGeom>
              <a:solidFill>
                <a:schemeClr val="bg1"/>
              </a:solidFill>
            </p:spPr>
            <p:txBody>
              <a:bodyPr wrap="square">
                <a:spAutoFit/>
              </a:bodyPr>
              <a:lstStyle/>
              <a:p>
                <a:pPr algn="ctr" fontAlgn="ctr"/>
                <a:r>
                  <a:rPr lang="ja-JP" altLang="en-US" sz="1200" dirty="0">
                    <a:solidFill>
                      <a:prstClr val="black"/>
                    </a:solidFill>
                    <a:latin typeface="ＭＳ Ｐゴシック"/>
                  </a:rPr>
                  <a:t> </a:t>
                </a:r>
                <a:r>
                  <a:rPr lang="en-US" altLang="ja-JP" sz="1200" dirty="0" smtClean="0">
                    <a:solidFill>
                      <a:prstClr val="black"/>
                    </a:solidFill>
                    <a:latin typeface="ＭＳ Ｐゴシック"/>
                  </a:rPr>
                  <a:t>357,569</a:t>
                </a:r>
                <a:r>
                  <a:rPr lang="ja-JP" altLang="en-US" sz="1200" dirty="0" smtClean="0">
                    <a:solidFill>
                      <a:prstClr val="black"/>
                    </a:solidFill>
                    <a:latin typeface="ＭＳ Ｐゴシック"/>
                  </a:rPr>
                  <a:t>床</a:t>
                </a:r>
                <a:endParaRPr lang="en-US" altLang="ja-JP" sz="1200" dirty="0" smtClean="0">
                  <a:solidFill>
                    <a:prstClr val="black"/>
                  </a:solidFill>
                  <a:latin typeface="ＭＳ Ｐゴシック"/>
                </a:endParaRPr>
              </a:p>
            </p:txBody>
          </p:sp>
          <p:sp>
            <p:nvSpPr>
              <p:cNvPr id="71" name="正方形/長方形 70"/>
              <p:cNvSpPr/>
              <p:nvPr/>
            </p:nvSpPr>
            <p:spPr>
              <a:xfrm>
                <a:off x="4521218" y="2483604"/>
                <a:ext cx="1506770" cy="333429"/>
              </a:xfrm>
              <a:prstGeom prst="rect">
                <a:avLst/>
              </a:prstGeom>
              <a:solidFill>
                <a:schemeClr val="bg1"/>
              </a:solidFill>
            </p:spPr>
            <p:txBody>
              <a:bodyPr wrap="square">
                <a:spAutoFit/>
              </a:bodyPr>
              <a:lstStyle/>
              <a:p>
                <a:pPr algn="ctr"/>
                <a:r>
                  <a:rPr lang="en-US" altLang="ja-JP" sz="1200" dirty="0" smtClean="0">
                    <a:solidFill>
                      <a:prstClr val="black"/>
                    </a:solidFill>
                    <a:latin typeface="ＭＳ Ｐゴシック"/>
                  </a:rPr>
                  <a:t>210,566</a:t>
                </a:r>
                <a:r>
                  <a:rPr lang="ja-JP" altLang="en-US" sz="1200" dirty="0" smtClean="0">
                    <a:solidFill>
                      <a:prstClr val="black"/>
                    </a:solidFill>
                    <a:latin typeface="ＭＳ Ｐゴシック"/>
                  </a:rPr>
                  <a:t>床</a:t>
                </a:r>
                <a:endParaRPr lang="ja-JP" altLang="en-US" sz="1200" dirty="0">
                  <a:solidFill>
                    <a:prstClr val="black"/>
                  </a:solidFill>
                </a:endParaRPr>
              </a:p>
            </p:txBody>
          </p:sp>
          <p:sp>
            <p:nvSpPr>
              <p:cNvPr id="72" name="正方形/長方形 71"/>
              <p:cNvSpPr/>
              <p:nvPr/>
            </p:nvSpPr>
            <p:spPr>
              <a:xfrm>
                <a:off x="4668863" y="3444718"/>
                <a:ext cx="1401253" cy="333429"/>
              </a:xfrm>
              <a:prstGeom prst="rect">
                <a:avLst/>
              </a:prstGeom>
              <a:solidFill>
                <a:schemeClr val="bg1"/>
              </a:solidFill>
              <a:ln>
                <a:solidFill>
                  <a:schemeClr val="tx1"/>
                </a:solidFill>
              </a:ln>
            </p:spPr>
            <p:txBody>
              <a:bodyPr wrap="square">
                <a:spAutoFit/>
              </a:bodyPr>
              <a:lstStyle/>
              <a:p>
                <a:pPr algn="ctr" fontAlgn="ctr"/>
                <a:r>
                  <a:rPr lang="en-US" altLang="ja-JP" sz="1200" dirty="0" smtClean="0">
                    <a:solidFill>
                      <a:prstClr val="black"/>
                    </a:solidFill>
                    <a:latin typeface="ＭＳ Ｐゴシック"/>
                  </a:rPr>
                  <a:t>26,926</a:t>
                </a:r>
                <a:r>
                  <a:rPr lang="ja-JP" altLang="en-US" sz="1200" dirty="0" smtClean="0">
                    <a:solidFill>
                      <a:prstClr val="black"/>
                    </a:solidFill>
                    <a:latin typeface="ＭＳ Ｐゴシック"/>
                  </a:rPr>
                  <a:t>床</a:t>
                </a:r>
                <a:endParaRPr lang="en-US" altLang="ja-JP" sz="1200" dirty="0">
                  <a:solidFill>
                    <a:prstClr val="black"/>
                  </a:solidFill>
                  <a:latin typeface="ＭＳ Ｐゴシック"/>
                </a:endParaRPr>
              </a:p>
            </p:txBody>
          </p:sp>
          <p:sp>
            <p:nvSpPr>
              <p:cNvPr id="73" name="正方形/長方形 72"/>
              <p:cNvSpPr/>
              <p:nvPr/>
            </p:nvSpPr>
            <p:spPr>
              <a:xfrm>
                <a:off x="4668863" y="4221089"/>
                <a:ext cx="1270560" cy="333429"/>
              </a:xfrm>
              <a:prstGeom prst="rect">
                <a:avLst/>
              </a:prstGeom>
              <a:solidFill>
                <a:schemeClr val="bg1"/>
              </a:solidFill>
              <a:ln>
                <a:solidFill>
                  <a:schemeClr val="tx1"/>
                </a:solidFill>
              </a:ln>
            </p:spPr>
            <p:txBody>
              <a:bodyPr wrap="square">
                <a:spAutoFit/>
              </a:bodyPr>
              <a:lstStyle/>
              <a:p>
                <a:pPr algn="ctr"/>
                <a:r>
                  <a:rPr lang="en-US" altLang="ja-JP" sz="1200" dirty="0" smtClean="0">
                    <a:solidFill>
                      <a:prstClr val="black"/>
                    </a:solidFill>
                    <a:latin typeface="ＭＳ Ｐゴシック"/>
                  </a:rPr>
                  <a:t>54,301</a:t>
                </a:r>
                <a:r>
                  <a:rPr lang="ja-JP" altLang="en-US" sz="1200" dirty="0" smtClean="0">
                    <a:solidFill>
                      <a:prstClr val="black"/>
                    </a:solidFill>
                    <a:latin typeface="ＭＳ Ｐゴシック"/>
                  </a:rPr>
                  <a:t>床</a:t>
                </a:r>
                <a:endParaRPr lang="ja-JP" altLang="en-US" sz="1200" dirty="0">
                  <a:solidFill>
                    <a:prstClr val="black"/>
                  </a:solidFill>
                </a:endParaRPr>
              </a:p>
            </p:txBody>
          </p:sp>
          <p:sp>
            <p:nvSpPr>
              <p:cNvPr id="74" name="台形 73"/>
              <p:cNvSpPr/>
              <p:nvPr/>
            </p:nvSpPr>
            <p:spPr>
              <a:xfrm>
                <a:off x="3802109" y="4824124"/>
                <a:ext cx="3078814" cy="681995"/>
              </a:xfrm>
              <a:prstGeom prst="trapezoid">
                <a:avLst>
                  <a:gd name="adj" fmla="val 115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75" name="直線コネクタ 74"/>
              <p:cNvCxnSpPr/>
              <p:nvPr/>
            </p:nvCxnSpPr>
            <p:spPr>
              <a:xfrm>
                <a:off x="4808980" y="4820902"/>
                <a:ext cx="1056625"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4"/>
              <p:cNvSpPr txBox="1"/>
              <p:nvPr/>
            </p:nvSpPr>
            <p:spPr>
              <a:xfrm>
                <a:off x="3192418" y="5035109"/>
                <a:ext cx="1307007" cy="333429"/>
              </a:xfrm>
              <a:prstGeom prst="rect">
                <a:avLst/>
              </a:prstGeom>
              <a:solidFill>
                <a:schemeClr val="accent1">
                  <a:lumMod val="20000"/>
                  <a:lumOff val="80000"/>
                </a:schemeClr>
              </a:solidFill>
              <a:ln>
                <a:solidFill>
                  <a:srgbClr val="FF996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latin typeface="ＤＦ平成ゴシック体W5" pitchFamily="49" charset="-128"/>
                    <a:ea typeface="ＤＦ平成ゴシック体W5" pitchFamily="49" charset="-128"/>
                  </a:rPr>
                  <a:t>療養病棟</a:t>
                </a:r>
                <a:endParaRPr lang="ja-JP" altLang="en-US" sz="1200" dirty="0">
                  <a:solidFill>
                    <a:prstClr val="black"/>
                  </a:solidFill>
                  <a:latin typeface="ＤＦ平成ゴシック体W5" pitchFamily="49" charset="-128"/>
                  <a:ea typeface="ＤＦ平成ゴシック体W5" pitchFamily="49" charset="-128"/>
                </a:endParaRPr>
              </a:p>
            </p:txBody>
          </p:sp>
          <p:sp>
            <p:nvSpPr>
              <p:cNvPr id="77" name="正方形/長方形 76"/>
              <p:cNvSpPr/>
              <p:nvPr/>
            </p:nvSpPr>
            <p:spPr>
              <a:xfrm>
                <a:off x="4595040" y="5072732"/>
                <a:ext cx="1449898" cy="333429"/>
              </a:xfrm>
              <a:prstGeom prst="rect">
                <a:avLst/>
              </a:prstGeom>
              <a:solidFill>
                <a:schemeClr val="bg1"/>
              </a:solidFill>
            </p:spPr>
            <p:txBody>
              <a:bodyPr wrap="square">
                <a:spAutoFit/>
              </a:bodyPr>
              <a:lstStyle/>
              <a:p>
                <a:pPr algn="ctr"/>
                <a:r>
                  <a:rPr lang="en-US" altLang="ja-JP" sz="1200" dirty="0" smtClean="0">
                    <a:solidFill>
                      <a:prstClr val="black"/>
                    </a:solidFill>
                    <a:latin typeface="ＭＳ Ｐゴシック"/>
                  </a:rPr>
                  <a:t>216,653</a:t>
                </a:r>
                <a:r>
                  <a:rPr lang="ja-JP" altLang="en-US" sz="1200" dirty="0" smtClean="0">
                    <a:solidFill>
                      <a:prstClr val="black"/>
                    </a:solidFill>
                    <a:latin typeface="ＭＳ Ｐゴシック"/>
                  </a:rPr>
                  <a:t>床</a:t>
                </a:r>
                <a:endParaRPr lang="ja-JP" altLang="en-US" sz="1200" dirty="0">
                  <a:solidFill>
                    <a:prstClr val="black"/>
                  </a:solidFill>
                </a:endParaRPr>
              </a:p>
            </p:txBody>
          </p:sp>
        </p:grpSp>
      </p:grpSp>
      <p:sp>
        <p:nvSpPr>
          <p:cNvPr id="3" name="テキスト ボックス 2"/>
          <p:cNvSpPr txBox="1"/>
          <p:nvPr/>
        </p:nvSpPr>
        <p:spPr>
          <a:xfrm>
            <a:off x="947562" y="2033877"/>
            <a:ext cx="1929972" cy="400110"/>
          </a:xfrm>
          <a:prstGeom prst="rect">
            <a:avLst/>
          </a:prstGeom>
          <a:noFill/>
        </p:spPr>
        <p:txBody>
          <a:bodyPr wrap="square" rtlCol="0">
            <a:spAutoFit/>
          </a:bodyPr>
          <a:lstStyle/>
          <a:p>
            <a:r>
              <a:rPr lang="en-US" altLang="ja-JP" sz="1000" dirty="0">
                <a:solidFill>
                  <a:prstClr val="black"/>
                </a:solidFill>
              </a:rPr>
              <a:t>※</a:t>
            </a:r>
            <a:r>
              <a:rPr lang="ja-JP" altLang="en-US" sz="1000" dirty="0" smtClean="0">
                <a:solidFill>
                  <a:prstClr val="black"/>
                </a:solidFill>
              </a:rPr>
              <a:t>経過措置の</a:t>
            </a:r>
            <a:r>
              <a:rPr lang="en-US" altLang="ja-JP" sz="1000" dirty="0" smtClean="0">
                <a:solidFill>
                  <a:prstClr val="black"/>
                </a:solidFill>
              </a:rPr>
              <a:t>23,022</a:t>
            </a:r>
            <a:r>
              <a:rPr lang="ja-JP" altLang="en-US" sz="1000" dirty="0" smtClean="0">
                <a:solidFill>
                  <a:prstClr val="black"/>
                </a:solidFill>
              </a:rPr>
              <a:t>床を除く</a:t>
            </a:r>
            <a:endParaRPr lang="en-US" altLang="ja-JP" sz="1000" dirty="0" smtClean="0">
              <a:solidFill>
                <a:prstClr val="black"/>
              </a:solidFill>
            </a:endParaRPr>
          </a:p>
          <a:p>
            <a:endParaRPr lang="en-US" altLang="ja-JP" sz="1000" dirty="0" smtClean="0">
              <a:solidFill>
                <a:prstClr val="black"/>
              </a:solidFill>
            </a:endParaRPr>
          </a:p>
        </p:txBody>
      </p:sp>
      <p:sp>
        <p:nvSpPr>
          <p:cNvPr id="5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053182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91619" y="1984170"/>
            <a:ext cx="3071147" cy="3731166"/>
          </a:xfrm>
          <a:prstGeom prst="roundRect">
            <a:avLst/>
          </a:prstGeom>
          <a:solidFill>
            <a:schemeClr val="accent5">
              <a:lumMod val="20000"/>
              <a:lumOff val="80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55" name="角丸四角形 54"/>
          <p:cNvSpPr/>
          <p:nvPr/>
        </p:nvSpPr>
        <p:spPr>
          <a:xfrm>
            <a:off x="2617904" y="1984170"/>
            <a:ext cx="4933793" cy="3731166"/>
          </a:xfrm>
          <a:prstGeom prst="roundRect">
            <a:avLst/>
          </a:prstGeom>
          <a:solidFill>
            <a:schemeClr val="accent4">
              <a:lumMod val="60000"/>
              <a:lumOff val="40000"/>
              <a:alpha val="35000"/>
            </a:schemeClr>
          </a:solidFill>
          <a:ln>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69" name="下矢印 68"/>
          <p:cNvSpPr/>
          <p:nvPr/>
        </p:nvSpPr>
        <p:spPr>
          <a:xfrm rot="10800000">
            <a:off x="3483330" y="1735696"/>
            <a:ext cx="696842" cy="3942554"/>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60" name="角丸四角形 59"/>
          <p:cNvSpPr/>
          <p:nvPr/>
        </p:nvSpPr>
        <p:spPr>
          <a:xfrm>
            <a:off x="6896544" y="1984171"/>
            <a:ext cx="2835734" cy="3731166"/>
          </a:xfrm>
          <a:prstGeom prst="roundRect">
            <a:avLst/>
          </a:prstGeom>
          <a:solidFill>
            <a:schemeClr val="accent2">
              <a:lumMod val="20000"/>
              <a:lumOff val="80000"/>
            </a:schemeClr>
          </a:solidFill>
          <a:ln>
            <a:solidFill>
              <a:schemeClr val="accent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sp>
        <p:nvSpPr>
          <p:cNvPr id="65" name="曲折矢印 64"/>
          <p:cNvSpPr/>
          <p:nvPr/>
        </p:nvSpPr>
        <p:spPr>
          <a:xfrm flipH="1">
            <a:off x="1779091" y="2506795"/>
            <a:ext cx="6898901" cy="967122"/>
          </a:xfrm>
          <a:prstGeom prst="bentArrow">
            <a:avLst>
              <a:gd name="adj1" fmla="val 33006"/>
              <a:gd name="adj2" fmla="val 30425"/>
              <a:gd name="adj3" fmla="val 40220"/>
              <a:gd name="adj4" fmla="val 47769"/>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pic>
        <p:nvPicPr>
          <p:cNvPr id="1026" name="Picture 2" descr="C:\Users\KTIOM\AppData\Local\Microsoft\Windows\Temporary Internet Files\Content.IE5\YO97QDGR\MC900239657[1].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35443" y="2867309"/>
            <a:ext cx="1845856" cy="1638285"/>
          </a:xfrm>
          <a:prstGeom prst="rect">
            <a:avLst/>
          </a:prstGeom>
          <a:noFill/>
          <a:ln w="28575">
            <a:noFill/>
            <a:prstDash val="sysDash"/>
          </a:ln>
          <a:extLst>
            <a:ext uri="{909E8E84-426E-40DD-AFC4-6F175D3DCCD1}">
              <a14:hiddenFill xmlns:a14="http://schemas.microsoft.com/office/drawing/2010/main" xmlns="">
                <a:solidFill>
                  <a:srgbClr val="FFFFFF"/>
                </a:solidFill>
              </a14:hiddenFill>
            </a:ext>
          </a:extLst>
        </p:spPr>
      </p:pic>
      <p:sp>
        <p:nvSpPr>
          <p:cNvPr id="51" name="下矢印 50"/>
          <p:cNvSpPr/>
          <p:nvPr/>
        </p:nvSpPr>
        <p:spPr>
          <a:xfrm rot="10800000">
            <a:off x="5023761" y="1457618"/>
            <a:ext cx="1348347" cy="1393722"/>
          </a:xfrm>
          <a:prstGeom prst="downArrow">
            <a:avLst>
              <a:gd name="adj1" fmla="val 48580"/>
              <a:gd name="adj2" fmla="val 39848"/>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50" name="下矢印 49"/>
          <p:cNvSpPr/>
          <p:nvPr/>
        </p:nvSpPr>
        <p:spPr>
          <a:xfrm rot="16200000">
            <a:off x="7069007" y="3195620"/>
            <a:ext cx="553519" cy="2148836"/>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pic>
        <p:nvPicPr>
          <p:cNvPr id="7" name="Picture 1"/>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91617" y="2666036"/>
            <a:ext cx="1906169" cy="1786167"/>
          </a:xfrm>
          <a:prstGeom prst="rect">
            <a:avLst/>
          </a:prstGeom>
          <a:noFill/>
          <a:ln w="28575">
            <a:noFill/>
            <a:prstDash val="sysDot"/>
            <a:miter lim="800000"/>
            <a:headEnd/>
            <a:tailEnd/>
          </a:ln>
          <a:effectLst/>
        </p:spPr>
      </p:pic>
      <p:sp>
        <p:nvSpPr>
          <p:cNvPr id="49" name="下矢印 48"/>
          <p:cNvSpPr/>
          <p:nvPr/>
        </p:nvSpPr>
        <p:spPr>
          <a:xfrm rot="14864910">
            <a:off x="1867239" y="1017196"/>
            <a:ext cx="1148574" cy="1933359"/>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2" name="タイトル 1"/>
          <p:cNvSpPr>
            <a:spLocks noGrp="1"/>
          </p:cNvSpPr>
          <p:nvPr>
            <p:ph type="title"/>
          </p:nvPr>
        </p:nvSpPr>
        <p:spPr>
          <a:xfrm>
            <a:off x="572520" y="158786"/>
            <a:ext cx="8760960" cy="440437"/>
          </a:xfrm>
        </p:spPr>
        <p:style>
          <a:lnRef idx="2">
            <a:schemeClr val="dk1"/>
          </a:lnRef>
          <a:fillRef idx="1">
            <a:schemeClr val="lt1"/>
          </a:fillRef>
          <a:effectRef idx="0">
            <a:schemeClr val="dk1"/>
          </a:effectRef>
          <a:fontRef idx="minor">
            <a:schemeClr val="dk1"/>
          </a:fontRef>
        </p:style>
        <p:txBody>
          <a:bodyPr>
            <a:noAutofit/>
          </a:bodyPr>
          <a:lstStyle/>
          <a:p>
            <a:pPr algn="ctr"/>
            <a:r>
              <a:rPr lang="ja-JP" altLang="en-US" sz="2400" dirty="0">
                <a:latin typeface="+mn-ea"/>
              </a:rPr>
              <a:t>　１．</a:t>
            </a:r>
            <a:r>
              <a:rPr lang="ja-JP" altLang="ja-JP" sz="2400" dirty="0">
                <a:latin typeface="+mn-ea"/>
              </a:rPr>
              <a:t>入院医療に</a:t>
            </a:r>
            <a:r>
              <a:rPr lang="ja-JP" altLang="ja-JP" sz="2400" dirty="0" smtClean="0">
                <a:latin typeface="+mn-ea"/>
              </a:rPr>
              <a:t>ついて</a:t>
            </a:r>
            <a:r>
              <a:rPr lang="ja-JP" altLang="en-US" sz="2400" dirty="0" smtClean="0">
                <a:latin typeface="+mn-ea"/>
              </a:rPr>
              <a:t>＜</a:t>
            </a:r>
            <a:r>
              <a:rPr lang="ja-JP" altLang="ja-JP" sz="2400" dirty="0" smtClean="0">
                <a:latin typeface="ＭＳ Ｐゴシック" panose="020B0600070205080204" pitchFamily="50" charset="-128"/>
                <a:ea typeface="ＭＳ ゴシック" panose="020B0609070205080204" pitchFamily="49" charset="-128"/>
                <a:cs typeface="ＭＳ Ｐゴシック" panose="020B0600070205080204" pitchFamily="50" charset="-128"/>
              </a:rPr>
              <a:t>病床</a:t>
            </a:r>
            <a:r>
              <a:rPr lang="ja-JP" altLang="ja-JP" sz="2400" dirty="0">
                <a:latin typeface="ＭＳ Ｐゴシック" panose="020B0600070205080204" pitchFamily="50" charset="-128"/>
                <a:ea typeface="ＭＳ ゴシック" panose="020B0609070205080204" pitchFamily="49" charset="-128"/>
                <a:cs typeface="ＭＳ Ｐゴシック" panose="020B0600070205080204" pitchFamily="50" charset="-128"/>
              </a:rPr>
              <a:t>の機能</a:t>
            </a:r>
            <a:r>
              <a:rPr lang="ja-JP" altLang="ja-JP" sz="2400" dirty="0" smtClean="0">
                <a:latin typeface="ＭＳ Ｐゴシック" panose="020B0600070205080204" pitchFamily="50" charset="-128"/>
                <a:ea typeface="ＭＳ ゴシック" panose="020B0609070205080204" pitchFamily="49" charset="-128"/>
                <a:cs typeface="ＭＳ Ｐゴシック" panose="020B0600070205080204" pitchFamily="50" charset="-128"/>
              </a:rPr>
              <a:t>分化</a:t>
            </a:r>
            <a:r>
              <a:rPr lang="ja-JP" altLang="en-US" sz="2400" dirty="0" smtClean="0"/>
              <a:t>＞</a:t>
            </a:r>
            <a:endParaRPr lang="ja-JP" altLang="en-US" sz="2400" dirty="0"/>
          </a:p>
        </p:txBody>
      </p:sp>
      <p:sp>
        <p:nvSpPr>
          <p:cNvPr id="34" name="下矢印 33"/>
          <p:cNvSpPr/>
          <p:nvPr/>
        </p:nvSpPr>
        <p:spPr>
          <a:xfrm rot="16200000">
            <a:off x="2529091" y="3002095"/>
            <a:ext cx="1056497" cy="2556344"/>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36" name="正方形/長方形 35"/>
          <p:cNvSpPr/>
          <p:nvPr/>
        </p:nvSpPr>
        <p:spPr>
          <a:xfrm>
            <a:off x="365171" y="4562706"/>
            <a:ext cx="1683473"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高度急性期・急性期</a:t>
            </a:r>
          </a:p>
        </p:txBody>
      </p:sp>
      <p:sp>
        <p:nvSpPr>
          <p:cNvPr id="33" name="正方形/長方形 32"/>
          <p:cNvSpPr/>
          <p:nvPr/>
        </p:nvSpPr>
        <p:spPr>
          <a:xfrm>
            <a:off x="8506883" y="4562706"/>
            <a:ext cx="889987"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長期療養</a:t>
            </a:r>
          </a:p>
        </p:txBody>
      </p:sp>
      <p:sp>
        <p:nvSpPr>
          <p:cNvPr id="24" name="正方形/長方形 23"/>
          <p:cNvSpPr/>
          <p:nvPr/>
        </p:nvSpPr>
        <p:spPr>
          <a:xfrm>
            <a:off x="4117804" y="4439606"/>
            <a:ext cx="1907567" cy="5157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ja-JP" altLang="en-US" sz="1376" dirty="0" smtClean="0">
                <a:solidFill>
                  <a:prstClr val="black"/>
                </a:solidFill>
              </a:rPr>
              <a:t>地域包括ケア病床 等</a:t>
            </a:r>
            <a:endParaRPr lang="en-US" altLang="ja-JP" sz="1376" dirty="0">
              <a:solidFill>
                <a:prstClr val="black"/>
              </a:solidFill>
            </a:endParaRPr>
          </a:p>
          <a:p>
            <a:pPr algn="ctr"/>
            <a:r>
              <a:rPr lang="ja-JP" altLang="en-US" sz="1376" dirty="0">
                <a:solidFill>
                  <a:prstClr val="black"/>
                </a:solidFill>
              </a:rPr>
              <a:t>地域に密着した病床</a:t>
            </a:r>
          </a:p>
        </p:txBody>
      </p:sp>
      <p:sp>
        <p:nvSpPr>
          <p:cNvPr id="13" name="曲折矢印 12"/>
          <p:cNvSpPr/>
          <p:nvPr/>
        </p:nvSpPr>
        <p:spPr>
          <a:xfrm rot="16200000" flipH="1">
            <a:off x="754390" y="744067"/>
            <a:ext cx="1814491" cy="2289529"/>
          </a:xfrm>
          <a:prstGeom prst="bentArrow">
            <a:avLst>
              <a:gd name="adj1" fmla="val 20504"/>
              <a:gd name="adj2" fmla="val 22531"/>
              <a:gd name="adj3" fmla="val 21585"/>
              <a:gd name="adj4" fmla="val 3681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sp>
        <p:nvSpPr>
          <p:cNvPr id="43" name="テキスト ボックス 42"/>
          <p:cNvSpPr txBox="1"/>
          <p:nvPr/>
        </p:nvSpPr>
        <p:spPr>
          <a:xfrm>
            <a:off x="2618008" y="4045769"/>
            <a:ext cx="1084429" cy="727507"/>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在宅復帰困難な患者の受け入れ</a:t>
            </a:r>
          </a:p>
        </p:txBody>
      </p:sp>
      <p:sp>
        <p:nvSpPr>
          <p:cNvPr id="71" name="下矢印 70"/>
          <p:cNvSpPr/>
          <p:nvPr/>
        </p:nvSpPr>
        <p:spPr>
          <a:xfrm rot="7495330">
            <a:off x="6802985" y="1281469"/>
            <a:ext cx="946495" cy="2669799"/>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46" name="テキスト ボックス 45"/>
          <p:cNvSpPr txBox="1"/>
          <p:nvPr/>
        </p:nvSpPr>
        <p:spPr>
          <a:xfrm>
            <a:off x="1979507" y="1787510"/>
            <a:ext cx="1006480" cy="302445"/>
          </a:xfrm>
          <a:prstGeom prst="rect">
            <a:avLst/>
          </a:prstGeom>
          <a:ln>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376" dirty="0">
                <a:solidFill>
                  <a:prstClr val="black"/>
                </a:solidFill>
              </a:rPr>
              <a:t>在宅復帰</a:t>
            </a:r>
          </a:p>
        </p:txBody>
      </p:sp>
      <p:sp>
        <p:nvSpPr>
          <p:cNvPr id="53" name="テキスト ボックス 52"/>
          <p:cNvSpPr txBox="1"/>
          <p:nvPr/>
        </p:nvSpPr>
        <p:spPr>
          <a:xfrm>
            <a:off x="6982145" y="4236541"/>
            <a:ext cx="1084429" cy="727507"/>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長期療養が必要な患者の受入</a:t>
            </a:r>
          </a:p>
        </p:txBody>
      </p:sp>
      <p:sp>
        <p:nvSpPr>
          <p:cNvPr id="56" name="テキスト ボックス 55"/>
          <p:cNvSpPr txBox="1"/>
          <p:nvPr/>
        </p:nvSpPr>
        <p:spPr>
          <a:xfrm>
            <a:off x="6682055" y="2312579"/>
            <a:ext cx="901446" cy="304058"/>
          </a:xfrm>
          <a:prstGeom prst="rect">
            <a:avLst/>
          </a:prstGeom>
          <a:ln>
            <a:solidFill>
              <a:schemeClr val="accent2"/>
            </a:solidFill>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a:t>
            </a:r>
          </a:p>
        </p:txBody>
      </p:sp>
      <p:pic>
        <p:nvPicPr>
          <p:cNvPr id="2051" name="Picture 3" descr="C:\Users\KTIOM\AppData\Local\Microsoft\Windows\Temporary Internet Files\Content.IE5\YO97QDGR\MC900431601[1].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822648" y="755828"/>
            <a:ext cx="1036195" cy="1036195"/>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3" descr="C:\Users\KTIOM\AppData\Local\Microsoft\Windows\Temporary Internet Files\Content.IE5\YO97QDGR\MC900431601[1].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507189" y="755828"/>
            <a:ext cx="1036195" cy="103619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テキスト ボックス 13"/>
          <p:cNvSpPr txBox="1"/>
          <p:nvPr/>
        </p:nvSpPr>
        <p:spPr>
          <a:xfrm>
            <a:off x="591287" y="4938642"/>
            <a:ext cx="1919431" cy="576183"/>
          </a:xfrm>
          <a:prstGeom prst="rect">
            <a:avLst/>
          </a:prstGeom>
          <a:noFill/>
        </p:spPr>
        <p:txBody>
          <a:bodyPr wrap="square" rtlCol="0">
            <a:spAutoFit/>
          </a:bodyPr>
          <a:lstStyle/>
          <a:p>
            <a:r>
              <a:rPr lang="ja-JP" altLang="en-US" sz="1572" dirty="0">
                <a:solidFill>
                  <a:prstClr val="black"/>
                </a:solidFill>
              </a:rPr>
              <a:t>・高度な医療の提供</a:t>
            </a:r>
            <a:endParaRPr lang="en-US" altLang="ja-JP" sz="1572" dirty="0">
              <a:solidFill>
                <a:prstClr val="black"/>
              </a:solidFill>
            </a:endParaRPr>
          </a:p>
          <a:p>
            <a:r>
              <a:rPr lang="ja-JP" altLang="en-US" sz="1572" dirty="0">
                <a:solidFill>
                  <a:prstClr val="black"/>
                </a:solidFill>
              </a:rPr>
              <a:t>・退院支援　　　　等</a:t>
            </a:r>
          </a:p>
        </p:txBody>
      </p:sp>
      <p:sp>
        <p:nvSpPr>
          <p:cNvPr id="59" name="テキスト ボックス 58"/>
          <p:cNvSpPr txBox="1"/>
          <p:nvPr/>
        </p:nvSpPr>
        <p:spPr>
          <a:xfrm>
            <a:off x="4115868" y="4944373"/>
            <a:ext cx="2688557" cy="818109"/>
          </a:xfrm>
          <a:prstGeom prst="rect">
            <a:avLst/>
          </a:prstGeom>
          <a:noFill/>
        </p:spPr>
        <p:txBody>
          <a:bodyPr wrap="none" rtlCol="0">
            <a:spAutoFit/>
          </a:bodyPr>
          <a:lstStyle/>
          <a:p>
            <a:r>
              <a:rPr lang="ja-JP" altLang="en-US" sz="1572" dirty="0">
                <a:solidFill>
                  <a:prstClr val="black"/>
                </a:solidFill>
              </a:rPr>
              <a:t>・在宅復帰困難な患者の受入</a:t>
            </a:r>
            <a:endParaRPr lang="en-US" altLang="ja-JP" sz="1572" dirty="0">
              <a:solidFill>
                <a:prstClr val="black"/>
              </a:solidFill>
            </a:endParaRPr>
          </a:p>
          <a:p>
            <a:r>
              <a:rPr lang="ja-JP" altLang="en-US" sz="1572" dirty="0">
                <a:solidFill>
                  <a:prstClr val="black"/>
                </a:solidFill>
              </a:rPr>
              <a:t>・緊急患者の受入</a:t>
            </a:r>
            <a:endParaRPr lang="en-US" altLang="ja-JP" sz="1572" dirty="0">
              <a:solidFill>
                <a:prstClr val="black"/>
              </a:solidFill>
            </a:endParaRPr>
          </a:p>
          <a:p>
            <a:r>
              <a:rPr lang="ja-JP" altLang="en-US" sz="1572" dirty="0">
                <a:solidFill>
                  <a:prstClr val="black"/>
                </a:solidFill>
              </a:rPr>
              <a:t>・在宅、生活復帰支援　　　等</a:t>
            </a:r>
          </a:p>
        </p:txBody>
      </p:sp>
      <p:sp>
        <p:nvSpPr>
          <p:cNvPr id="16" name="テキスト ボックス 15"/>
          <p:cNvSpPr txBox="1"/>
          <p:nvPr/>
        </p:nvSpPr>
        <p:spPr>
          <a:xfrm>
            <a:off x="170020" y="4953663"/>
            <a:ext cx="456920" cy="547586"/>
          </a:xfrm>
          <a:prstGeom prst="rect">
            <a:avLst/>
          </a:prstGeom>
          <a:ln w="12700">
            <a:prstDash val="sysDash"/>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769" dirty="0">
                <a:solidFill>
                  <a:prstClr val="black"/>
                </a:solidFill>
              </a:rPr>
              <a:t>役割</a:t>
            </a:r>
          </a:p>
        </p:txBody>
      </p:sp>
      <p:sp>
        <p:nvSpPr>
          <p:cNvPr id="45" name="テキスト ボックス 44"/>
          <p:cNvSpPr txBox="1"/>
          <p:nvPr/>
        </p:nvSpPr>
        <p:spPr>
          <a:xfrm>
            <a:off x="317682" y="1727096"/>
            <a:ext cx="1387527" cy="727507"/>
          </a:xfrm>
          <a:prstGeom prst="rect">
            <a:avLst/>
          </a:prstGeom>
          <a:ln>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376" dirty="0">
                <a:solidFill>
                  <a:prstClr val="black"/>
                </a:solidFill>
              </a:rPr>
              <a:t>高度医療が必要な患者の受入</a:t>
            </a:r>
          </a:p>
        </p:txBody>
      </p:sp>
      <p:sp>
        <p:nvSpPr>
          <p:cNvPr id="61" name="テキスト ボックス 60"/>
          <p:cNvSpPr txBox="1"/>
          <p:nvPr/>
        </p:nvSpPr>
        <p:spPr>
          <a:xfrm>
            <a:off x="4542289" y="5778276"/>
            <a:ext cx="4708513" cy="455253"/>
          </a:xfrm>
          <a:prstGeom prst="rect">
            <a:avLst/>
          </a:prstGeom>
          <a:noFill/>
        </p:spPr>
        <p:txBody>
          <a:bodyPr wrap="square" rtlCol="0">
            <a:spAutoFit/>
          </a:bodyPr>
          <a:lstStyle/>
          <a:p>
            <a:r>
              <a:rPr lang="ja-JP" altLang="en-US" sz="1179" dirty="0" smtClean="0">
                <a:solidFill>
                  <a:prstClr val="black"/>
                </a:solidFill>
              </a:rPr>
              <a:t>・</a:t>
            </a:r>
            <a:r>
              <a:rPr lang="ja-JP" altLang="en-US" sz="1179" dirty="0">
                <a:solidFill>
                  <a:prstClr val="black"/>
                </a:solidFill>
                <a:latin typeface="ＭＳ Ｐゴシック"/>
              </a:rPr>
              <a:t>病院からの早期退院患者の在宅・介護施設への受け渡しとしての機能</a:t>
            </a:r>
            <a:endParaRPr lang="en-US" altLang="ja-JP" sz="1179" dirty="0">
              <a:solidFill>
                <a:prstClr val="black"/>
              </a:solidFill>
              <a:latin typeface="ＭＳ Ｐゴシック"/>
            </a:endParaRPr>
          </a:p>
          <a:p>
            <a:r>
              <a:rPr lang="ja-JP" altLang="en-US" sz="1179" dirty="0" smtClean="0">
                <a:solidFill>
                  <a:prstClr val="black"/>
                </a:solidFill>
                <a:latin typeface="ＭＳ Ｐゴシック"/>
              </a:rPr>
              <a:t>・</a:t>
            </a:r>
            <a:r>
              <a:rPr lang="ja-JP" altLang="en-US" sz="1179" dirty="0">
                <a:solidFill>
                  <a:prstClr val="black"/>
                </a:solidFill>
                <a:latin typeface="ＭＳ Ｐゴシック"/>
              </a:rPr>
              <a:t>在宅医療の</a:t>
            </a:r>
            <a:r>
              <a:rPr lang="ja-JP" altLang="en-US" sz="1179" dirty="0" smtClean="0">
                <a:solidFill>
                  <a:prstClr val="black"/>
                </a:solidFill>
                <a:latin typeface="ＭＳ Ｐゴシック"/>
              </a:rPr>
              <a:t>拠点 </a:t>
            </a:r>
            <a:r>
              <a:rPr lang="ja-JP" altLang="en-US" sz="1179" dirty="0">
                <a:solidFill>
                  <a:prstClr val="black"/>
                </a:solidFill>
                <a:latin typeface="ＭＳ Ｐゴシック"/>
              </a:rPr>
              <a:t>等</a:t>
            </a:r>
            <a:endParaRPr lang="en-US" altLang="ja-JP" sz="1179" dirty="0" smtClean="0">
              <a:solidFill>
                <a:prstClr val="black"/>
              </a:solidFill>
              <a:latin typeface="ＭＳ Ｐゴシック"/>
            </a:endParaRPr>
          </a:p>
        </p:txBody>
      </p:sp>
      <p:sp>
        <p:nvSpPr>
          <p:cNvPr id="42" name="曲折矢印 41"/>
          <p:cNvSpPr/>
          <p:nvPr/>
        </p:nvSpPr>
        <p:spPr>
          <a:xfrm rot="10800000">
            <a:off x="1779090" y="1727104"/>
            <a:ext cx="2890862" cy="2273225"/>
          </a:xfrm>
          <a:prstGeom prst="bentArrow">
            <a:avLst>
              <a:gd name="adj1" fmla="val 15797"/>
              <a:gd name="adj2" fmla="val 15688"/>
              <a:gd name="adj3" fmla="val 14546"/>
              <a:gd name="adj4" fmla="val 66385"/>
            </a:avLst>
          </a:prstGeom>
          <a:ln w="190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769">
              <a:solidFill>
                <a:prstClr val="black"/>
              </a:solidFill>
            </a:endParaRPr>
          </a:p>
        </p:txBody>
      </p:sp>
      <p:sp>
        <p:nvSpPr>
          <p:cNvPr id="39" name="下矢印 38"/>
          <p:cNvSpPr/>
          <p:nvPr/>
        </p:nvSpPr>
        <p:spPr>
          <a:xfrm>
            <a:off x="4308812" y="1304369"/>
            <a:ext cx="762695" cy="2373477"/>
          </a:xfrm>
          <a:prstGeom prst="downArrow">
            <a:avLst>
              <a:gd name="adj1" fmla="val 50000"/>
              <a:gd name="adj2" fmla="val 38232"/>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endParaRPr lang="ja-JP" altLang="en-US" sz="1769" dirty="0">
              <a:solidFill>
                <a:prstClr val="black"/>
              </a:solidFill>
            </a:endParaRPr>
          </a:p>
        </p:txBody>
      </p:sp>
      <p:sp>
        <p:nvSpPr>
          <p:cNvPr id="44" name="テキスト ボックス 43"/>
          <p:cNvSpPr txBox="1"/>
          <p:nvPr/>
        </p:nvSpPr>
        <p:spPr>
          <a:xfrm>
            <a:off x="4180170" y="1992982"/>
            <a:ext cx="896834" cy="515782"/>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緊急患者の受入</a:t>
            </a:r>
          </a:p>
        </p:txBody>
      </p:sp>
      <p:sp>
        <p:nvSpPr>
          <p:cNvPr id="47" name="テキスト ボックス 46"/>
          <p:cNvSpPr txBox="1"/>
          <p:nvPr/>
        </p:nvSpPr>
        <p:spPr>
          <a:xfrm>
            <a:off x="2510349" y="2837211"/>
            <a:ext cx="1249087" cy="727507"/>
          </a:xfrm>
          <a:prstGeom prst="rect">
            <a:avLst/>
          </a:prstGeom>
          <a:ln>
            <a:solidFill>
              <a:schemeClr val="accent5"/>
            </a:solidFill>
            <a:prstDash val="sys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376" dirty="0">
                <a:solidFill>
                  <a:prstClr val="black"/>
                </a:solidFill>
              </a:rPr>
              <a:t>高度・急性期医療が必要な患者の受入</a:t>
            </a:r>
          </a:p>
        </p:txBody>
      </p:sp>
      <p:pic>
        <p:nvPicPr>
          <p:cNvPr id="18" name="Picture 2" descr="C:\Users\SYUMB\AppData\Local\Microsoft\Windows\Temporary Internet Files\Content.IE5\F53HZ2YO\MC900433856[1].png"/>
          <p:cNvPicPr>
            <a:picLocks noChangeAspect="1" noChangeArrowheads="1"/>
          </p:cNvPicPr>
          <p:nvPr/>
        </p:nvPicPr>
        <p:blipFill>
          <a:blip r:embed="rId6" cstate="print"/>
          <a:srcRect/>
          <a:stretch>
            <a:fillRect/>
          </a:stretch>
        </p:blipFill>
        <p:spPr bwMode="auto">
          <a:xfrm>
            <a:off x="3262719" y="662321"/>
            <a:ext cx="1944296" cy="1256481"/>
          </a:xfrm>
          <a:prstGeom prst="rect">
            <a:avLst/>
          </a:prstGeom>
          <a:noFill/>
        </p:spPr>
      </p:pic>
      <p:sp>
        <p:nvSpPr>
          <p:cNvPr id="38" name="正方形/長方形 37"/>
          <p:cNvSpPr/>
          <p:nvPr/>
        </p:nvSpPr>
        <p:spPr>
          <a:xfrm>
            <a:off x="2872380" y="651890"/>
            <a:ext cx="1330814"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自宅・在宅医療</a:t>
            </a:r>
          </a:p>
        </p:txBody>
      </p:sp>
      <p:sp>
        <p:nvSpPr>
          <p:cNvPr id="48" name="下矢印 47"/>
          <p:cNvSpPr/>
          <p:nvPr/>
        </p:nvSpPr>
        <p:spPr>
          <a:xfrm rot="18808311">
            <a:off x="2407557" y="5373234"/>
            <a:ext cx="696842" cy="1159329"/>
          </a:xfrm>
          <a:prstGeom prst="downArrow">
            <a:avLst>
              <a:gd name="adj1" fmla="val 45882"/>
              <a:gd name="adj2" fmla="val 50639"/>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endParaRPr lang="ja-JP" altLang="en-US" sz="1769" dirty="0">
              <a:solidFill>
                <a:prstClr val="black"/>
              </a:solidFill>
            </a:endParaRPr>
          </a:p>
        </p:txBody>
      </p:sp>
      <p:sp>
        <p:nvSpPr>
          <p:cNvPr id="54" name="正方形/長方形 53"/>
          <p:cNvSpPr/>
          <p:nvPr/>
        </p:nvSpPr>
        <p:spPr>
          <a:xfrm>
            <a:off x="3441364" y="6453586"/>
            <a:ext cx="1066318" cy="30405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ja-JP" altLang="en-US" sz="1376" dirty="0">
                <a:solidFill>
                  <a:prstClr val="black"/>
                </a:solidFill>
              </a:rPr>
              <a:t>有床診療所</a:t>
            </a:r>
          </a:p>
        </p:txBody>
      </p:sp>
      <p:sp>
        <p:nvSpPr>
          <p:cNvPr id="64" name="テキスト ボックス 63"/>
          <p:cNvSpPr txBox="1"/>
          <p:nvPr/>
        </p:nvSpPr>
        <p:spPr>
          <a:xfrm>
            <a:off x="1505340" y="5778274"/>
            <a:ext cx="1084429" cy="727507"/>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在宅復帰困難な患者の受け入れ</a:t>
            </a:r>
          </a:p>
        </p:txBody>
      </p:sp>
      <p:sp>
        <p:nvSpPr>
          <p:cNvPr id="63" name="下矢印 62"/>
          <p:cNvSpPr/>
          <p:nvPr/>
        </p:nvSpPr>
        <p:spPr>
          <a:xfrm rot="5400000">
            <a:off x="6980620" y="2621434"/>
            <a:ext cx="722489" cy="2053877"/>
          </a:xfrm>
          <a:prstGeom prst="downArrow">
            <a:avLst>
              <a:gd name="adj1" fmla="val 50000"/>
              <a:gd name="adj2" fmla="val 38232"/>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endParaRPr lang="ja-JP" altLang="en-US" sz="1769" dirty="0">
              <a:solidFill>
                <a:prstClr val="black"/>
              </a:solidFill>
            </a:endParaRPr>
          </a:p>
        </p:txBody>
      </p:sp>
      <p:sp>
        <p:nvSpPr>
          <p:cNvPr id="52" name="テキスト ボックス 51"/>
          <p:cNvSpPr txBox="1"/>
          <p:nvPr/>
        </p:nvSpPr>
        <p:spPr>
          <a:xfrm>
            <a:off x="6868543" y="3409738"/>
            <a:ext cx="896834" cy="515782"/>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緊急患者の受入</a:t>
            </a:r>
          </a:p>
        </p:txBody>
      </p:sp>
      <p:pic>
        <p:nvPicPr>
          <p:cNvPr id="32" name="Picture 8" descr="C:\Users\SYUMB\AppData\Local\Microsoft\Windows\Temporary Internet Files\Content.IE5\7QUMZIRJ\MC900441738[1].pn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8227085" y="2993855"/>
            <a:ext cx="1385180" cy="1385180"/>
          </a:xfrm>
          <a:prstGeom prst="rect">
            <a:avLst/>
          </a:prstGeom>
          <a:noFill/>
          <a:ln w="28575">
            <a:noFill/>
            <a:prstDash val="lgDashDotDot"/>
          </a:ln>
        </p:spPr>
      </p:pic>
      <p:pic>
        <p:nvPicPr>
          <p:cNvPr id="66" name="Picture 1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357532" y="5637374"/>
            <a:ext cx="1210692" cy="849127"/>
          </a:xfrm>
          <a:prstGeom prst="rect">
            <a:avLst/>
          </a:prstGeom>
          <a:noFill/>
          <a:ln w="9525">
            <a:noFill/>
            <a:miter lim="800000"/>
            <a:headEnd/>
            <a:tailEnd/>
          </a:ln>
        </p:spPr>
      </p:pic>
      <p:sp>
        <p:nvSpPr>
          <p:cNvPr id="62" name="角丸四角形 61"/>
          <p:cNvSpPr/>
          <p:nvPr/>
        </p:nvSpPr>
        <p:spPr>
          <a:xfrm>
            <a:off x="6459486" y="1022043"/>
            <a:ext cx="3350204" cy="1209547"/>
          </a:xfrm>
          <a:prstGeom prst="roundRect">
            <a:avLst/>
          </a:prstGeom>
          <a:gradFill>
            <a:gsLst>
              <a:gs pos="0">
                <a:schemeClr val="accent4">
                  <a:lumMod val="110000"/>
                  <a:satMod val="105000"/>
                  <a:tint val="67000"/>
                  <a:alpha val="0"/>
                </a:schemeClr>
              </a:gs>
              <a:gs pos="100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ja-JP" altLang="en-US" sz="2400" u="sng" dirty="0" smtClean="0">
                <a:solidFill>
                  <a:srgbClr val="0070C0"/>
                </a:solidFill>
              </a:rPr>
              <a:t>病床の機能分化の促進</a:t>
            </a:r>
            <a:endParaRPr lang="en-US" altLang="ja-JP" sz="2400" u="sng" dirty="0" smtClean="0">
              <a:solidFill>
                <a:srgbClr val="0070C0"/>
              </a:solidFill>
            </a:endParaRPr>
          </a:p>
          <a:p>
            <a:pPr marL="355600">
              <a:defRPr/>
            </a:pPr>
            <a:r>
              <a:rPr lang="ja-JP" altLang="en-US" sz="1400" b="1" dirty="0" smtClean="0">
                <a:solidFill>
                  <a:prstClr val="black"/>
                </a:solidFill>
              </a:rPr>
              <a:t>・</a:t>
            </a:r>
            <a:r>
              <a:rPr lang="en-US" altLang="ja-JP" sz="1400" b="1" dirty="0" smtClean="0">
                <a:solidFill>
                  <a:prstClr val="black"/>
                </a:solidFill>
              </a:rPr>
              <a:t>7</a:t>
            </a:r>
            <a:r>
              <a:rPr lang="ja-JP" altLang="en-US" sz="1400" b="1" dirty="0" smtClean="0">
                <a:solidFill>
                  <a:prstClr val="black"/>
                </a:solidFill>
              </a:rPr>
              <a:t>対１の要件の厳格化</a:t>
            </a:r>
            <a:endParaRPr lang="en-US" altLang="ja-JP" sz="1400" b="1" dirty="0" smtClean="0">
              <a:solidFill>
                <a:prstClr val="black"/>
              </a:solidFill>
            </a:endParaRPr>
          </a:p>
          <a:p>
            <a:pPr marL="355600">
              <a:defRPr/>
            </a:pPr>
            <a:r>
              <a:rPr lang="ja-JP" altLang="en-US" sz="1400" dirty="0" smtClean="0">
                <a:solidFill>
                  <a:prstClr val="black"/>
                </a:solidFill>
              </a:rPr>
              <a:t>（重症度、医療・看護必要度　等）</a:t>
            </a:r>
            <a:endParaRPr lang="en-US" altLang="ja-JP" sz="1400" dirty="0" smtClean="0">
              <a:solidFill>
                <a:prstClr val="black"/>
              </a:solidFill>
            </a:endParaRPr>
          </a:p>
          <a:p>
            <a:pPr marL="355600">
              <a:defRPr/>
            </a:pPr>
            <a:r>
              <a:rPr lang="ja-JP" altLang="en-US" sz="1400" b="1" dirty="0" smtClean="0">
                <a:solidFill>
                  <a:prstClr val="black"/>
                </a:solidFill>
              </a:rPr>
              <a:t>・地域包括ケア病棟の評価</a:t>
            </a:r>
            <a:endParaRPr lang="en-US" altLang="ja-JP" sz="1400" b="1" dirty="0" smtClean="0">
              <a:solidFill>
                <a:prstClr val="black"/>
              </a:solidFill>
            </a:endParaRPr>
          </a:p>
          <a:p>
            <a:pPr marL="355600">
              <a:defRPr/>
            </a:pPr>
            <a:r>
              <a:rPr lang="ja-JP" altLang="en-US" sz="1400" b="1" dirty="0" smtClean="0">
                <a:solidFill>
                  <a:prstClr val="black"/>
                </a:solidFill>
              </a:rPr>
              <a:t>・有床診療所の機能に応じた評価</a:t>
            </a:r>
            <a:endParaRPr lang="en-US" altLang="ja-JP" sz="1400" b="1" dirty="0" smtClean="0">
              <a:solidFill>
                <a:prstClr val="black"/>
              </a:solidFill>
            </a:endParaRPr>
          </a:p>
        </p:txBody>
      </p:sp>
      <p:sp>
        <p:nvSpPr>
          <p:cNvPr id="67" name="正方形/長方形 66"/>
          <p:cNvSpPr/>
          <p:nvPr/>
        </p:nvSpPr>
        <p:spPr>
          <a:xfrm>
            <a:off x="7447708" y="649772"/>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70" name="テキスト ボックス 69"/>
          <p:cNvSpPr txBox="1"/>
          <p:nvPr/>
        </p:nvSpPr>
        <p:spPr>
          <a:xfrm>
            <a:off x="3242646" y="5044888"/>
            <a:ext cx="901446" cy="304058"/>
          </a:xfrm>
          <a:prstGeom prst="rect">
            <a:avLst/>
          </a:prstGeom>
          <a:ln>
            <a:solidFill>
              <a:schemeClr val="accent2"/>
            </a:solidFill>
            <a:prstDash val="lgDashDot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在宅復帰</a:t>
            </a:r>
          </a:p>
        </p:txBody>
      </p:sp>
      <p:sp>
        <p:nvSpPr>
          <p:cNvPr id="40" name="テキスト ボックス 39"/>
          <p:cNvSpPr txBox="1"/>
          <p:nvPr/>
        </p:nvSpPr>
        <p:spPr>
          <a:xfrm>
            <a:off x="5123965" y="2181332"/>
            <a:ext cx="1130177" cy="514156"/>
          </a:xfrm>
          <a:prstGeom prst="rect">
            <a:avLst/>
          </a:prstGeom>
          <a:ln>
            <a:solidFill>
              <a:schemeClr val="accent4"/>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376" dirty="0">
                <a:solidFill>
                  <a:prstClr val="black"/>
                </a:solidFill>
              </a:rPr>
              <a:t>在宅・生活復帰支援</a:t>
            </a:r>
          </a:p>
        </p:txBody>
      </p:sp>
      <p:sp>
        <p:nvSpPr>
          <p:cNvPr id="5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35694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円/楕円 39"/>
          <p:cNvSpPr/>
          <p:nvPr/>
        </p:nvSpPr>
        <p:spPr>
          <a:xfrm>
            <a:off x="1103508" y="1397947"/>
            <a:ext cx="7076063" cy="4811722"/>
          </a:xfrm>
          <a:prstGeom prst="ellipse">
            <a:avLst/>
          </a:prstGeom>
          <a:solidFill>
            <a:srgbClr val="FFFFCC"/>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dirty="0">
              <a:solidFill>
                <a:prstClr val="white"/>
              </a:solidFill>
            </a:endParaRPr>
          </a:p>
        </p:txBody>
      </p:sp>
      <p:cxnSp>
        <p:nvCxnSpPr>
          <p:cNvPr id="44" name="直線コネクタ 43"/>
          <p:cNvCxnSpPr/>
          <p:nvPr/>
        </p:nvCxnSpPr>
        <p:spPr>
          <a:xfrm flipV="1">
            <a:off x="2208620" y="3924341"/>
            <a:ext cx="2405861" cy="1273691"/>
          </a:xfrm>
          <a:prstGeom prst="line">
            <a:avLst/>
          </a:prstGeom>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28" name="ドーナツ 27"/>
          <p:cNvSpPr/>
          <p:nvPr/>
        </p:nvSpPr>
        <p:spPr>
          <a:xfrm>
            <a:off x="1288691" y="1518463"/>
            <a:ext cx="7146822" cy="4811722"/>
          </a:xfrm>
          <a:prstGeom prst="donut">
            <a:avLst>
              <a:gd name="adj" fmla="val 3305"/>
            </a:avLst>
          </a:prstGeom>
          <a:solidFill>
            <a:srgbClr val="FFC000"/>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29" name="円/楕円 28"/>
          <p:cNvSpPr/>
          <p:nvPr/>
        </p:nvSpPr>
        <p:spPr>
          <a:xfrm>
            <a:off x="227285" y="4207565"/>
            <a:ext cx="2971946" cy="2193579"/>
          </a:xfrm>
          <a:prstGeom prst="ellipse">
            <a:avLst/>
          </a:prstGeom>
          <a:solidFill>
            <a:srgbClr val="92D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ja-JP" altLang="en-US" sz="1769">
              <a:solidFill>
                <a:prstClr val="white"/>
              </a:solidFill>
            </a:endParaRPr>
          </a:p>
        </p:txBody>
      </p:sp>
      <p:sp>
        <p:nvSpPr>
          <p:cNvPr id="50" name="角丸四角形吹き出し 49"/>
          <p:cNvSpPr/>
          <p:nvPr/>
        </p:nvSpPr>
        <p:spPr>
          <a:xfrm>
            <a:off x="112623" y="5693538"/>
            <a:ext cx="2673621" cy="990649"/>
          </a:xfrm>
          <a:prstGeom prst="wedgeRoundRectCallout">
            <a:avLst>
              <a:gd name="adj1" fmla="val 55423"/>
              <a:gd name="adj2" fmla="val -124075"/>
              <a:gd name="adj3" fmla="val 16667"/>
            </a:avLst>
          </a:prstGeom>
          <a:solidFill>
            <a:schemeClr val="lt1">
              <a:alpha val="77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376" b="1" dirty="0">
                <a:solidFill>
                  <a:prstClr val="black"/>
                </a:solidFill>
              </a:rPr>
              <a:t>【</a:t>
            </a:r>
            <a:r>
              <a:rPr lang="ja-JP" altLang="en-US" sz="1376" b="1" dirty="0">
                <a:solidFill>
                  <a:prstClr val="black"/>
                </a:solidFill>
              </a:rPr>
              <a:t>参考</a:t>
            </a:r>
            <a:r>
              <a:rPr lang="en-US" altLang="ja-JP" sz="1376" b="1" dirty="0">
                <a:solidFill>
                  <a:prstClr val="black"/>
                </a:solidFill>
              </a:rPr>
              <a:t>】</a:t>
            </a:r>
            <a:r>
              <a:rPr lang="ja-JP" altLang="en-US" sz="1376" b="1" u="sng" dirty="0">
                <a:solidFill>
                  <a:prstClr val="black"/>
                </a:solidFill>
              </a:rPr>
              <a:t>在宅復帰率（介護保険）</a:t>
            </a:r>
            <a:endParaRPr lang="en-US" altLang="ja-JP" sz="1376" b="1" u="sng" dirty="0">
              <a:solidFill>
                <a:prstClr val="black"/>
              </a:solidFill>
            </a:endParaRPr>
          </a:p>
          <a:p>
            <a:r>
              <a:rPr lang="ja-JP" altLang="en-US" sz="1376" spc="-147" dirty="0">
                <a:solidFill>
                  <a:prstClr val="black"/>
                </a:solidFill>
              </a:rPr>
              <a:t>在宅復帰支援型の老健 ＞ ５</a:t>
            </a:r>
            <a:r>
              <a:rPr lang="ja-JP" altLang="ja-JP" sz="1376" spc="-147" dirty="0">
                <a:solidFill>
                  <a:prstClr val="black"/>
                </a:solidFill>
              </a:rPr>
              <a:t>割</a:t>
            </a:r>
            <a:endParaRPr lang="en-US" altLang="ja-JP" sz="1376" spc="-147" dirty="0">
              <a:solidFill>
                <a:prstClr val="black"/>
              </a:solidFill>
            </a:endParaRPr>
          </a:p>
          <a:p>
            <a:r>
              <a:rPr lang="ja-JP" altLang="en-US" sz="1376" dirty="0">
                <a:solidFill>
                  <a:prstClr val="black"/>
                </a:solidFill>
              </a:rPr>
              <a:t>                    上記以外</a:t>
            </a:r>
            <a:r>
              <a:rPr lang="en-US" altLang="ja-JP" sz="1376" baseline="30000" dirty="0">
                <a:solidFill>
                  <a:prstClr val="black"/>
                </a:solidFill>
              </a:rPr>
              <a:t>※ </a:t>
            </a:r>
            <a:r>
              <a:rPr lang="ja-JP" altLang="en-US" sz="1376" dirty="0">
                <a:solidFill>
                  <a:prstClr val="black"/>
                </a:solidFill>
              </a:rPr>
              <a:t>＞３割</a:t>
            </a:r>
            <a:endParaRPr lang="en-US" altLang="ja-JP" sz="1376" baseline="30000" dirty="0">
              <a:solidFill>
                <a:prstClr val="black"/>
              </a:solidFill>
            </a:endParaRPr>
          </a:p>
          <a:p>
            <a:pPr marL="93602" indent="-93602"/>
            <a:r>
              <a:rPr lang="en-US" altLang="ja-JP" sz="1032" dirty="0">
                <a:solidFill>
                  <a:prstClr val="black"/>
                </a:solidFill>
              </a:rPr>
              <a:t>※</a:t>
            </a:r>
            <a:r>
              <a:rPr lang="ja-JP" altLang="en-US" sz="1032" dirty="0">
                <a:solidFill>
                  <a:prstClr val="black"/>
                </a:solidFill>
              </a:rPr>
              <a:t>在宅復帰・在宅療養支援機能加算を算定する場合</a:t>
            </a:r>
            <a:endParaRPr lang="en-US" altLang="ja-JP" sz="1032" dirty="0">
              <a:solidFill>
                <a:prstClr val="black"/>
              </a:solidFill>
            </a:endParaRPr>
          </a:p>
        </p:txBody>
      </p:sp>
      <p:cxnSp>
        <p:nvCxnSpPr>
          <p:cNvPr id="48" name="直線コネクタ 47"/>
          <p:cNvCxnSpPr/>
          <p:nvPr/>
        </p:nvCxnSpPr>
        <p:spPr>
          <a:xfrm flipH="1" flipV="1">
            <a:off x="5133779" y="3770118"/>
            <a:ext cx="2830425" cy="1415212"/>
          </a:xfrm>
          <a:prstGeom prst="line">
            <a:avLst/>
          </a:prstGeom>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cxnSp>
        <p:nvCxnSpPr>
          <p:cNvPr id="46" name="直線コネクタ 45"/>
          <p:cNvCxnSpPr/>
          <p:nvPr/>
        </p:nvCxnSpPr>
        <p:spPr>
          <a:xfrm flipV="1">
            <a:off x="4826722" y="1730762"/>
            <a:ext cx="0" cy="2193579"/>
          </a:xfrm>
          <a:prstGeom prst="line">
            <a:avLst/>
          </a:prstGeom>
          <a:effectLst>
            <a:glow rad="2286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31" name="円/楕円 30"/>
          <p:cNvSpPr/>
          <p:nvPr/>
        </p:nvSpPr>
        <p:spPr>
          <a:xfrm>
            <a:off x="6595738" y="4136624"/>
            <a:ext cx="2971946" cy="2122819"/>
          </a:xfrm>
          <a:prstGeom prst="ellipse">
            <a:avLst/>
          </a:prstGeo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ja-JP" altLang="en-US" sz="1769">
              <a:solidFill>
                <a:prstClr val="white"/>
              </a:solidFill>
            </a:endParaRPr>
          </a:p>
        </p:txBody>
      </p:sp>
      <p:sp>
        <p:nvSpPr>
          <p:cNvPr id="30" name="円/楕円 29"/>
          <p:cNvSpPr/>
          <p:nvPr/>
        </p:nvSpPr>
        <p:spPr>
          <a:xfrm>
            <a:off x="3199229" y="2721394"/>
            <a:ext cx="3396510" cy="2476622"/>
          </a:xfrm>
          <a:prstGeom prst="ellipse">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1769">
              <a:solidFill>
                <a:prstClr val="white"/>
              </a:solidFill>
            </a:endParaRPr>
          </a:p>
        </p:txBody>
      </p:sp>
      <p:sp>
        <p:nvSpPr>
          <p:cNvPr id="5" name="円/楕円 4"/>
          <p:cNvSpPr/>
          <p:nvPr/>
        </p:nvSpPr>
        <p:spPr>
          <a:xfrm>
            <a:off x="3553033" y="810870"/>
            <a:ext cx="2688903" cy="169825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ja-JP" altLang="en-US" sz="1769">
              <a:solidFill>
                <a:prstClr val="white"/>
              </a:solidFill>
            </a:endParaRPr>
          </a:p>
        </p:txBody>
      </p:sp>
      <p:pic>
        <p:nvPicPr>
          <p:cNvPr id="18" name="Picture 6" descr="C:\Users\SYUMB\AppData\Local\Microsoft\Windows\Temporary Internet Files\Content.IE5\D82NEVZQ\MC900433918[1].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409724" y="3529577"/>
            <a:ext cx="1260236" cy="1260236"/>
          </a:xfrm>
          <a:prstGeom prst="rect">
            <a:avLst/>
          </a:prstGeom>
          <a:noFill/>
        </p:spPr>
      </p:pic>
      <p:pic>
        <p:nvPicPr>
          <p:cNvPr id="23" name="Picture 7" descr="C:\Users\SYUMB\AppData\Local\Microsoft\Windows\Temporary Internet Files\Content.IE5\D82NEVZQ\MC900431627[1].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076466" y="4207565"/>
            <a:ext cx="1329169" cy="1329169"/>
          </a:xfrm>
          <a:prstGeom prst="rect">
            <a:avLst/>
          </a:prstGeom>
          <a:noFill/>
        </p:spPr>
      </p:pic>
      <p:sp>
        <p:nvSpPr>
          <p:cNvPr id="26" name="正方形/長方形 25"/>
          <p:cNvSpPr/>
          <p:nvPr/>
        </p:nvSpPr>
        <p:spPr>
          <a:xfrm>
            <a:off x="7572693" y="4355373"/>
            <a:ext cx="1095172" cy="3645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ja-JP" altLang="en-US" sz="1769" dirty="0">
                <a:solidFill>
                  <a:prstClr val="black"/>
                </a:solidFill>
              </a:rPr>
              <a:t>長期療養</a:t>
            </a:r>
          </a:p>
        </p:txBody>
      </p:sp>
      <p:pic>
        <p:nvPicPr>
          <p:cNvPr id="27" name="Picture 8" descr="C:\Users\SYUMB\AppData\Local\Microsoft\Windows\Temporary Internet Files\Content.IE5\7QUMZIRJ\MC900441738[1].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521149" y="4567463"/>
            <a:ext cx="1288974" cy="1288974"/>
          </a:xfrm>
          <a:prstGeom prst="rect">
            <a:avLst/>
          </a:prstGeom>
          <a:noFill/>
        </p:spPr>
      </p:pic>
      <p:sp>
        <p:nvSpPr>
          <p:cNvPr id="15" name="正方形/長方形 14"/>
          <p:cNvSpPr/>
          <p:nvPr/>
        </p:nvSpPr>
        <p:spPr>
          <a:xfrm>
            <a:off x="5350895" y="3101123"/>
            <a:ext cx="639919" cy="3645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ja-JP" altLang="en-US" sz="1769" dirty="0">
                <a:solidFill>
                  <a:prstClr val="black"/>
                </a:solidFill>
              </a:rPr>
              <a:t>家庭</a:t>
            </a:r>
          </a:p>
        </p:txBody>
      </p:sp>
      <p:sp>
        <p:nvSpPr>
          <p:cNvPr id="36" name="タイトル 1"/>
          <p:cNvSpPr>
            <a:spLocks noGrp="1"/>
          </p:cNvSpPr>
          <p:nvPr>
            <p:ph type="title"/>
          </p:nvPr>
        </p:nvSpPr>
        <p:spPr>
          <a:xfrm>
            <a:off x="3396268" y="2821"/>
            <a:ext cx="6171416" cy="539175"/>
          </a:xfrm>
        </p:spPr>
        <p:style>
          <a:lnRef idx="2">
            <a:schemeClr val="dk1"/>
          </a:lnRef>
          <a:fillRef idx="1">
            <a:schemeClr val="lt1"/>
          </a:fillRef>
          <a:effectRef idx="0">
            <a:schemeClr val="dk1"/>
          </a:effectRef>
          <a:fontRef idx="minor">
            <a:schemeClr val="dk1"/>
          </a:fontRef>
        </p:style>
        <p:txBody>
          <a:bodyPr>
            <a:noAutofit/>
          </a:bodyPr>
          <a:lstStyle/>
          <a:p>
            <a:pPr algn="ctr"/>
            <a:r>
              <a:rPr lang="ja-JP" altLang="en-US" sz="2400" dirty="0">
                <a:latin typeface="+mn-ea"/>
              </a:rPr>
              <a:t>１．</a:t>
            </a:r>
            <a:r>
              <a:rPr lang="ja-JP" altLang="ja-JP" sz="2400" dirty="0">
                <a:latin typeface="+mn-ea"/>
              </a:rPr>
              <a:t>入院医療に</a:t>
            </a:r>
            <a:r>
              <a:rPr lang="ja-JP" altLang="ja-JP" sz="2400" dirty="0" smtClean="0">
                <a:latin typeface="+mn-ea"/>
              </a:rPr>
              <a:t>ついて</a:t>
            </a:r>
            <a:r>
              <a:rPr lang="ja-JP" altLang="en-US" sz="2400" dirty="0" smtClean="0">
                <a:latin typeface="+mn-ea"/>
              </a:rPr>
              <a:t>＜</a:t>
            </a:r>
            <a:r>
              <a:rPr lang="ja-JP" altLang="en-US" sz="2400" dirty="0" smtClean="0"/>
              <a:t>在宅復帰の促進＞</a:t>
            </a:r>
            <a:endParaRPr lang="ja-JP" altLang="en-US" sz="2400" dirty="0"/>
          </a:p>
        </p:txBody>
      </p:sp>
      <p:sp>
        <p:nvSpPr>
          <p:cNvPr id="63" name="山形 62"/>
          <p:cNvSpPr/>
          <p:nvPr/>
        </p:nvSpPr>
        <p:spPr>
          <a:xfrm rot="20093443">
            <a:off x="6611408" y="5509322"/>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64" name="山形 63"/>
          <p:cNvSpPr/>
          <p:nvPr/>
        </p:nvSpPr>
        <p:spPr>
          <a:xfrm rot="5975570">
            <a:off x="8080203" y="3825893"/>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66" name="山形 65"/>
          <p:cNvSpPr/>
          <p:nvPr/>
        </p:nvSpPr>
        <p:spPr>
          <a:xfrm rot="5078208">
            <a:off x="1149668" y="3883071"/>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52" name="右矢印 51"/>
          <p:cNvSpPr/>
          <p:nvPr/>
        </p:nvSpPr>
        <p:spPr>
          <a:xfrm rot="19707225">
            <a:off x="2825394" y="4541787"/>
            <a:ext cx="566085" cy="3538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53" name="右矢印 52"/>
          <p:cNvSpPr/>
          <p:nvPr/>
        </p:nvSpPr>
        <p:spPr>
          <a:xfrm rot="12418600">
            <a:off x="6188867" y="4307479"/>
            <a:ext cx="781381" cy="3538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grpSp>
        <p:nvGrpSpPr>
          <p:cNvPr id="81" name="グループ化 80"/>
          <p:cNvGrpSpPr/>
          <p:nvPr/>
        </p:nvGrpSpPr>
        <p:grpSpPr>
          <a:xfrm>
            <a:off x="168101" y="257606"/>
            <a:ext cx="3027424" cy="1711666"/>
            <a:chOff x="-1455712" y="3843988"/>
            <a:chExt cx="3672408" cy="2177300"/>
          </a:xfrm>
          <a:effectLst/>
        </p:grpSpPr>
        <p:sp>
          <p:nvSpPr>
            <p:cNvPr id="49" name="フローチャート : 磁気ディスク 48"/>
            <p:cNvSpPr/>
            <p:nvPr/>
          </p:nvSpPr>
          <p:spPr>
            <a:xfrm>
              <a:off x="-1455712" y="3861048"/>
              <a:ext cx="3672408" cy="2160240"/>
            </a:xfrm>
            <a:prstGeom prst="flowChartMagneticDisk">
              <a:avLst/>
            </a:prstGeom>
            <a:solidFill>
              <a:schemeClr val="accent4">
                <a:lumMod val="60000"/>
                <a:lumOff val="40000"/>
              </a:schemeClr>
            </a:solidFill>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ja-JP" altLang="en-US" sz="1769">
                <a:solidFill>
                  <a:prstClr val="white"/>
                </a:solidFill>
              </a:endParaRPr>
            </a:p>
          </p:txBody>
        </p:sp>
        <p:cxnSp>
          <p:nvCxnSpPr>
            <p:cNvPr id="56" name="直線コネクタ 55"/>
            <p:cNvCxnSpPr/>
            <p:nvPr/>
          </p:nvCxnSpPr>
          <p:spPr>
            <a:xfrm flipH="1">
              <a:off x="-268053" y="4637753"/>
              <a:ext cx="343341" cy="135015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91557" y="3843988"/>
              <a:ext cx="707247" cy="686695"/>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1" name="Picture 1"/>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97407" y="763229"/>
            <a:ext cx="1023693" cy="753987"/>
          </a:xfrm>
          <a:prstGeom prst="rect">
            <a:avLst/>
          </a:prstGeom>
          <a:noFill/>
          <a:ln w="9525">
            <a:noFill/>
            <a:miter lim="800000"/>
            <a:headEnd/>
            <a:tailEnd/>
          </a:ln>
          <a:effectLst/>
        </p:spPr>
      </p:pic>
      <p:grpSp>
        <p:nvGrpSpPr>
          <p:cNvPr id="57" name="グループ化 56"/>
          <p:cNvGrpSpPr/>
          <p:nvPr/>
        </p:nvGrpSpPr>
        <p:grpSpPr>
          <a:xfrm>
            <a:off x="1695177" y="925856"/>
            <a:ext cx="735911" cy="849127"/>
            <a:chOff x="1712640" y="1124744"/>
            <a:chExt cx="748883" cy="864096"/>
          </a:xfrm>
        </p:grpSpPr>
        <p:grpSp>
          <p:nvGrpSpPr>
            <p:cNvPr id="58" name="グループ化 4"/>
            <p:cNvGrpSpPr/>
            <p:nvPr/>
          </p:nvGrpSpPr>
          <p:grpSpPr>
            <a:xfrm>
              <a:off x="1712640" y="1124744"/>
              <a:ext cx="748883" cy="864096"/>
              <a:chOff x="7545288" y="2060848"/>
              <a:chExt cx="1756995" cy="2196243"/>
            </a:xfrm>
          </p:grpSpPr>
          <p:sp>
            <p:nvSpPr>
              <p:cNvPr id="60" name="円/楕円 59"/>
              <p:cNvSpPr/>
              <p:nvPr/>
            </p:nvSpPr>
            <p:spPr>
              <a:xfrm>
                <a:off x="7621064" y="2105560"/>
                <a:ext cx="216024" cy="229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pic>
            <p:nvPicPr>
              <p:cNvPr id="61" name="Picture 7" descr="C:\Users\MNDBG\AppData\Local\Microsoft\Windows\Temporary Internet Files\Content.IE5\3MMA92UY\MC900438706[1].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7545288" y="2060848"/>
                <a:ext cx="1756995" cy="2196243"/>
              </a:xfrm>
              <a:prstGeom prst="rect">
                <a:avLst/>
              </a:prstGeom>
              <a:noFill/>
            </p:spPr>
          </p:pic>
        </p:grpSp>
        <p:sp>
          <p:nvSpPr>
            <p:cNvPr id="59" name="円/楕円 58"/>
            <p:cNvSpPr/>
            <p:nvPr/>
          </p:nvSpPr>
          <p:spPr>
            <a:xfrm>
              <a:off x="1726288" y="1138392"/>
              <a:ext cx="144016" cy="72008"/>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769">
                <a:solidFill>
                  <a:prstClr val="black"/>
                </a:solidFill>
              </a:endParaRPr>
            </a:p>
          </p:txBody>
        </p:sp>
      </p:grpSp>
      <p:sp>
        <p:nvSpPr>
          <p:cNvPr id="9" name="正方形/長方形 8"/>
          <p:cNvSpPr/>
          <p:nvPr/>
        </p:nvSpPr>
        <p:spPr>
          <a:xfrm>
            <a:off x="567675" y="174076"/>
            <a:ext cx="2180315" cy="36458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1769" dirty="0">
                <a:solidFill>
                  <a:prstClr val="black"/>
                </a:solidFill>
              </a:rPr>
              <a:t>高度急性期・急性期</a:t>
            </a:r>
          </a:p>
        </p:txBody>
      </p:sp>
      <p:sp>
        <p:nvSpPr>
          <p:cNvPr id="83" name="右矢印 82"/>
          <p:cNvSpPr/>
          <p:nvPr/>
        </p:nvSpPr>
        <p:spPr>
          <a:xfrm rot="1784386">
            <a:off x="2829827" y="1199266"/>
            <a:ext cx="947003" cy="405685"/>
          </a:xfrm>
          <a:prstGeom prst="rightArrow">
            <a:avLst/>
          </a:prstGeom>
          <a:solidFill>
            <a:srgbClr val="FFC000"/>
          </a:solidFill>
          <a:ln/>
          <a:scene3d>
            <a:camera prst="isometricOffAxis2Left"/>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white"/>
              </a:solidFill>
            </a:endParaRPr>
          </a:p>
        </p:txBody>
      </p:sp>
      <p:sp>
        <p:nvSpPr>
          <p:cNvPr id="85" name="正方形/長方形 84"/>
          <p:cNvSpPr/>
          <p:nvPr/>
        </p:nvSpPr>
        <p:spPr>
          <a:xfrm>
            <a:off x="4458996" y="3935202"/>
            <a:ext cx="889987" cy="304058"/>
          </a:xfrm>
          <a:prstGeom prst="rect">
            <a:avLst/>
          </a:prstGeom>
        </p:spPr>
        <p:txBody>
          <a:bodyPr wrap="none">
            <a:spAutoFit/>
          </a:bodyPr>
          <a:lstStyle/>
          <a:p>
            <a:r>
              <a:rPr lang="ja-JP" altLang="en-US" sz="1376" dirty="0">
                <a:solidFill>
                  <a:prstClr val="black"/>
                </a:solidFill>
              </a:rPr>
              <a:t>診療所等</a:t>
            </a:r>
          </a:p>
        </p:txBody>
      </p:sp>
      <p:sp>
        <p:nvSpPr>
          <p:cNvPr id="54" name="右矢印 53"/>
          <p:cNvSpPr/>
          <p:nvPr/>
        </p:nvSpPr>
        <p:spPr>
          <a:xfrm rot="1960261">
            <a:off x="2270883" y="2156601"/>
            <a:ext cx="1884825" cy="405685"/>
          </a:xfrm>
          <a:prstGeom prst="rightArrow">
            <a:avLst/>
          </a:prstGeom>
          <a:ln/>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22" name="正方形/長方形 21"/>
          <p:cNvSpPr/>
          <p:nvPr/>
        </p:nvSpPr>
        <p:spPr>
          <a:xfrm>
            <a:off x="1856595" y="4136617"/>
            <a:ext cx="639919" cy="3645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ja-JP" altLang="en-US" sz="1769" dirty="0">
                <a:solidFill>
                  <a:prstClr val="black"/>
                </a:solidFill>
              </a:rPr>
              <a:t>老健</a:t>
            </a:r>
          </a:p>
        </p:txBody>
      </p:sp>
      <p:sp>
        <p:nvSpPr>
          <p:cNvPr id="67" name="山形 66"/>
          <p:cNvSpPr/>
          <p:nvPr/>
        </p:nvSpPr>
        <p:spPr>
          <a:xfrm rot="12529387">
            <a:off x="2797136" y="5557825"/>
            <a:ext cx="482117" cy="636846"/>
          </a:xfrm>
          <a:prstGeom prst="chevron">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769">
              <a:solidFill>
                <a:prstClr val="black"/>
              </a:solidFill>
            </a:endParaRPr>
          </a:p>
        </p:txBody>
      </p:sp>
      <p:sp>
        <p:nvSpPr>
          <p:cNvPr id="73" name="右矢印 72"/>
          <p:cNvSpPr/>
          <p:nvPr/>
        </p:nvSpPr>
        <p:spPr>
          <a:xfrm rot="10800000">
            <a:off x="2883024" y="5415654"/>
            <a:ext cx="3813119" cy="48181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pic>
        <p:nvPicPr>
          <p:cNvPr id="25" name="Picture 1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441145" y="4196484"/>
            <a:ext cx="1124696" cy="788813"/>
          </a:xfrm>
          <a:prstGeom prst="rect">
            <a:avLst/>
          </a:prstGeom>
          <a:noFill/>
          <a:ln w="9525">
            <a:noFill/>
            <a:miter lim="800000"/>
            <a:headEnd/>
            <a:tailEnd/>
          </a:ln>
        </p:spPr>
      </p:pic>
      <p:pic>
        <p:nvPicPr>
          <p:cNvPr id="74" name="Picture 2" descr="C:\Users\KTIOM\AppData\Local\Microsoft\Windows\Temporary Internet Files\Content.IE5\YO97QDGR\MC900239657[1].wmf"/>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4445401" y="1422055"/>
            <a:ext cx="844246" cy="749309"/>
          </a:xfrm>
          <a:prstGeom prst="rect">
            <a:avLst/>
          </a:prstGeom>
          <a:noFill/>
          <a:ln w="28575">
            <a:noFill/>
            <a:prstDash val="sysDash"/>
          </a:ln>
          <a:extLst>
            <a:ext uri="{909E8E84-426E-40DD-AFC4-6F175D3DCCD1}">
              <a14:hiddenFill xmlns:a14="http://schemas.microsoft.com/office/drawing/2010/main" xmlns="">
                <a:solidFill>
                  <a:srgbClr val="FFFFFF"/>
                </a:solidFill>
              </a14:hiddenFill>
            </a:ext>
          </a:extLst>
        </p:spPr>
      </p:pic>
      <p:sp>
        <p:nvSpPr>
          <p:cNvPr id="47" name="右矢印 46"/>
          <p:cNvSpPr/>
          <p:nvPr/>
        </p:nvSpPr>
        <p:spPr>
          <a:xfrm rot="5400000">
            <a:off x="4579168" y="2226059"/>
            <a:ext cx="566085" cy="35380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75" name="円/楕円 74"/>
          <p:cNvSpPr/>
          <p:nvPr/>
        </p:nvSpPr>
        <p:spPr>
          <a:xfrm rot="20152048">
            <a:off x="4503378" y="5441847"/>
            <a:ext cx="605530" cy="560241"/>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4" name="正方形/長方形 23"/>
          <p:cNvSpPr/>
          <p:nvPr/>
        </p:nvSpPr>
        <p:spPr>
          <a:xfrm>
            <a:off x="3822519" y="4989432"/>
            <a:ext cx="2282997" cy="3645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ja-JP" altLang="en-US" sz="1769" dirty="0">
                <a:solidFill>
                  <a:prstClr val="black"/>
                </a:solidFill>
              </a:rPr>
              <a:t>外来・訪問サービス等</a:t>
            </a:r>
            <a:endParaRPr lang="en-US" altLang="ja-JP" sz="1769" dirty="0">
              <a:solidFill>
                <a:prstClr val="black"/>
              </a:solidFill>
            </a:endParaRPr>
          </a:p>
        </p:txBody>
      </p:sp>
      <p:sp>
        <p:nvSpPr>
          <p:cNvPr id="76" name="角丸四角形吹き出し 75"/>
          <p:cNvSpPr/>
          <p:nvPr/>
        </p:nvSpPr>
        <p:spPr>
          <a:xfrm>
            <a:off x="6027397" y="6187709"/>
            <a:ext cx="3121015" cy="631588"/>
          </a:xfrm>
          <a:prstGeom prst="wedgeRoundRectCallout">
            <a:avLst>
              <a:gd name="adj1" fmla="val -22409"/>
              <a:gd name="adj2" fmla="val -257447"/>
              <a:gd name="adj3" fmla="val 16667"/>
            </a:avLst>
          </a:prstGeom>
          <a:gradFill>
            <a:gsLst>
              <a:gs pos="0">
                <a:schemeClr val="accent4">
                  <a:lumMod val="110000"/>
                  <a:satMod val="105000"/>
                  <a:tint val="67000"/>
                  <a:alpha val="0"/>
                </a:schemeClr>
              </a:gs>
              <a:gs pos="100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00" dirty="0">
              <a:solidFill>
                <a:prstClr val="black"/>
              </a:solidFill>
            </a:endParaRPr>
          </a:p>
        </p:txBody>
      </p:sp>
      <p:sp>
        <p:nvSpPr>
          <p:cNvPr id="71" name="角丸四角形吹き出し 70"/>
          <p:cNvSpPr/>
          <p:nvPr/>
        </p:nvSpPr>
        <p:spPr>
          <a:xfrm>
            <a:off x="6032612" y="6146654"/>
            <a:ext cx="3115759" cy="677900"/>
          </a:xfrm>
          <a:prstGeom prst="wedgeRoundRectCallout">
            <a:avLst>
              <a:gd name="adj1" fmla="val -89303"/>
              <a:gd name="adj2" fmla="val -76874"/>
              <a:gd name="adj3" fmla="val 16667"/>
            </a:avLst>
          </a:prstGeom>
          <a:gradFill>
            <a:gsLst>
              <a:gs pos="0">
                <a:schemeClr val="accent4">
                  <a:lumMod val="110000"/>
                  <a:satMod val="105000"/>
                  <a:tint val="67000"/>
                  <a:alpha val="21000"/>
                </a:schemeClr>
              </a:gs>
              <a:gs pos="50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u="sng" dirty="0" smtClean="0">
                <a:solidFill>
                  <a:srgbClr val="0070C0"/>
                </a:solidFill>
              </a:rPr>
              <a:t>在宅復帰率</a:t>
            </a:r>
            <a:r>
              <a:rPr lang="ja-JP" altLang="en-US" sz="2400" dirty="0" smtClean="0">
                <a:solidFill>
                  <a:prstClr val="black"/>
                </a:solidFill>
              </a:rPr>
              <a:t>の導入</a:t>
            </a:r>
            <a:endParaRPr lang="en-US" altLang="ja-JP" sz="2400" dirty="0" smtClean="0">
              <a:solidFill>
                <a:prstClr val="black"/>
              </a:solidFill>
            </a:endParaRPr>
          </a:p>
          <a:p>
            <a:pPr algn="ctr"/>
            <a:r>
              <a:rPr lang="ja-JP" altLang="en-US" sz="1400" b="1" dirty="0" smtClean="0">
                <a:solidFill>
                  <a:prstClr val="black"/>
                </a:solidFill>
              </a:rPr>
              <a:t>療養</a:t>
            </a:r>
            <a:r>
              <a:rPr lang="ja-JP" altLang="en-US" sz="1400" dirty="0" smtClean="0">
                <a:solidFill>
                  <a:prstClr val="black"/>
                </a:solidFill>
              </a:rPr>
              <a:t>：</a:t>
            </a:r>
            <a:r>
              <a:rPr lang="ja-JP" altLang="ja-JP" sz="1400" dirty="0" smtClean="0">
                <a:solidFill>
                  <a:prstClr val="black"/>
                </a:solidFill>
              </a:rPr>
              <a:t>在宅復帰率</a:t>
            </a:r>
            <a:r>
              <a:rPr lang="en-US" altLang="ja-JP" sz="1400" b="1" u="sng" dirty="0" smtClean="0">
                <a:solidFill>
                  <a:srgbClr val="0070C0"/>
                </a:solidFill>
              </a:rPr>
              <a:t>50</a:t>
            </a:r>
            <a:r>
              <a:rPr lang="ja-JP" altLang="ja-JP" sz="1400" b="1" u="sng" dirty="0">
                <a:solidFill>
                  <a:srgbClr val="0070C0"/>
                </a:solidFill>
              </a:rPr>
              <a:t>％</a:t>
            </a:r>
            <a:r>
              <a:rPr lang="ja-JP" altLang="ja-JP" sz="1400" dirty="0" smtClean="0">
                <a:solidFill>
                  <a:prstClr val="black"/>
                </a:solidFill>
              </a:rPr>
              <a:t>以上</a:t>
            </a:r>
            <a:r>
              <a:rPr lang="ja-JP" altLang="en-US" sz="1400" dirty="0" smtClean="0">
                <a:solidFill>
                  <a:prstClr val="black"/>
                </a:solidFill>
              </a:rPr>
              <a:t>の評価</a:t>
            </a:r>
            <a:endParaRPr lang="ja-JP" altLang="en-US" sz="1400" dirty="0">
              <a:solidFill>
                <a:prstClr val="black"/>
              </a:solidFill>
            </a:endParaRPr>
          </a:p>
        </p:txBody>
      </p:sp>
      <p:sp>
        <p:nvSpPr>
          <p:cNvPr id="2" name="正方形/長方形 1"/>
          <p:cNvSpPr/>
          <p:nvPr/>
        </p:nvSpPr>
        <p:spPr>
          <a:xfrm>
            <a:off x="4059812" y="5506033"/>
            <a:ext cx="2061142" cy="276999"/>
          </a:xfrm>
          <a:prstGeom prst="rect">
            <a:avLst/>
          </a:prstGeom>
        </p:spPr>
        <p:txBody>
          <a:bodyPr wrap="none">
            <a:spAutoFit/>
          </a:bodyPr>
          <a:lstStyle/>
          <a:p>
            <a:r>
              <a:rPr lang="ja-JP" altLang="en-US" sz="1200" spc="-147" dirty="0">
                <a:solidFill>
                  <a:prstClr val="black"/>
                </a:solidFill>
              </a:rPr>
              <a:t>在宅復帰支援型の老健 </a:t>
            </a:r>
            <a:r>
              <a:rPr lang="ja-JP" altLang="en-US" sz="1200" spc="-147" dirty="0" smtClean="0">
                <a:solidFill>
                  <a:prstClr val="black"/>
                </a:solidFill>
              </a:rPr>
              <a:t>等に限る</a:t>
            </a:r>
            <a:endParaRPr lang="en-US" altLang="ja-JP" sz="1200" spc="-147" dirty="0">
              <a:solidFill>
                <a:prstClr val="black"/>
              </a:solidFill>
            </a:endParaRPr>
          </a:p>
        </p:txBody>
      </p:sp>
      <p:sp>
        <p:nvSpPr>
          <p:cNvPr id="72" name="正方形/長方形 71"/>
          <p:cNvSpPr/>
          <p:nvPr/>
        </p:nvSpPr>
        <p:spPr>
          <a:xfrm>
            <a:off x="7282453" y="5809933"/>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77" name="右矢印 76"/>
          <p:cNvSpPr/>
          <p:nvPr/>
        </p:nvSpPr>
        <p:spPr>
          <a:xfrm rot="5400000">
            <a:off x="-1183115" y="3066946"/>
            <a:ext cx="3729660" cy="56054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769">
              <a:solidFill>
                <a:prstClr val="white"/>
              </a:solidFill>
            </a:endParaRPr>
          </a:p>
        </p:txBody>
      </p:sp>
      <p:sp>
        <p:nvSpPr>
          <p:cNvPr id="78" name="正方形/長方形 77"/>
          <p:cNvSpPr/>
          <p:nvPr/>
        </p:nvSpPr>
        <p:spPr>
          <a:xfrm>
            <a:off x="512125" y="3375032"/>
            <a:ext cx="346249" cy="1707268"/>
          </a:xfrm>
          <a:prstGeom prst="rect">
            <a:avLst/>
          </a:prstGeom>
        </p:spPr>
        <p:txBody>
          <a:bodyPr vert="eaVert" wrap="square">
            <a:spAutoFit/>
          </a:bodyPr>
          <a:lstStyle/>
          <a:p>
            <a:r>
              <a:rPr lang="ja-JP" altLang="en-US" sz="1050" spc="-147" dirty="0">
                <a:solidFill>
                  <a:prstClr val="black"/>
                </a:solidFill>
              </a:rPr>
              <a:t>在宅復帰支援型の老健 </a:t>
            </a:r>
            <a:r>
              <a:rPr lang="ja-JP" altLang="en-US" sz="1050" spc="-147" dirty="0" smtClean="0">
                <a:solidFill>
                  <a:prstClr val="black"/>
                </a:solidFill>
              </a:rPr>
              <a:t>等に限る</a:t>
            </a:r>
            <a:endParaRPr lang="en-US" altLang="ja-JP" sz="1050" spc="-147" dirty="0">
              <a:solidFill>
                <a:prstClr val="black"/>
              </a:solidFill>
            </a:endParaRPr>
          </a:p>
        </p:txBody>
      </p:sp>
      <p:sp>
        <p:nvSpPr>
          <p:cNvPr id="79" name="円/楕円 78"/>
          <p:cNvSpPr/>
          <p:nvPr/>
        </p:nvSpPr>
        <p:spPr>
          <a:xfrm rot="20152048">
            <a:off x="380165" y="3529639"/>
            <a:ext cx="605530" cy="560241"/>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0" name="角丸四角形吹き出し 79"/>
          <p:cNvSpPr/>
          <p:nvPr/>
        </p:nvSpPr>
        <p:spPr>
          <a:xfrm>
            <a:off x="25789" y="2014732"/>
            <a:ext cx="2719917" cy="1171710"/>
          </a:xfrm>
          <a:prstGeom prst="wedgeRoundRectCallout">
            <a:avLst>
              <a:gd name="adj1" fmla="val -24441"/>
              <a:gd name="adj2" fmla="val 71337"/>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400" dirty="0">
              <a:solidFill>
                <a:prstClr val="black"/>
              </a:solidFill>
            </a:endParaRPr>
          </a:p>
        </p:txBody>
      </p:sp>
      <p:sp>
        <p:nvSpPr>
          <p:cNvPr id="3" name="角丸四角形吹き出し 2"/>
          <p:cNvSpPr/>
          <p:nvPr/>
        </p:nvSpPr>
        <p:spPr>
          <a:xfrm>
            <a:off x="28103" y="2005640"/>
            <a:ext cx="2719917" cy="1171710"/>
          </a:xfrm>
          <a:prstGeom prst="wedgeRoundRectCallout">
            <a:avLst>
              <a:gd name="adj1" fmla="val 58514"/>
              <a:gd name="adj2" fmla="val -88797"/>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000" b="1" u="sng" dirty="0" smtClean="0">
                <a:solidFill>
                  <a:srgbClr val="0070C0"/>
                </a:solidFill>
              </a:rPr>
              <a:t>自宅等退院患者割合</a:t>
            </a:r>
            <a:r>
              <a:rPr lang="ja-JP" altLang="en-US" sz="2000" dirty="0" smtClean="0">
                <a:solidFill>
                  <a:prstClr val="black"/>
                </a:solidFill>
              </a:rPr>
              <a:t>の導入</a:t>
            </a:r>
            <a:endParaRPr lang="en-US" altLang="ja-JP" sz="2000" dirty="0" smtClean="0">
              <a:solidFill>
                <a:prstClr val="black"/>
              </a:solidFill>
            </a:endParaRPr>
          </a:p>
          <a:p>
            <a:pPr algn="ctr"/>
            <a:r>
              <a:rPr lang="ja-JP" altLang="en-US" sz="1400" b="1" dirty="0" smtClean="0">
                <a:solidFill>
                  <a:prstClr val="black"/>
                </a:solidFill>
              </a:rPr>
              <a:t>７対１</a:t>
            </a:r>
            <a:r>
              <a:rPr lang="ja-JP" altLang="en-US" sz="1400" dirty="0" smtClean="0">
                <a:solidFill>
                  <a:prstClr val="black"/>
                </a:solidFill>
              </a:rPr>
              <a:t>の</a:t>
            </a:r>
            <a:r>
              <a:rPr lang="ja-JP" altLang="en-US" sz="1400" dirty="0">
                <a:solidFill>
                  <a:prstClr val="black"/>
                </a:solidFill>
              </a:rPr>
              <a:t>自宅</a:t>
            </a:r>
            <a:r>
              <a:rPr lang="ja-JP" altLang="en-US" sz="1400" dirty="0" smtClean="0">
                <a:solidFill>
                  <a:prstClr val="black"/>
                </a:solidFill>
              </a:rPr>
              <a:t>等退院患者</a:t>
            </a:r>
            <a:r>
              <a:rPr lang="ja-JP" altLang="en-US" sz="1400" dirty="0">
                <a:solidFill>
                  <a:prstClr val="black"/>
                </a:solidFill>
              </a:rPr>
              <a:t>割合</a:t>
            </a:r>
            <a:r>
              <a:rPr lang="ja-JP" altLang="en-US" sz="1400" dirty="0" smtClean="0">
                <a:solidFill>
                  <a:prstClr val="black"/>
                </a:solidFill>
              </a:rPr>
              <a:t>：</a:t>
            </a:r>
            <a:endParaRPr lang="en-US" altLang="ja-JP" sz="1400" dirty="0" smtClean="0">
              <a:solidFill>
                <a:prstClr val="black"/>
              </a:solidFill>
            </a:endParaRPr>
          </a:p>
          <a:p>
            <a:pPr algn="ctr"/>
            <a:r>
              <a:rPr lang="en-US" altLang="ja-JP" sz="1400" b="1" u="sng" dirty="0" smtClean="0">
                <a:solidFill>
                  <a:srgbClr val="0070C0"/>
                </a:solidFill>
              </a:rPr>
              <a:t>75</a:t>
            </a:r>
            <a:r>
              <a:rPr lang="ja-JP" altLang="en-US" sz="1400" b="1" u="sng" dirty="0" smtClean="0">
                <a:solidFill>
                  <a:srgbClr val="0070C0"/>
                </a:solidFill>
              </a:rPr>
              <a:t>％</a:t>
            </a:r>
            <a:r>
              <a:rPr lang="ja-JP" altLang="en-US" sz="1400" dirty="0" smtClean="0">
                <a:solidFill>
                  <a:prstClr val="black"/>
                </a:solidFill>
              </a:rPr>
              <a:t>以上</a:t>
            </a:r>
            <a:endParaRPr lang="ja-JP" altLang="en-US" sz="1400" dirty="0">
              <a:solidFill>
                <a:prstClr val="black"/>
              </a:solidFill>
            </a:endParaRPr>
          </a:p>
        </p:txBody>
      </p:sp>
      <p:sp>
        <p:nvSpPr>
          <p:cNvPr id="4" name="正方形/長方形 3"/>
          <p:cNvSpPr/>
          <p:nvPr/>
        </p:nvSpPr>
        <p:spPr>
          <a:xfrm>
            <a:off x="233638" y="1724401"/>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pic>
        <p:nvPicPr>
          <p:cNvPr id="17" name="Picture 2" descr="C:\Users\SYUMB\AppData\Local\Microsoft\Windows\Temporary Internet Files\Content.IE5\F53HZ2YO\MC900433856[1].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5146997" y="3405797"/>
            <a:ext cx="1018529" cy="1018529"/>
          </a:xfrm>
          <a:prstGeom prst="rect">
            <a:avLst/>
          </a:prstGeom>
          <a:noFill/>
        </p:spPr>
      </p:pic>
      <p:sp>
        <p:nvSpPr>
          <p:cNvPr id="34" name="正方形/長方形 33"/>
          <p:cNvSpPr/>
          <p:nvPr/>
        </p:nvSpPr>
        <p:spPr>
          <a:xfrm>
            <a:off x="4543792" y="2721591"/>
            <a:ext cx="639919" cy="3645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ja-JP" altLang="en-US" sz="1769" b="1" dirty="0">
                <a:solidFill>
                  <a:prstClr val="black"/>
                </a:solidFill>
              </a:rPr>
              <a:t>居宅</a:t>
            </a:r>
          </a:p>
        </p:txBody>
      </p:sp>
      <p:sp>
        <p:nvSpPr>
          <p:cNvPr id="21" name="正方形/長方形 20"/>
          <p:cNvSpPr/>
          <p:nvPr/>
        </p:nvSpPr>
        <p:spPr>
          <a:xfrm>
            <a:off x="3080886" y="3050622"/>
            <a:ext cx="1981298" cy="5746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1572" b="1" dirty="0">
                <a:solidFill>
                  <a:prstClr val="black"/>
                </a:solidFill>
              </a:rPr>
              <a:t>居住系（特定施設・グループホーム等）</a:t>
            </a:r>
          </a:p>
        </p:txBody>
      </p:sp>
      <p:sp>
        <p:nvSpPr>
          <p:cNvPr id="68" name="円/楕円 67"/>
          <p:cNvSpPr/>
          <p:nvPr/>
        </p:nvSpPr>
        <p:spPr>
          <a:xfrm rot="20152048">
            <a:off x="6160527" y="4046858"/>
            <a:ext cx="896646" cy="831003"/>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7" name="屈折矢印 6"/>
          <p:cNvSpPr/>
          <p:nvPr/>
        </p:nvSpPr>
        <p:spPr>
          <a:xfrm flipV="1">
            <a:off x="2913400" y="798840"/>
            <a:ext cx="6583522" cy="3594863"/>
          </a:xfrm>
          <a:prstGeom prst="bentUpArrow">
            <a:avLst>
              <a:gd name="adj1" fmla="val 6060"/>
              <a:gd name="adj2" fmla="val 12062"/>
              <a:gd name="adj3" fmla="val 1033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3593102" y="1057661"/>
            <a:ext cx="2989921" cy="3645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ja-JP" altLang="en-US" sz="1769" dirty="0" smtClean="0">
                <a:solidFill>
                  <a:prstClr val="black"/>
                </a:solidFill>
              </a:rPr>
              <a:t>地域包括ケア病床・</a:t>
            </a:r>
            <a:r>
              <a:rPr lang="ja-JP" altLang="en-US" sz="1769" dirty="0">
                <a:solidFill>
                  <a:prstClr val="black"/>
                </a:solidFill>
              </a:rPr>
              <a:t>回復期等</a:t>
            </a:r>
          </a:p>
        </p:txBody>
      </p:sp>
      <p:sp>
        <p:nvSpPr>
          <p:cNvPr id="69" name="円/楕円 68"/>
          <p:cNvSpPr/>
          <p:nvPr/>
        </p:nvSpPr>
        <p:spPr>
          <a:xfrm>
            <a:off x="2796446" y="678314"/>
            <a:ext cx="1155111" cy="2126760"/>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6" name="正方形/長方形 5"/>
          <p:cNvSpPr/>
          <p:nvPr/>
        </p:nvSpPr>
        <p:spPr>
          <a:xfrm>
            <a:off x="5985926" y="1482488"/>
            <a:ext cx="2949431" cy="25397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a:off x="8503267" y="1326820"/>
            <a:ext cx="1145841" cy="577081"/>
          </a:xfrm>
          <a:prstGeom prst="rect">
            <a:avLst/>
          </a:prstGeom>
          <a:solidFill>
            <a:schemeClr val="lt1">
              <a:alpha val="81000"/>
            </a:schemeClr>
          </a:solidFill>
        </p:spPr>
        <p:style>
          <a:lnRef idx="2">
            <a:schemeClr val="accent2"/>
          </a:lnRef>
          <a:fillRef idx="1">
            <a:schemeClr val="lt1"/>
          </a:fillRef>
          <a:effectRef idx="0">
            <a:schemeClr val="accent2"/>
          </a:effectRef>
          <a:fontRef idx="minor">
            <a:schemeClr val="dk1"/>
          </a:fontRef>
        </p:style>
        <p:txBody>
          <a:bodyPr vert="horz" wrap="square">
            <a:spAutoFit/>
          </a:bodyPr>
          <a:lstStyle/>
          <a:p>
            <a:r>
              <a:rPr lang="ja-JP" altLang="en-US" sz="1050" spc="-147" dirty="0" smtClean="0">
                <a:solidFill>
                  <a:prstClr val="black"/>
                </a:solidFill>
              </a:rPr>
              <a:t>在宅復帰機能強化加算を算定している療養 に限る</a:t>
            </a:r>
            <a:endParaRPr lang="en-US" altLang="ja-JP" sz="1050" spc="-147" dirty="0">
              <a:solidFill>
                <a:prstClr val="black"/>
              </a:solidFill>
            </a:endParaRPr>
          </a:p>
        </p:txBody>
      </p:sp>
      <p:sp>
        <p:nvSpPr>
          <p:cNvPr id="86" name="円/楕円 85"/>
          <p:cNvSpPr/>
          <p:nvPr/>
        </p:nvSpPr>
        <p:spPr>
          <a:xfrm>
            <a:off x="7477377" y="1303847"/>
            <a:ext cx="736016" cy="654378"/>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8" name="角丸四角形吹き出し 87"/>
          <p:cNvSpPr/>
          <p:nvPr/>
        </p:nvSpPr>
        <p:spPr>
          <a:xfrm>
            <a:off x="5267881" y="1870328"/>
            <a:ext cx="2033836" cy="576345"/>
          </a:xfrm>
          <a:prstGeom prst="wedgeRoundRectCallout">
            <a:avLst>
              <a:gd name="adj1" fmla="val -64775"/>
              <a:gd name="adj2" fmla="val 34580"/>
              <a:gd name="adj3" fmla="val 16667"/>
            </a:avLst>
          </a:prstGeom>
          <a:solidFill>
            <a:schemeClr val="lt1">
              <a:alpha val="7700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u="sng" dirty="0">
                <a:solidFill>
                  <a:sysClr val="windowText" lastClr="000000"/>
                </a:solidFill>
              </a:rPr>
              <a:t>在宅復帰率</a:t>
            </a:r>
            <a:endParaRPr lang="en-US" altLang="ja-JP" sz="1400" b="1" u="sng" dirty="0">
              <a:solidFill>
                <a:sysClr val="windowText" lastClr="000000"/>
              </a:solidFill>
            </a:endParaRPr>
          </a:p>
          <a:p>
            <a:r>
              <a:rPr lang="ja-JP" altLang="en-US" sz="1200" dirty="0">
                <a:solidFill>
                  <a:sysClr val="windowText" lastClr="000000"/>
                </a:solidFill>
              </a:rPr>
              <a:t>回復期リハ病棟</a:t>
            </a:r>
            <a:r>
              <a:rPr lang="en-US" altLang="ja-JP" sz="1200" dirty="0">
                <a:solidFill>
                  <a:sysClr val="windowText" lastClr="000000"/>
                </a:solidFill>
              </a:rPr>
              <a:t>1</a:t>
            </a:r>
            <a:r>
              <a:rPr lang="ja-JP" altLang="en-US" sz="1200" dirty="0">
                <a:solidFill>
                  <a:sysClr val="windowText" lastClr="000000"/>
                </a:solidFill>
              </a:rPr>
              <a:t>：</a:t>
            </a:r>
            <a:r>
              <a:rPr lang="en-US" altLang="ja-JP" sz="1200" dirty="0">
                <a:solidFill>
                  <a:sysClr val="windowText" lastClr="000000"/>
                </a:solidFill>
              </a:rPr>
              <a:t> 7</a:t>
            </a:r>
            <a:r>
              <a:rPr lang="ja-JP" altLang="ja-JP" sz="1200" dirty="0">
                <a:solidFill>
                  <a:sysClr val="windowText" lastClr="000000"/>
                </a:solidFill>
              </a:rPr>
              <a:t>割以上</a:t>
            </a:r>
          </a:p>
          <a:p>
            <a:pPr fontAlgn="ctr"/>
            <a:r>
              <a:rPr lang="ja-JP" altLang="en-US" sz="1200" dirty="0">
                <a:solidFill>
                  <a:sysClr val="windowText" lastClr="000000"/>
                </a:solidFill>
              </a:rPr>
              <a:t>回復期リハ病棟</a:t>
            </a:r>
            <a:r>
              <a:rPr lang="en-US" altLang="ja-JP" sz="1200" dirty="0">
                <a:solidFill>
                  <a:sysClr val="windowText" lastClr="000000"/>
                </a:solidFill>
              </a:rPr>
              <a:t>2</a:t>
            </a:r>
            <a:r>
              <a:rPr lang="ja-JP" altLang="en-US" sz="1200" dirty="0">
                <a:solidFill>
                  <a:sysClr val="windowText" lastClr="000000"/>
                </a:solidFill>
              </a:rPr>
              <a:t>： </a:t>
            </a:r>
            <a:r>
              <a:rPr lang="en-US" altLang="ja-JP" sz="1200" dirty="0">
                <a:solidFill>
                  <a:sysClr val="windowText" lastClr="000000"/>
                </a:solidFill>
              </a:rPr>
              <a:t>6</a:t>
            </a:r>
            <a:r>
              <a:rPr lang="ja-JP" altLang="ja-JP" sz="1200" dirty="0">
                <a:solidFill>
                  <a:sysClr val="windowText" lastClr="000000"/>
                </a:solidFill>
              </a:rPr>
              <a:t>割以上</a:t>
            </a:r>
            <a:endParaRPr lang="en-US" altLang="ja-JP" sz="1200" dirty="0">
              <a:solidFill>
                <a:sysClr val="windowText" lastClr="000000"/>
              </a:solidFill>
            </a:endParaRPr>
          </a:p>
        </p:txBody>
      </p:sp>
      <p:sp>
        <p:nvSpPr>
          <p:cNvPr id="90" name="角丸四角形吹き出し 89"/>
          <p:cNvSpPr/>
          <p:nvPr/>
        </p:nvSpPr>
        <p:spPr>
          <a:xfrm>
            <a:off x="6189820" y="2878320"/>
            <a:ext cx="2440276" cy="776372"/>
          </a:xfrm>
          <a:prstGeom prst="wedgeRoundRectCallout">
            <a:avLst>
              <a:gd name="adj1" fmla="val -90224"/>
              <a:gd name="adj2" fmla="val -86393"/>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ctr"/>
            <a:endParaRPr lang="ja-JP" altLang="ja-JP" sz="1400" dirty="0">
              <a:solidFill>
                <a:prstClr val="black"/>
              </a:solidFill>
            </a:endParaRPr>
          </a:p>
        </p:txBody>
      </p:sp>
      <p:sp>
        <p:nvSpPr>
          <p:cNvPr id="89" name="角丸四角形吹き出し 88"/>
          <p:cNvSpPr/>
          <p:nvPr/>
        </p:nvSpPr>
        <p:spPr>
          <a:xfrm>
            <a:off x="6209029" y="2867090"/>
            <a:ext cx="2440276" cy="776372"/>
          </a:xfrm>
          <a:prstGeom prst="wedgeRoundRectCallout">
            <a:avLst>
              <a:gd name="adj1" fmla="val 17219"/>
              <a:gd name="adj2" fmla="val -180136"/>
              <a:gd name="adj3" fmla="val 16667"/>
            </a:avLst>
          </a:prstGeom>
          <a:gradFill>
            <a:gsLst>
              <a:gs pos="0">
                <a:schemeClr val="accent4">
                  <a:lumMod val="110000"/>
                  <a:satMod val="105000"/>
                  <a:tint val="67000"/>
                  <a:alpha val="0"/>
                </a:schemeClr>
              </a:gs>
              <a:gs pos="89000">
                <a:schemeClr val="accent4">
                  <a:lumMod val="105000"/>
                  <a:satMod val="103000"/>
                  <a:tint val="73000"/>
                </a:schemeClr>
              </a:gs>
              <a:gs pos="100000">
                <a:schemeClr val="accent4">
                  <a:lumMod val="105000"/>
                  <a:satMod val="109000"/>
                  <a:tint val="81000"/>
                </a:schemeClr>
              </a:gs>
            </a:gsLst>
          </a:gradFill>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ctr"/>
            <a:r>
              <a:rPr lang="ja-JP" altLang="en-US" sz="2000" b="1" u="sng" dirty="0">
                <a:solidFill>
                  <a:srgbClr val="0070C0"/>
                </a:solidFill>
              </a:rPr>
              <a:t>在宅復帰率</a:t>
            </a:r>
            <a:r>
              <a:rPr lang="ja-JP" altLang="en-US" sz="2000" dirty="0">
                <a:solidFill>
                  <a:prstClr val="black"/>
                </a:solidFill>
              </a:rPr>
              <a:t>の導入</a:t>
            </a:r>
            <a:endParaRPr lang="en-US" altLang="ja-JP" sz="2000" dirty="0">
              <a:solidFill>
                <a:prstClr val="black"/>
              </a:solidFill>
            </a:endParaRPr>
          </a:p>
          <a:p>
            <a:pPr algn="ctr" fontAlgn="ctr"/>
            <a:r>
              <a:rPr lang="ja-JP" altLang="en-US" sz="1400" b="1" dirty="0">
                <a:solidFill>
                  <a:prstClr val="black"/>
                </a:solidFill>
              </a:rPr>
              <a:t>地域包括ケア病棟</a:t>
            </a:r>
            <a:r>
              <a:rPr lang="ja-JP" altLang="en-US" sz="1400" dirty="0" smtClean="0">
                <a:solidFill>
                  <a:prstClr val="black"/>
                </a:solidFill>
              </a:rPr>
              <a:t>：</a:t>
            </a:r>
            <a:endParaRPr lang="en-US" altLang="ja-JP" sz="1400" dirty="0" smtClean="0">
              <a:solidFill>
                <a:prstClr val="black"/>
              </a:solidFill>
            </a:endParaRPr>
          </a:p>
          <a:p>
            <a:pPr algn="ctr" fontAlgn="ctr"/>
            <a:r>
              <a:rPr lang="en-US" altLang="ja-JP" sz="1400" dirty="0" smtClean="0">
                <a:solidFill>
                  <a:prstClr val="black"/>
                </a:solidFill>
              </a:rPr>
              <a:t> </a:t>
            </a:r>
            <a:r>
              <a:rPr lang="en-US" altLang="ja-JP" sz="1400" b="1" u="sng" dirty="0">
                <a:solidFill>
                  <a:srgbClr val="0070C0"/>
                </a:solidFill>
              </a:rPr>
              <a:t>7</a:t>
            </a:r>
            <a:r>
              <a:rPr lang="ja-JP" altLang="ja-JP" sz="1400" b="1" u="sng" dirty="0">
                <a:solidFill>
                  <a:srgbClr val="0070C0"/>
                </a:solidFill>
              </a:rPr>
              <a:t>割</a:t>
            </a:r>
            <a:r>
              <a:rPr lang="ja-JP" altLang="ja-JP" sz="1400" dirty="0">
                <a:solidFill>
                  <a:prstClr val="black"/>
                </a:solidFill>
              </a:rPr>
              <a:t>以上</a:t>
            </a:r>
          </a:p>
        </p:txBody>
      </p:sp>
      <p:sp>
        <p:nvSpPr>
          <p:cNvPr id="91" name="円/楕円 90"/>
          <p:cNvSpPr/>
          <p:nvPr/>
        </p:nvSpPr>
        <p:spPr>
          <a:xfrm>
            <a:off x="4480967" y="2056782"/>
            <a:ext cx="736016" cy="654378"/>
          </a:xfrm>
          <a:prstGeom prst="ellipse">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2" name="正方形/長方形 91"/>
          <p:cNvSpPr/>
          <p:nvPr/>
        </p:nvSpPr>
        <p:spPr>
          <a:xfrm>
            <a:off x="6090541" y="2527904"/>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8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035326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右矢印 21"/>
          <p:cNvSpPr/>
          <p:nvPr/>
        </p:nvSpPr>
        <p:spPr>
          <a:xfrm>
            <a:off x="3584848" y="1820229"/>
            <a:ext cx="3456384" cy="84912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76" dirty="0">
                <a:solidFill>
                  <a:prstClr val="black"/>
                </a:solidFill>
              </a:rPr>
              <a:t>紹介</a:t>
            </a:r>
            <a:endParaRPr lang="en-US" altLang="ja-JP" sz="1376" dirty="0">
              <a:solidFill>
                <a:prstClr val="black"/>
              </a:solidFill>
            </a:endParaRPr>
          </a:p>
        </p:txBody>
      </p:sp>
      <p:sp>
        <p:nvSpPr>
          <p:cNvPr id="23" name="テキスト ボックス 22"/>
          <p:cNvSpPr txBox="1"/>
          <p:nvPr/>
        </p:nvSpPr>
        <p:spPr>
          <a:xfrm>
            <a:off x="128465" y="4306541"/>
            <a:ext cx="3528392" cy="22703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68326" indent="-268326"/>
            <a:r>
              <a:rPr lang="ja-JP" altLang="en-US" sz="1769" dirty="0">
                <a:solidFill>
                  <a:prstClr val="black"/>
                </a:solidFill>
              </a:rPr>
              <a:t>○　複数の慢性疾患を有する患者の対応</a:t>
            </a:r>
            <a:endParaRPr lang="en-US" altLang="ja-JP" sz="1769" dirty="0">
              <a:solidFill>
                <a:prstClr val="black"/>
              </a:solidFill>
            </a:endParaRPr>
          </a:p>
          <a:p>
            <a:pPr marL="268326" indent="-268326"/>
            <a:r>
              <a:rPr lang="ja-JP" altLang="en-US" sz="1769" dirty="0">
                <a:solidFill>
                  <a:prstClr val="black"/>
                </a:solidFill>
              </a:rPr>
              <a:t>○　必要な時にいつでも連絡が取れ、適切な指示を出せる体制の確保</a:t>
            </a:r>
            <a:endParaRPr lang="en-US" altLang="ja-JP" sz="1769" dirty="0">
              <a:solidFill>
                <a:prstClr val="black"/>
              </a:solidFill>
            </a:endParaRPr>
          </a:p>
          <a:p>
            <a:pPr marL="268326" indent="-268326"/>
            <a:r>
              <a:rPr lang="ja-JP" altLang="en-US" sz="1769" dirty="0">
                <a:solidFill>
                  <a:prstClr val="black"/>
                </a:solidFill>
              </a:rPr>
              <a:t>○　専門医や介護保険施設等への適切な紹介</a:t>
            </a:r>
            <a:endParaRPr lang="en-US" altLang="ja-JP" sz="1769" dirty="0">
              <a:solidFill>
                <a:prstClr val="black"/>
              </a:solidFill>
            </a:endParaRPr>
          </a:p>
          <a:p>
            <a:pPr marL="268326" indent="-268326"/>
            <a:r>
              <a:rPr lang="ja-JP" altLang="en-US" sz="1769" dirty="0">
                <a:solidFill>
                  <a:prstClr val="black"/>
                </a:solidFill>
              </a:rPr>
              <a:t>○　継続的な服薬や健康</a:t>
            </a:r>
            <a:r>
              <a:rPr lang="ja-JP" altLang="en-US" sz="1769" dirty="0" smtClean="0">
                <a:solidFill>
                  <a:prstClr val="black"/>
                </a:solidFill>
              </a:rPr>
              <a:t>管理　等</a:t>
            </a:r>
            <a:endParaRPr lang="en-US" altLang="ja-JP" sz="1769" dirty="0">
              <a:solidFill>
                <a:prstClr val="black"/>
              </a:solidFill>
            </a:endParaRPr>
          </a:p>
        </p:txBody>
      </p:sp>
      <p:sp>
        <p:nvSpPr>
          <p:cNvPr id="28" name="テキスト ボックス 27"/>
          <p:cNvSpPr txBox="1"/>
          <p:nvPr/>
        </p:nvSpPr>
        <p:spPr>
          <a:xfrm>
            <a:off x="488504" y="1961907"/>
            <a:ext cx="2808312" cy="3645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769" dirty="0">
                <a:solidFill>
                  <a:prstClr val="black"/>
                </a:solidFill>
              </a:rPr>
              <a:t>全人的かつ継続的な診療</a:t>
            </a:r>
          </a:p>
        </p:txBody>
      </p:sp>
      <p:sp>
        <p:nvSpPr>
          <p:cNvPr id="29" name="Rectangle 3"/>
          <p:cNvSpPr>
            <a:spLocks noChangeArrowheads="1"/>
          </p:cNvSpPr>
          <p:nvPr/>
        </p:nvSpPr>
        <p:spPr bwMode="auto">
          <a:xfrm>
            <a:off x="7113244" y="4947185"/>
            <a:ext cx="2736304" cy="9198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336968" indent="-336968" eaLnBrk="0" hangingPunct="0">
              <a:lnSpc>
                <a:spcPct val="90000"/>
              </a:lnSpc>
              <a:spcBef>
                <a:spcPct val="20000"/>
              </a:spcBef>
            </a:pPr>
            <a:r>
              <a:rPr lang="ja-JP" altLang="en-US" sz="1769" dirty="0">
                <a:solidFill>
                  <a:prstClr val="black"/>
                </a:solidFill>
              </a:rPr>
              <a:t>○　外来業務の負担軽減</a:t>
            </a:r>
            <a:endParaRPr lang="en-US" altLang="ja-JP" sz="1769" dirty="0">
              <a:solidFill>
                <a:prstClr val="black"/>
              </a:solidFill>
            </a:endParaRPr>
          </a:p>
          <a:p>
            <a:pPr marL="336968" indent="-336968" eaLnBrk="0" hangingPunct="0">
              <a:lnSpc>
                <a:spcPct val="90000"/>
              </a:lnSpc>
              <a:spcBef>
                <a:spcPct val="20000"/>
              </a:spcBef>
            </a:pPr>
            <a:r>
              <a:rPr lang="ja-JP" altLang="en-US" sz="1769" dirty="0">
                <a:solidFill>
                  <a:prstClr val="black"/>
                </a:solidFill>
              </a:rPr>
              <a:t>○　専門外来の確保</a:t>
            </a:r>
            <a:endParaRPr lang="en-US" altLang="ja-JP" sz="1769" dirty="0">
              <a:solidFill>
                <a:prstClr val="black"/>
              </a:solidFill>
            </a:endParaRPr>
          </a:p>
          <a:p>
            <a:pPr marL="336968" indent="-336968" eaLnBrk="0" hangingPunct="0">
              <a:lnSpc>
                <a:spcPct val="90000"/>
              </a:lnSpc>
              <a:spcBef>
                <a:spcPct val="20000"/>
              </a:spcBef>
            </a:pPr>
            <a:r>
              <a:rPr lang="ja-JP" altLang="en-US" sz="1769" dirty="0">
                <a:solidFill>
                  <a:prstClr val="black"/>
                </a:solidFill>
              </a:rPr>
              <a:t>○　一般外来の縮小</a:t>
            </a:r>
            <a:endParaRPr lang="en-US" altLang="ja-JP" sz="1769" dirty="0">
              <a:solidFill>
                <a:prstClr val="black"/>
              </a:solidFill>
            </a:endParaRPr>
          </a:p>
          <a:p>
            <a:pPr marL="336968" indent="-336968" eaLnBrk="0" hangingPunct="0">
              <a:lnSpc>
                <a:spcPct val="90000"/>
              </a:lnSpc>
              <a:spcBef>
                <a:spcPct val="20000"/>
              </a:spcBef>
            </a:pPr>
            <a:endParaRPr lang="ja-JP" altLang="en-US" sz="1965" dirty="0">
              <a:solidFill>
                <a:prstClr val="black"/>
              </a:solidFill>
            </a:endParaRPr>
          </a:p>
        </p:txBody>
      </p:sp>
      <p:sp>
        <p:nvSpPr>
          <p:cNvPr id="33" name="左矢印 32"/>
          <p:cNvSpPr/>
          <p:nvPr/>
        </p:nvSpPr>
        <p:spPr>
          <a:xfrm>
            <a:off x="3350466" y="2488266"/>
            <a:ext cx="3618805" cy="849127"/>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376" dirty="0">
                <a:solidFill>
                  <a:prstClr val="black"/>
                </a:solidFill>
              </a:rPr>
              <a:t>逆紹介</a:t>
            </a:r>
            <a:endParaRPr lang="en-US" altLang="ja-JP" sz="1376" dirty="0">
              <a:solidFill>
                <a:prstClr val="black"/>
              </a:solidFill>
            </a:endParaRPr>
          </a:p>
        </p:txBody>
      </p:sp>
      <p:sp>
        <p:nvSpPr>
          <p:cNvPr id="35" name="テキスト ボックス 34"/>
          <p:cNvSpPr txBox="1"/>
          <p:nvPr/>
        </p:nvSpPr>
        <p:spPr>
          <a:xfrm>
            <a:off x="704528" y="3885778"/>
            <a:ext cx="3024336" cy="273793"/>
          </a:xfrm>
          <a:prstGeom prst="rect">
            <a:avLst/>
          </a:prstGeom>
          <a:noFill/>
        </p:spPr>
        <p:txBody>
          <a:bodyPr wrap="square" rtlCol="0">
            <a:spAutoFit/>
          </a:bodyPr>
          <a:lstStyle/>
          <a:p>
            <a:r>
              <a:rPr lang="ja-JP" altLang="en-US" sz="1179" dirty="0">
                <a:solidFill>
                  <a:prstClr val="black"/>
                </a:solidFill>
              </a:rPr>
              <a:t>患者がアクセスしやすい中小病院、診療所</a:t>
            </a:r>
          </a:p>
        </p:txBody>
      </p:sp>
      <p:sp>
        <p:nvSpPr>
          <p:cNvPr id="36" name="テキスト ボックス 35"/>
          <p:cNvSpPr txBox="1"/>
          <p:nvPr/>
        </p:nvSpPr>
        <p:spPr>
          <a:xfrm>
            <a:off x="7761317" y="4452060"/>
            <a:ext cx="2232248" cy="272201"/>
          </a:xfrm>
          <a:prstGeom prst="rect">
            <a:avLst/>
          </a:prstGeom>
          <a:noFill/>
        </p:spPr>
        <p:txBody>
          <a:bodyPr wrap="square" rtlCol="0">
            <a:spAutoFit/>
          </a:bodyPr>
          <a:lstStyle/>
          <a:p>
            <a:r>
              <a:rPr lang="ja-JP" altLang="en-US" sz="1179" dirty="0">
                <a:solidFill>
                  <a:prstClr val="black"/>
                </a:solidFill>
              </a:rPr>
              <a:t>地域の拠点となるような病院</a:t>
            </a:r>
          </a:p>
        </p:txBody>
      </p:sp>
      <p:pic>
        <p:nvPicPr>
          <p:cNvPr id="7" name="Picture 20" descr="C:\Users\MNDBG\AppData\Local\Microsoft\Windows\Temporary Internet Files\Content.IE5\328FDAOG\MC900016002[1].wmf"/>
          <p:cNvPicPr>
            <a:picLocks noChangeAspect="1" noChangeArrowheads="1"/>
          </p:cNvPicPr>
          <p:nvPr/>
        </p:nvPicPr>
        <p:blipFill>
          <a:blip r:embed="rId3" cstate="print"/>
          <a:srcRect/>
          <a:stretch>
            <a:fillRect/>
          </a:stretch>
        </p:blipFill>
        <p:spPr bwMode="auto">
          <a:xfrm>
            <a:off x="4160916" y="3036656"/>
            <a:ext cx="2088232" cy="1556735"/>
          </a:xfrm>
          <a:prstGeom prst="rect">
            <a:avLst/>
          </a:prstGeom>
          <a:noFill/>
        </p:spPr>
      </p:pic>
      <p:sp>
        <p:nvSpPr>
          <p:cNvPr id="39" name="テキスト ボックス 38"/>
          <p:cNvSpPr txBox="1"/>
          <p:nvPr/>
        </p:nvSpPr>
        <p:spPr>
          <a:xfrm>
            <a:off x="7185252" y="1961739"/>
            <a:ext cx="2592288" cy="36293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769" dirty="0">
                <a:solidFill>
                  <a:prstClr val="black"/>
                </a:solidFill>
              </a:rPr>
              <a:t>専門的な診療</a:t>
            </a:r>
          </a:p>
        </p:txBody>
      </p:sp>
      <p:grpSp>
        <p:nvGrpSpPr>
          <p:cNvPr id="3" name="グループ化 40"/>
          <p:cNvGrpSpPr/>
          <p:nvPr/>
        </p:nvGrpSpPr>
        <p:grpSpPr>
          <a:xfrm>
            <a:off x="7761313" y="2329044"/>
            <a:ext cx="1756996" cy="2158198"/>
            <a:chOff x="7545288" y="2060848"/>
            <a:chExt cx="1756995" cy="2196243"/>
          </a:xfrm>
        </p:grpSpPr>
        <p:pic>
          <p:nvPicPr>
            <p:cNvPr id="160775" name="Picture 7" descr="C:\Users\MNDBG\AppData\Local\Microsoft\Windows\Temporary Internet Files\Content.IE5\3MMA92UY\MC900438706[1].jpg"/>
            <p:cNvPicPr>
              <a:picLocks noChangeAspect="1" noChangeArrowheads="1"/>
            </p:cNvPicPr>
            <p:nvPr/>
          </p:nvPicPr>
          <p:blipFill>
            <a:blip r:embed="rId4" cstate="print"/>
            <a:srcRect/>
            <a:stretch>
              <a:fillRect/>
            </a:stretch>
          </p:blipFill>
          <p:spPr bwMode="auto">
            <a:xfrm>
              <a:off x="7545288" y="2060848"/>
              <a:ext cx="1756995" cy="2196243"/>
            </a:xfrm>
            <a:prstGeom prst="rect">
              <a:avLst/>
            </a:prstGeom>
            <a:noFill/>
          </p:spPr>
        </p:pic>
        <p:sp>
          <p:nvSpPr>
            <p:cNvPr id="40" name="円/楕円 39"/>
            <p:cNvSpPr/>
            <p:nvPr/>
          </p:nvSpPr>
          <p:spPr>
            <a:xfrm>
              <a:off x="7621064" y="2105560"/>
              <a:ext cx="216024" cy="229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9">
                <a:solidFill>
                  <a:prstClr val="white"/>
                </a:solidFill>
              </a:endParaRPr>
            </a:p>
          </p:txBody>
        </p:sp>
      </p:grpSp>
      <p:pic>
        <p:nvPicPr>
          <p:cNvPr id="42" name="Picture 12"/>
          <p:cNvPicPr>
            <a:picLocks noChangeAspect="1" noChangeArrowheads="1"/>
          </p:cNvPicPr>
          <p:nvPr/>
        </p:nvPicPr>
        <p:blipFill>
          <a:blip r:embed="rId5" cstate="print"/>
          <a:srcRect/>
          <a:stretch>
            <a:fillRect/>
          </a:stretch>
        </p:blipFill>
        <p:spPr bwMode="auto">
          <a:xfrm>
            <a:off x="1064572" y="2329042"/>
            <a:ext cx="2285851" cy="1575426"/>
          </a:xfrm>
          <a:prstGeom prst="rect">
            <a:avLst/>
          </a:prstGeom>
          <a:noFill/>
          <a:ln w="9525">
            <a:noFill/>
            <a:miter lim="800000"/>
            <a:headEnd/>
            <a:tailEnd/>
          </a:ln>
        </p:spPr>
      </p:pic>
      <p:pic>
        <p:nvPicPr>
          <p:cNvPr id="79875" name="Picture 3" descr="C:\Users\cosmoeater\AppData\Local\Microsoft\Windows\Temporary Internet Files\Content.IE5\JO2A8CBZ\MC900089326[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04932" y="5371948"/>
            <a:ext cx="1750176" cy="14660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テキスト ボックス 3"/>
          <p:cNvSpPr txBox="1"/>
          <p:nvPr/>
        </p:nvSpPr>
        <p:spPr>
          <a:xfrm>
            <a:off x="5147041" y="6574879"/>
            <a:ext cx="1678168" cy="272201"/>
          </a:xfrm>
          <a:prstGeom prst="rect">
            <a:avLst/>
          </a:prstGeom>
          <a:noFill/>
        </p:spPr>
        <p:txBody>
          <a:bodyPr wrap="square" rtlCol="0">
            <a:spAutoFit/>
          </a:bodyPr>
          <a:lstStyle/>
          <a:p>
            <a:r>
              <a:rPr lang="ja-JP" altLang="en-US" sz="1179" dirty="0">
                <a:solidFill>
                  <a:prstClr val="black"/>
                </a:solidFill>
              </a:rPr>
              <a:t>介護保険サービス等</a:t>
            </a:r>
          </a:p>
        </p:txBody>
      </p:sp>
      <p:sp>
        <p:nvSpPr>
          <p:cNvPr id="5" name="下矢印 4"/>
          <p:cNvSpPr/>
          <p:nvPr/>
        </p:nvSpPr>
        <p:spPr>
          <a:xfrm>
            <a:off x="3800873" y="4724060"/>
            <a:ext cx="551052" cy="1496814"/>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79" dirty="0">
                <a:solidFill>
                  <a:prstClr val="black"/>
                </a:solidFill>
              </a:rPr>
              <a:t>介護が必要な時</a:t>
            </a:r>
          </a:p>
        </p:txBody>
      </p:sp>
      <p:sp>
        <p:nvSpPr>
          <p:cNvPr id="8" name="上矢印 7"/>
          <p:cNvSpPr/>
          <p:nvPr/>
        </p:nvSpPr>
        <p:spPr>
          <a:xfrm>
            <a:off x="5953754" y="4724260"/>
            <a:ext cx="511417" cy="1496815"/>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179" dirty="0">
                <a:solidFill>
                  <a:prstClr val="black"/>
                </a:solidFill>
              </a:rPr>
              <a:t>医療が必要な時</a:t>
            </a:r>
          </a:p>
        </p:txBody>
      </p:sp>
      <p:sp>
        <p:nvSpPr>
          <p:cNvPr id="9" name="左矢印 8"/>
          <p:cNvSpPr/>
          <p:nvPr/>
        </p:nvSpPr>
        <p:spPr>
          <a:xfrm>
            <a:off x="5025009" y="3408147"/>
            <a:ext cx="637080" cy="406873"/>
          </a:xfrm>
          <a:prstGeom prst="leftArrow">
            <a:avLst>
              <a:gd name="adj1" fmla="val 66213"/>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179" dirty="0">
                <a:solidFill>
                  <a:prstClr val="black"/>
                </a:solidFill>
              </a:rPr>
              <a:t>外来受診</a:t>
            </a:r>
          </a:p>
        </p:txBody>
      </p:sp>
      <p:sp>
        <p:nvSpPr>
          <p:cNvPr id="24" name="角丸四角形吹き出し 23"/>
          <p:cNvSpPr/>
          <p:nvPr/>
        </p:nvSpPr>
        <p:spPr>
          <a:xfrm>
            <a:off x="215626" y="928476"/>
            <a:ext cx="4089306" cy="838446"/>
          </a:xfrm>
          <a:prstGeom prst="wedgeRoundRectCallout">
            <a:avLst>
              <a:gd name="adj1" fmla="val -9102"/>
              <a:gd name="adj2" fmla="val 68171"/>
              <a:gd name="adj3" fmla="val 16667"/>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000" u="sng" dirty="0" smtClean="0">
                <a:solidFill>
                  <a:srgbClr val="0070C0"/>
                </a:solidFill>
              </a:rPr>
              <a:t>主治医機能</a:t>
            </a:r>
            <a:r>
              <a:rPr lang="en-US" altLang="ja-JP" sz="2000" u="sng" dirty="0" smtClean="0">
                <a:solidFill>
                  <a:srgbClr val="0070C0"/>
                </a:solidFill>
              </a:rPr>
              <a:t>〔</a:t>
            </a:r>
            <a:r>
              <a:rPr lang="ja-JP" altLang="en-US" sz="2000" u="sng" dirty="0" smtClean="0">
                <a:solidFill>
                  <a:srgbClr val="0070C0"/>
                </a:solidFill>
              </a:rPr>
              <a:t>かかりつけ医</a:t>
            </a:r>
            <a:r>
              <a:rPr lang="en-US" altLang="ja-JP" sz="2000" u="sng" dirty="0" smtClean="0">
                <a:solidFill>
                  <a:srgbClr val="0070C0"/>
                </a:solidFill>
              </a:rPr>
              <a:t>〕</a:t>
            </a:r>
            <a:r>
              <a:rPr lang="ja-JP" altLang="en-US" sz="2000" dirty="0" smtClean="0">
                <a:solidFill>
                  <a:prstClr val="black"/>
                </a:solidFill>
              </a:rPr>
              <a:t>の評価</a:t>
            </a:r>
            <a:endParaRPr lang="en-US" altLang="ja-JP" sz="2000" dirty="0" smtClean="0">
              <a:solidFill>
                <a:prstClr val="black"/>
              </a:solidFill>
            </a:endParaRPr>
          </a:p>
          <a:p>
            <a:pPr algn="ctr"/>
            <a:r>
              <a:rPr lang="ja-JP" altLang="en-US" sz="1400" dirty="0">
                <a:solidFill>
                  <a:prstClr val="black"/>
                </a:solidFill>
              </a:rPr>
              <a:t>地域包括診療加算 　</a:t>
            </a:r>
            <a:r>
              <a:rPr lang="en-US" altLang="ja-JP" sz="1400" dirty="0">
                <a:solidFill>
                  <a:prstClr val="black"/>
                </a:solidFill>
              </a:rPr>
              <a:t>20</a:t>
            </a:r>
            <a:r>
              <a:rPr lang="ja-JP" altLang="en-US" sz="1400" dirty="0">
                <a:solidFill>
                  <a:prstClr val="black"/>
                </a:solidFill>
              </a:rPr>
              <a:t>点</a:t>
            </a:r>
            <a:endParaRPr lang="en-US" altLang="ja-JP" sz="1400" dirty="0">
              <a:solidFill>
                <a:prstClr val="black"/>
              </a:solidFill>
            </a:endParaRPr>
          </a:p>
          <a:p>
            <a:pPr algn="ctr"/>
            <a:r>
              <a:rPr lang="ja-JP" altLang="en-US" sz="1400" dirty="0" smtClean="0">
                <a:solidFill>
                  <a:prstClr val="black"/>
                </a:solidFill>
              </a:rPr>
              <a:t>地域包括診療料　</a:t>
            </a:r>
            <a:r>
              <a:rPr lang="en-US" altLang="ja-JP" sz="1400" dirty="0" smtClean="0">
                <a:solidFill>
                  <a:prstClr val="black"/>
                </a:solidFill>
              </a:rPr>
              <a:t>1,503</a:t>
            </a:r>
            <a:r>
              <a:rPr lang="ja-JP" altLang="en-US" sz="1400" dirty="0" smtClean="0">
                <a:solidFill>
                  <a:prstClr val="black"/>
                </a:solidFill>
              </a:rPr>
              <a:t>点</a:t>
            </a:r>
            <a:endParaRPr lang="en-US" altLang="ja-JP" sz="1400" dirty="0" smtClean="0">
              <a:solidFill>
                <a:prstClr val="black"/>
              </a:solidFill>
            </a:endParaRPr>
          </a:p>
        </p:txBody>
      </p:sp>
      <p:sp>
        <p:nvSpPr>
          <p:cNvPr id="25" name="正方形/長方形 24"/>
          <p:cNvSpPr/>
          <p:nvPr/>
        </p:nvSpPr>
        <p:spPr>
          <a:xfrm>
            <a:off x="1159819" y="583535"/>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26" name="角丸四角形吹き出し 25"/>
          <p:cNvSpPr/>
          <p:nvPr/>
        </p:nvSpPr>
        <p:spPr>
          <a:xfrm>
            <a:off x="5744585" y="929489"/>
            <a:ext cx="4016931" cy="838446"/>
          </a:xfrm>
          <a:prstGeom prst="wedgeRoundRectCallout">
            <a:avLst>
              <a:gd name="adj1" fmla="val -1603"/>
              <a:gd name="adj2" fmla="val 65605"/>
              <a:gd name="adj3" fmla="val 16667"/>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ja-JP" sz="2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大病院</a:t>
            </a:r>
            <a:r>
              <a:rPr lang="ja-JP" altLang="ja-JP" sz="2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の</a:t>
            </a:r>
            <a:r>
              <a:rPr lang="ja-JP" altLang="en-US" sz="2400" u="sng" dirty="0" smtClean="0">
                <a:solidFill>
                  <a:srgbClr val="0070C0"/>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一般外来の縮小</a:t>
            </a:r>
            <a:endParaRPr lang="en-US" altLang="ja-JP" sz="2400" u="sng" dirty="0" smtClean="0">
              <a:solidFill>
                <a:srgbClr val="0070C0"/>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a:p>
            <a:pPr marL="538163"/>
            <a:r>
              <a:rPr lang="ja-JP" altLang="en-US" sz="1400" dirty="0" smtClean="0">
                <a:solidFill>
                  <a:prstClr val="black"/>
                </a:solidFill>
              </a:rPr>
              <a:t>・紹介率・逆紹介率の基準の引き上げ</a:t>
            </a:r>
            <a:endParaRPr lang="en-US" altLang="ja-JP" sz="1400" dirty="0" smtClean="0">
              <a:solidFill>
                <a:prstClr val="black"/>
              </a:solidFill>
            </a:endParaRPr>
          </a:p>
          <a:p>
            <a:pPr marL="538163"/>
            <a:r>
              <a:rPr lang="ja-JP" altLang="en-US" sz="1400" dirty="0" smtClean="0">
                <a:solidFill>
                  <a:prstClr val="black"/>
                </a:solidFill>
              </a:rPr>
              <a:t>・長期投薬の是正</a:t>
            </a:r>
            <a:endParaRPr lang="en-US" altLang="ja-JP" sz="1400" dirty="0" smtClean="0">
              <a:solidFill>
                <a:prstClr val="black"/>
              </a:solidFill>
            </a:endParaRPr>
          </a:p>
        </p:txBody>
      </p:sp>
      <p:sp>
        <p:nvSpPr>
          <p:cNvPr id="27" name="正方形/長方形 26"/>
          <p:cNvSpPr/>
          <p:nvPr/>
        </p:nvSpPr>
        <p:spPr>
          <a:xfrm>
            <a:off x="7051990" y="605829"/>
            <a:ext cx="167853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31" name="タイトル 1"/>
          <p:cNvSpPr txBox="1">
            <a:spLocks/>
          </p:cNvSpPr>
          <p:nvPr/>
        </p:nvSpPr>
        <p:spPr>
          <a:xfrm>
            <a:off x="215628" y="159035"/>
            <a:ext cx="8797183" cy="41447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77800" indent="-177800" algn="ctr">
              <a:spcBef>
                <a:spcPct val="20000"/>
              </a:spcBef>
              <a:defRPr/>
            </a:pPr>
            <a:r>
              <a:rPr lang="ja-JP" altLang="en-US" sz="2400" dirty="0">
                <a:solidFill>
                  <a:prstClr val="black"/>
                </a:solidFill>
                <a:latin typeface="ＭＳ Ｐゴシック"/>
              </a:rPr>
              <a:t>２．</a:t>
            </a:r>
            <a:r>
              <a:rPr lang="ja-JP" altLang="ja-JP" sz="2400" dirty="0">
                <a:solidFill>
                  <a:prstClr val="black"/>
                </a:solidFill>
                <a:latin typeface="ＭＳ Ｐゴシック"/>
              </a:rPr>
              <a:t>外来医療の機能分化・連携の推進について</a:t>
            </a:r>
          </a:p>
        </p:txBody>
      </p:sp>
      <p:sp>
        <p:nvSpPr>
          <p:cNvPr id="3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338052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6194" y="791570"/>
            <a:ext cx="9764270" cy="1788020"/>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1" name="テキスト ボックス 10"/>
          <p:cNvSpPr txBox="1"/>
          <p:nvPr/>
        </p:nvSpPr>
        <p:spPr>
          <a:xfrm>
            <a:off x="423989" y="170647"/>
            <a:ext cx="9386482" cy="4462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300" dirty="0">
                <a:solidFill>
                  <a:prstClr val="black"/>
                </a:solidFill>
                <a:latin typeface="ＭＳ Ｐゴシック"/>
              </a:rPr>
              <a:t>３．</a:t>
            </a:r>
            <a:r>
              <a:rPr lang="ja-JP" altLang="ja-JP" sz="2300" dirty="0">
                <a:solidFill>
                  <a:prstClr val="black"/>
                </a:solidFill>
                <a:latin typeface="ＭＳ Ｐゴシック"/>
              </a:rPr>
              <a:t>在宅医療を担う医療機関の確保と質の高い在宅医療の推進に</a:t>
            </a:r>
            <a:r>
              <a:rPr lang="ja-JP" altLang="ja-JP" sz="2300" dirty="0" smtClean="0">
                <a:solidFill>
                  <a:prstClr val="black"/>
                </a:solidFill>
                <a:latin typeface="ＭＳ Ｐゴシック"/>
              </a:rPr>
              <a:t>ついて</a:t>
            </a:r>
            <a:endParaRPr lang="ja-JP" altLang="ja-JP" sz="2300" dirty="0">
              <a:solidFill>
                <a:prstClr val="black"/>
              </a:solidFill>
              <a:latin typeface="ＭＳ Ｐゴシック" panose="020B0600070205080204" pitchFamily="50" charset="-128"/>
              <a:cs typeface="ＭＳ Ｐゴシック" panose="020B0600070205080204" pitchFamily="50" charset="-128"/>
            </a:endParaRPr>
          </a:p>
        </p:txBody>
      </p:sp>
      <p:grpSp>
        <p:nvGrpSpPr>
          <p:cNvPr id="2" name="グループ化 1"/>
          <p:cNvGrpSpPr/>
          <p:nvPr/>
        </p:nvGrpSpPr>
        <p:grpSpPr>
          <a:xfrm>
            <a:off x="188495" y="2560519"/>
            <a:ext cx="9353707" cy="4079577"/>
            <a:chOff x="188382" y="1087456"/>
            <a:chExt cx="9353707" cy="4079577"/>
          </a:xfrm>
        </p:grpSpPr>
        <p:sp>
          <p:nvSpPr>
            <p:cNvPr id="15" name="角丸四角形 14"/>
            <p:cNvSpPr/>
            <p:nvPr/>
          </p:nvSpPr>
          <p:spPr>
            <a:xfrm>
              <a:off x="188382" y="1833470"/>
              <a:ext cx="5774064" cy="2611900"/>
            </a:xfrm>
            <a:prstGeom prst="roundRect">
              <a:avLst>
                <a:gd name="adj" fmla="val 10034"/>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solidFill>
                  <a:prstClr val="black"/>
                </a:solidFill>
              </a:endParaRPr>
            </a:p>
          </p:txBody>
        </p:sp>
        <p:grpSp>
          <p:nvGrpSpPr>
            <p:cNvPr id="23" name="グループ化 22"/>
            <p:cNvGrpSpPr/>
            <p:nvPr/>
          </p:nvGrpSpPr>
          <p:grpSpPr>
            <a:xfrm>
              <a:off x="7691205" y="1956765"/>
              <a:ext cx="1850884" cy="1993819"/>
              <a:chOff x="218099" y="2559162"/>
              <a:chExt cx="1850884" cy="1993819"/>
            </a:xfrm>
          </p:grpSpPr>
          <p:pic>
            <p:nvPicPr>
              <p:cNvPr id="3" name="図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099" y="2559162"/>
                <a:ext cx="1536800" cy="95497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0883" y="3104866"/>
                <a:ext cx="1588100" cy="1448115"/>
              </a:xfrm>
              <a:prstGeom prst="rect">
                <a:avLst/>
              </a:prstGeom>
            </p:spPr>
          </p:pic>
        </p:grpSp>
        <p:sp>
          <p:nvSpPr>
            <p:cNvPr id="5" name="テキスト ボックス 4"/>
            <p:cNvSpPr txBox="1"/>
            <p:nvPr/>
          </p:nvSpPr>
          <p:spPr>
            <a:xfrm>
              <a:off x="7953989" y="1087456"/>
              <a:ext cx="1338828" cy="369332"/>
            </a:xfrm>
            <a:prstGeom prst="rect">
              <a:avLst/>
            </a:prstGeom>
            <a:noFill/>
          </p:spPr>
          <p:txBody>
            <a:bodyPr wrap="none" rtlCol="0">
              <a:spAutoFit/>
            </a:bodyPr>
            <a:lstStyle/>
            <a:p>
              <a:pPr algn="ctr"/>
              <a:r>
                <a:rPr lang="ja-JP" altLang="en-US" dirty="0" smtClean="0">
                  <a:solidFill>
                    <a:prstClr val="black"/>
                  </a:solidFill>
                </a:rPr>
                <a:t>＜自宅等＞</a:t>
              </a:r>
              <a:endParaRPr lang="ja-JP" altLang="en-US" dirty="0">
                <a:solidFill>
                  <a:prstClr val="black"/>
                </a:solidFill>
              </a:endParaRPr>
            </a:p>
          </p:txBody>
        </p:sp>
        <p:sp>
          <p:nvSpPr>
            <p:cNvPr id="6" name="テキスト ボックス 5"/>
            <p:cNvSpPr txBox="1"/>
            <p:nvPr/>
          </p:nvSpPr>
          <p:spPr>
            <a:xfrm>
              <a:off x="3471787" y="1106544"/>
              <a:ext cx="2492990" cy="369332"/>
            </a:xfrm>
            <a:prstGeom prst="rect">
              <a:avLst/>
            </a:prstGeom>
            <a:noFill/>
          </p:spPr>
          <p:txBody>
            <a:bodyPr wrap="none" rtlCol="0">
              <a:spAutoFit/>
            </a:bodyPr>
            <a:lstStyle/>
            <a:p>
              <a:pPr algn="ctr"/>
              <a:r>
                <a:rPr lang="ja-JP" altLang="en-US" dirty="0" smtClean="0">
                  <a:solidFill>
                    <a:prstClr val="black"/>
                  </a:solidFill>
                </a:rPr>
                <a:t>＜在宅担当医療機関＞</a:t>
              </a:r>
              <a:endParaRPr lang="ja-JP" altLang="en-US" dirty="0">
                <a:solidFill>
                  <a:prstClr val="black"/>
                </a:solidFill>
              </a:endParaRPr>
            </a:p>
          </p:txBody>
        </p:sp>
        <p:sp>
          <p:nvSpPr>
            <p:cNvPr id="12" name="テキスト ボックス 11"/>
            <p:cNvSpPr txBox="1"/>
            <p:nvPr/>
          </p:nvSpPr>
          <p:spPr>
            <a:xfrm>
              <a:off x="280163" y="1089816"/>
              <a:ext cx="2031325" cy="369332"/>
            </a:xfrm>
            <a:prstGeom prst="rect">
              <a:avLst/>
            </a:prstGeom>
            <a:noFill/>
          </p:spPr>
          <p:txBody>
            <a:bodyPr wrap="none" rtlCol="0">
              <a:spAutoFit/>
            </a:bodyPr>
            <a:lstStyle/>
            <a:p>
              <a:pPr algn="ctr"/>
              <a:r>
                <a:rPr lang="ja-JP" altLang="en-US" dirty="0" smtClean="0">
                  <a:solidFill>
                    <a:prstClr val="black"/>
                  </a:solidFill>
                </a:rPr>
                <a:t>＜受入医療機関＞</a:t>
              </a:r>
              <a:endParaRPr lang="ja-JP" altLang="en-US" dirty="0">
                <a:solidFill>
                  <a:prstClr val="black"/>
                </a:solidFill>
              </a:endParaRPr>
            </a:p>
          </p:txBody>
        </p:sp>
        <p:sp>
          <p:nvSpPr>
            <p:cNvPr id="18" name="テキスト ボックス 17"/>
            <p:cNvSpPr txBox="1"/>
            <p:nvPr/>
          </p:nvSpPr>
          <p:spPr>
            <a:xfrm>
              <a:off x="4143498" y="3902416"/>
              <a:ext cx="1569660"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ja-JP" altLang="en-US" sz="1200" dirty="0" smtClean="0">
                  <a:solidFill>
                    <a:prstClr val="black"/>
                  </a:solidFill>
                </a:rPr>
                <a:t>在宅療養支援診療所</a:t>
              </a:r>
              <a:endParaRPr lang="ja-JP" altLang="en-US" sz="1200" dirty="0">
                <a:solidFill>
                  <a:prstClr val="black"/>
                </a:solidFill>
              </a:endParaRPr>
            </a:p>
          </p:txBody>
        </p:sp>
        <p:sp>
          <p:nvSpPr>
            <p:cNvPr id="20" name="テキスト ボックス 19"/>
            <p:cNvSpPr txBox="1"/>
            <p:nvPr/>
          </p:nvSpPr>
          <p:spPr>
            <a:xfrm>
              <a:off x="238671" y="3920343"/>
              <a:ext cx="1723549" cy="276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ja-JP" altLang="en-US" sz="1200" b="1" dirty="0" smtClean="0">
                  <a:solidFill>
                    <a:srgbClr val="FF0000"/>
                  </a:solidFill>
                </a:rPr>
                <a:t>在宅療養後方支援病院</a:t>
              </a:r>
              <a:endParaRPr lang="ja-JP" altLang="en-US" sz="1200" b="1" dirty="0">
                <a:solidFill>
                  <a:srgbClr val="FF0000"/>
                </a:solidFill>
              </a:endParaRPr>
            </a:p>
          </p:txBody>
        </p:sp>
        <p:cxnSp>
          <p:nvCxnSpPr>
            <p:cNvPr id="22" name="直線矢印コネクタ 21"/>
            <p:cNvCxnSpPr>
              <a:stCxn id="18" idx="1"/>
              <a:endCxn id="20" idx="3"/>
            </p:cNvCxnSpPr>
            <p:nvPr/>
          </p:nvCxnSpPr>
          <p:spPr>
            <a:xfrm flipH="1">
              <a:off x="1962220" y="4040916"/>
              <a:ext cx="2181278" cy="17927"/>
            </a:xfrm>
            <a:prstGeom prst="straightConnector1">
              <a:avLst/>
            </a:prstGeom>
            <a:ln w="57150">
              <a:headEnd type="triangle"/>
              <a:tailEnd type="triangle"/>
            </a:ln>
          </p:spPr>
          <p:style>
            <a:lnRef idx="3">
              <a:schemeClr val="accent6"/>
            </a:lnRef>
            <a:fillRef idx="0">
              <a:schemeClr val="accent6"/>
            </a:fillRef>
            <a:effectRef idx="2">
              <a:schemeClr val="accent6"/>
            </a:effectRef>
            <a:fontRef idx="minor">
              <a:schemeClr val="tx1"/>
            </a:fontRef>
          </p:style>
        </p:cxnSp>
        <p:sp>
          <p:nvSpPr>
            <p:cNvPr id="24" name="左矢印 23"/>
            <p:cNvSpPr/>
            <p:nvPr/>
          </p:nvSpPr>
          <p:spPr>
            <a:xfrm flipH="1">
              <a:off x="5018040" y="2312058"/>
              <a:ext cx="2669823" cy="59064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25" name="角丸四角形 24"/>
            <p:cNvSpPr/>
            <p:nvPr/>
          </p:nvSpPr>
          <p:spPr>
            <a:xfrm>
              <a:off x="5208612" y="2405637"/>
              <a:ext cx="1999553" cy="394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在宅療養実績加算*</a:t>
              </a:r>
              <a:endParaRPr lang="en-US" altLang="ja-JP" sz="1200" dirty="0" smtClean="0">
                <a:solidFill>
                  <a:prstClr val="black"/>
                </a:solidFill>
              </a:endParaRPr>
            </a:p>
            <a:p>
              <a:pPr algn="ctr"/>
              <a:r>
                <a:rPr lang="en-US" altLang="ja-JP" sz="1200" dirty="0" smtClean="0">
                  <a:solidFill>
                    <a:prstClr val="black"/>
                  </a:solidFill>
                </a:rPr>
                <a:t>75</a:t>
              </a:r>
              <a:r>
                <a:rPr lang="ja-JP" altLang="en-US" sz="1200" dirty="0">
                  <a:solidFill>
                    <a:prstClr val="black"/>
                  </a:solidFill>
                </a:rPr>
                <a:t>点（緊急に</a:t>
              </a:r>
              <a:r>
                <a:rPr lang="ja-JP" altLang="en-US" sz="1200" dirty="0" smtClean="0">
                  <a:solidFill>
                    <a:prstClr val="black"/>
                  </a:solidFill>
                </a:rPr>
                <a:t>行う場合）</a:t>
              </a:r>
              <a:endParaRPr lang="ja-JP" altLang="en-US" sz="1200" dirty="0">
                <a:solidFill>
                  <a:prstClr val="black"/>
                </a:solidFill>
              </a:endParaRPr>
            </a:p>
          </p:txBody>
        </p:sp>
        <p:sp>
          <p:nvSpPr>
            <p:cNvPr id="40" name="右矢印 39"/>
            <p:cNvSpPr/>
            <p:nvPr/>
          </p:nvSpPr>
          <p:spPr>
            <a:xfrm flipH="1">
              <a:off x="1929337" y="3247108"/>
              <a:ext cx="5658380" cy="44266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42" name="角丸四角形 41"/>
            <p:cNvSpPr/>
            <p:nvPr/>
          </p:nvSpPr>
          <p:spPr>
            <a:xfrm>
              <a:off x="2234751" y="3261674"/>
              <a:ext cx="2235270" cy="394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在宅患者緊急入院診療加算</a:t>
              </a:r>
              <a:endParaRPr lang="en-US" altLang="ja-JP" sz="1200" dirty="0" smtClean="0">
                <a:solidFill>
                  <a:prstClr val="black"/>
                </a:solidFill>
              </a:endParaRPr>
            </a:p>
            <a:p>
              <a:pPr algn="ctr"/>
              <a:r>
                <a:rPr lang="en-US" altLang="ja-JP" sz="1200" dirty="0" smtClean="0">
                  <a:solidFill>
                    <a:prstClr val="black"/>
                  </a:solidFill>
                </a:rPr>
                <a:t>2,500</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入院初日</a:t>
              </a:r>
              <a:r>
                <a:rPr lang="en-US" altLang="ja-JP" sz="1200" dirty="0" smtClean="0">
                  <a:solidFill>
                    <a:prstClr val="black"/>
                  </a:solidFill>
                </a:rPr>
                <a:t>)</a:t>
              </a:r>
              <a:endParaRPr lang="ja-JP" altLang="en-US" sz="1200" dirty="0">
                <a:solidFill>
                  <a:prstClr val="black"/>
                </a:solidFill>
              </a:endParaRPr>
            </a:p>
          </p:txBody>
        </p:sp>
        <p:sp>
          <p:nvSpPr>
            <p:cNvPr id="17" name="テキスト ボックス 16"/>
            <p:cNvSpPr txBox="1"/>
            <p:nvPr/>
          </p:nvSpPr>
          <p:spPr>
            <a:xfrm>
              <a:off x="2228082" y="3835310"/>
              <a:ext cx="1686394" cy="430887"/>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1100" dirty="0">
                  <a:solidFill>
                    <a:prstClr val="black"/>
                  </a:solidFill>
                </a:rPr>
                <a:t>緊急時に入院できる病床を常に</a:t>
              </a:r>
              <a:r>
                <a:rPr lang="ja-JP" altLang="en-US" sz="1100" dirty="0" smtClean="0">
                  <a:solidFill>
                    <a:prstClr val="black"/>
                  </a:solidFill>
                </a:rPr>
                <a:t>確保</a:t>
              </a:r>
              <a:r>
                <a:rPr lang="ja-JP" altLang="en-US" sz="1100" dirty="0">
                  <a:solidFill>
                    <a:prstClr val="black"/>
                  </a:solidFill>
                </a:rPr>
                <a:t>し</a:t>
              </a:r>
              <a:r>
                <a:rPr lang="ja-JP" altLang="en-US" sz="1100" dirty="0" smtClean="0">
                  <a:solidFill>
                    <a:prstClr val="black"/>
                  </a:solidFill>
                </a:rPr>
                <a:t>て</a:t>
              </a:r>
              <a:r>
                <a:rPr lang="ja-JP" altLang="en-US" sz="1100" dirty="0">
                  <a:solidFill>
                    <a:prstClr val="black"/>
                  </a:solidFill>
                </a:rPr>
                <a:t>いる</a:t>
              </a:r>
              <a:r>
                <a:rPr lang="ja-JP" altLang="en-US" sz="1100" dirty="0" smtClean="0">
                  <a:solidFill>
                    <a:prstClr val="black"/>
                  </a:solidFill>
                </a:rPr>
                <a:t>こと</a:t>
              </a:r>
              <a:endParaRPr lang="ja-JP" altLang="en-US" sz="1100" baseline="30000" dirty="0">
                <a:solidFill>
                  <a:prstClr val="black"/>
                </a:solidFill>
              </a:endParaRPr>
            </a:p>
          </p:txBody>
        </p:sp>
        <p:sp>
          <p:nvSpPr>
            <p:cNvPr id="57" name="テキスト ボックス 56"/>
            <p:cNvSpPr txBox="1"/>
            <p:nvPr/>
          </p:nvSpPr>
          <p:spPr>
            <a:xfrm>
              <a:off x="188382" y="4705368"/>
              <a:ext cx="7438255" cy="461665"/>
            </a:xfrm>
            <a:prstGeom prst="rect">
              <a:avLst/>
            </a:prstGeom>
            <a:noFill/>
          </p:spPr>
          <p:txBody>
            <a:bodyPr wrap="none" rtlCol="0">
              <a:spAutoFit/>
            </a:bodyPr>
            <a:lstStyle/>
            <a:p>
              <a:r>
                <a:rPr lang="ja-JP" altLang="en-US" sz="1200" dirty="0" smtClean="0">
                  <a:solidFill>
                    <a:prstClr val="black"/>
                  </a:solidFill>
                </a:rPr>
                <a:t>*　在宅療養支援診療所で算定可能な緊急に行う往診料の加算（</a:t>
              </a:r>
              <a:r>
                <a:rPr lang="en-US" altLang="ja-JP" sz="1200" dirty="0" smtClean="0">
                  <a:solidFill>
                    <a:prstClr val="black"/>
                  </a:solidFill>
                </a:rPr>
                <a:t>650</a:t>
              </a:r>
              <a:r>
                <a:rPr lang="ja-JP" altLang="en-US" sz="1200" dirty="0" smtClean="0">
                  <a:solidFill>
                    <a:prstClr val="black"/>
                  </a:solidFill>
                </a:rPr>
                <a:t>点）に加えて、さらに加算する</a:t>
              </a:r>
              <a:endParaRPr lang="en-US" altLang="ja-JP" sz="1200" dirty="0" smtClean="0">
                <a:solidFill>
                  <a:prstClr val="black"/>
                </a:solidFill>
              </a:endParaRPr>
            </a:p>
            <a:p>
              <a:r>
                <a:rPr lang="ja-JP" altLang="en-US" sz="1200" dirty="0">
                  <a:solidFill>
                    <a:prstClr val="black"/>
                  </a:solidFill>
                </a:rPr>
                <a:t>*</a:t>
              </a:r>
              <a:r>
                <a:rPr lang="ja-JP" altLang="en-US" sz="1200" dirty="0" smtClean="0">
                  <a:solidFill>
                    <a:prstClr val="black"/>
                  </a:solidFill>
                </a:rPr>
                <a:t>*在宅療養後方支援病院であって、あらかじめ当該病院を緊急時の入院先とすることを希望していた患者の場合</a:t>
              </a:r>
              <a:endParaRPr lang="ja-JP" altLang="en-US" sz="1200" dirty="0">
                <a:solidFill>
                  <a:prstClr val="black"/>
                </a:solidFill>
              </a:endParaRPr>
            </a:p>
          </p:txBody>
        </p:sp>
        <p:pic>
          <p:nvPicPr>
            <p:cNvPr id="8" name="図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90869" y="2417663"/>
              <a:ext cx="975680" cy="972449"/>
            </a:xfrm>
            <a:prstGeom prst="rect">
              <a:avLst/>
            </a:prstGeom>
          </p:spPr>
        </p:pic>
      </p:grpSp>
      <p:sp>
        <p:nvSpPr>
          <p:cNvPr id="31" name="角丸四角形 30"/>
          <p:cNvSpPr/>
          <p:nvPr/>
        </p:nvSpPr>
        <p:spPr>
          <a:xfrm>
            <a:off x="141765" y="942997"/>
            <a:ext cx="3147481" cy="1498425"/>
          </a:xfrm>
          <a:prstGeom prst="roundRect">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defRPr/>
            </a:pPr>
            <a:r>
              <a:rPr lang="ja-JP" altLang="en-US" sz="2000" dirty="0" smtClean="0">
                <a:solidFill>
                  <a:prstClr val="black"/>
                </a:solidFill>
              </a:rPr>
              <a:t>①</a:t>
            </a:r>
            <a:r>
              <a:rPr lang="ja-JP" altLang="ja-JP" sz="2000" b="1" u="sng" dirty="0" smtClean="0">
                <a:solidFill>
                  <a:srgbClr val="0070C0"/>
                </a:solidFill>
              </a:rPr>
              <a:t>在宅</a:t>
            </a:r>
            <a:r>
              <a:rPr lang="ja-JP" altLang="ja-JP" sz="2000" b="1" u="sng" dirty="0">
                <a:solidFill>
                  <a:srgbClr val="0070C0"/>
                </a:solidFill>
              </a:rPr>
              <a:t>療養後方支援</a:t>
            </a:r>
            <a:r>
              <a:rPr lang="ja-JP" altLang="ja-JP" sz="2000" b="1" u="sng" dirty="0" smtClean="0">
                <a:solidFill>
                  <a:srgbClr val="0070C0"/>
                </a:solidFill>
              </a:rPr>
              <a:t>病院</a:t>
            </a:r>
            <a:r>
              <a:rPr lang="ja-JP" altLang="en-US" sz="2000" dirty="0" smtClean="0">
                <a:solidFill>
                  <a:prstClr val="black"/>
                </a:solidFill>
              </a:rPr>
              <a:t>の評価</a:t>
            </a:r>
            <a:endParaRPr lang="en-US" altLang="ja-JP" sz="2000" dirty="0" smtClean="0">
              <a:solidFill>
                <a:prstClr val="black"/>
              </a:solidFill>
            </a:endParaRPr>
          </a:p>
          <a:p>
            <a:pPr algn="ctr">
              <a:defRPr/>
            </a:pPr>
            <a:endParaRPr lang="en-US" altLang="ja-JP" sz="1400" dirty="0" smtClean="0">
              <a:solidFill>
                <a:prstClr val="black"/>
              </a:solidFill>
            </a:endParaRPr>
          </a:p>
          <a:p>
            <a:pPr marL="361950">
              <a:defRPr/>
            </a:pPr>
            <a:r>
              <a:rPr lang="ja-JP" altLang="en-US" sz="1400" dirty="0" smtClean="0">
                <a:solidFill>
                  <a:prstClr val="black"/>
                </a:solidFill>
              </a:rPr>
              <a:t>・</a:t>
            </a:r>
            <a:r>
              <a:rPr lang="ja-JP" altLang="ja-JP" sz="1400" dirty="0" smtClean="0">
                <a:solidFill>
                  <a:prstClr val="black"/>
                </a:solidFill>
              </a:rPr>
              <a:t>在宅</a:t>
            </a:r>
            <a:r>
              <a:rPr lang="ja-JP" altLang="ja-JP" sz="1400" dirty="0">
                <a:solidFill>
                  <a:prstClr val="black"/>
                </a:solidFill>
              </a:rPr>
              <a:t>患者緊急入院診療</a:t>
            </a:r>
            <a:r>
              <a:rPr lang="ja-JP" altLang="ja-JP" sz="1400" dirty="0" smtClean="0">
                <a:solidFill>
                  <a:prstClr val="black"/>
                </a:solidFill>
              </a:rPr>
              <a:t>加算</a:t>
            </a:r>
            <a:endParaRPr lang="en-US" altLang="ja-JP" sz="1400" dirty="0" smtClean="0">
              <a:solidFill>
                <a:prstClr val="black"/>
              </a:solidFill>
            </a:endParaRPr>
          </a:p>
          <a:p>
            <a:pPr marL="361950">
              <a:defRPr/>
            </a:pPr>
            <a:r>
              <a:rPr lang="ja-JP" altLang="en-US" sz="1400" dirty="0" smtClean="0">
                <a:solidFill>
                  <a:prstClr val="black"/>
                </a:solidFill>
              </a:rPr>
              <a:t>・</a:t>
            </a:r>
            <a:r>
              <a:rPr lang="ja-JP" altLang="ja-JP" sz="1400" dirty="0">
                <a:solidFill>
                  <a:prstClr val="black"/>
                </a:solidFill>
              </a:rPr>
              <a:t>在宅患者共同診療料</a:t>
            </a:r>
            <a:endParaRPr lang="en-US" altLang="ja-JP" sz="1400" dirty="0">
              <a:solidFill>
                <a:prstClr val="black"/>
              </a:solidFill>
            </a:endParaRPr>
          </a:p>
        </p:txBody>
      </p:sp>
      <p:sp>
        <p:nvSpPr>
          <p:cNvPr id="33" name="角丸四角形 32"/>
          <p:cNvSpPr/>
          <p:nvPr/>
        </p:nvSpPr>
        <p:spPr>
          <a:xfrm>
            <a:off x="3384770" y="986772"/>
            <a:ext cx="3316171" cy="1502885"/>
          </a:xfrm>
          <a:prstGeom prst="roundRect">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2000" dirty="0" smtClean="0">
                <a:solidFill>
                  <a:prstClr val="black"/>
                </a:solidFill>
              </a:rPr>
              <a:t>②在支</a:t>
            </a:r>
            <a:r>
              <a:rPr lang="ja-JP" altLang="en-US" sz="2000" dirty="0">
                <a:solidFill>
                  <a:prstClr val="black"/>
                </a:solidFill>
              </a:rPr>
              <a:t>診・病の</a:t>
            </a:r>
            <a:r>
              <a:rPr lang="ja-JP" altLang="en-US" sz="2000" b="1" u="sng" dirty="0">
                <a:solidFill>
                  <a:srgbClr val="0070C0"/>
                </a:solidFill>
              </a:rPr>
              <a:t>質の強化</a:t>
            </a:r>
            <a:endParaRPr lang="en-US" altLang="ja-JP" sz="2000" b="1" u="sng" dirty="0">
              <a:solidFill>
                <a:srgbClr val="0070C0"/>
              </a:solidFill>
            </a:endParaRPr>
          </a:p>
          <a:p>
            <a:pPr marL="95250" indent="-95250"/>
            <a:r>
              <a:rPr lang="ja-JP" altLang="en-US" sz="1400" dirty="0" smtClean="0">
                <a:solidFill>
                  <a:prstClr val="black"/>
                </a:solidFill>
              </a:rPr>
              <a:t>・機能強化型在支診・病の実績</a:t>
            </a:r>
            <a:r>
              <a:rPr lang="ja-JP" altLang="en-US" sz="1400" dirty="0">
                <a:solidFill>
                  <a:prstClr val="black"/>
                </a:solidFill>
              </a:rPr>
              <a:t>要件の</a:t>
            </a:r>
            <a:r>
              <a:rPr lang="ja-JP" altLang="en-US" sz="1400" dirty="0" smtClean="0">
                <a:solidFill>
                  <a:prstClr val="black"/>
                </a:solidFill>
              </a:rPr>
              <a:t>強化</a:t>
            </a:r>
            <a:endParaRPr lang="en-US" altLang="ja-JP" sz="1400" dirty="0">
              <a:solidFill>
                <a:prstClr val="black"/>
              </a:solidFill>
            </a:endParaRPr>
          </a:p>
          <a:p>
            <a:pPr marL="95250" indent="-95250"/>
            <a:r>
              <a:rPr lang="ja-JP" altLang="en-US" sz="1400" dirty="0" smtClean="0">
                <a:solidFill>
                  <a:prstClr val="black"/>
                </a:solidFill>
              </a:rPr>
              <a:t>・</a:t>
            </a:r>
            <a:r>
              <a:rPr lang="ja-JP" altLang="ja-JP" sz="1400" dirty="0" smtClean="0">
                <a:solidFill>
                  <a:prstClr val="black"/>
                </a:solidFill>
              </a:rPr>
              <a:t>薬剤</a:t>
            </a:r>
            <a:r>
              <a:rPr lang="ja-JP" altLang="ja-JP" sz="1400" dirty="0">
                <a:solidFill>
                  <a:prstClr val="black"/>
                </a:solidFill>
              </a:rPr>
              <a:t>や衛生材料等の供給</a:t>
            </a:r>
            <a:r>
              <a:rPr lang="ja-JP" altLang="ja-JP" sz="1400" dirty="0" smtClean="0">
                <a:solidFill>
                  <a:prstClr val="black"/>
                </a:solidFill>
              </a:rPr>
              <a:t>体制</a:t>
            </a:r>
            <a:r>
              <a:rPr lang="ja-JP" altLang="en-US" sz="1400" dirty="0" smtClean="0">
                <a:solidFill>
                  <a:prstClr val="black"/>
                </a:solidFill>
              </a:rPr>
              <a:t>の整備</a:t>
            </a:r>
            <a:endParaRPr lang="en-US" altLang="ja-JP" sz="1400" dirty="0" smtClean="0">
              <a:solidFill>
                <a:prstClr val="black"/>
              </a:solidFill>
            </a:endParaRPr>
          </a:p>
          <a:p>
            <a:pPr marL="538163" indent="-538163"/>
            <a:r>
              <a:rPr lang="ja-JP" altLang="en-US" sz="1400" dirty="0" smtClean="0">
                <a:solidFill>
                  <a:prstClr val="black"/>
                </a:solidFill>
              </a:rPr>
              <a:t>・在宅歯科医療の推進</a:t>
            </a:r>
            <a:endParaRPr lang="en-US" altLang="ja-JP" sz="1400" dirty="0">
              <a:solidFill>
                <a:prstClr val="black"/>
              </a:solidFill>
            </a:endParaRPr>
          </a:p>
          <a:p>
            <a:pPr marL="538163" indent="-538163"/>
            <a:r>
              <a:rPr lang="ja-JP" altLang="en-US" sz="1400" dirty="0" smtClean="0">
                <a:solidFill>
                  <a:prstClr val="black"/>
                </a:solidFill>
              </a:rPr>
              <a:t>・</a:t>
            </a:r>
            <a:r>
              <a:rPr lang="ja-JP" altLang="en-US" sz="1400" dirty="0">
                <a:solidFill>
                  <a:prstClr val="black"/>
                </a:solidFill>
                <a:latin typeface="ＭＳ ゴシック" pitchFamily="49" charset="-128"/>
                <a:ea typeface="ＭＳ ゴシック" pitchFamily="49" charset="-128"/>
                <a:cs typeface="Times New Roman" pitchFamily="18" charset="0"/>
              </a:rPr>
              <a:t>在宅薬剤管理指導</a:t>
            </a:r>
            <a:r>
              <a:rPr lang="ja-JP" altLang="en-US" sz="1400" dirty="0" smtClean="0">
                <a:solidFill>
                  <a:prstClr val="black"/>
                </a:solidFill>
                <a:latin typeface="ＭＳ ゴシック" pitchFamily="49" charset="-128"/>
                <a:ea typeface="ＭＳ ゴシック" pitchFamily="49" charset="-128"/>
                <a:cs typeface="Times New Roman" pitchFamily="18" charset="0"/>
              </a:rPr>
              <a:t>業務</a:t>
            </a:r>
            <a:r>
              <a:rPr lang="ja-JP" altLang="en-US" sz="1400" dirty="0" smtClean="0">
                <a:solidFill>
                  <a:prstClr val="black"/>
                </a:solidFill>
              </a:rPr>
              <a:t>の推進</a:t>
            </a:r>
            <a:endParaRPr lang="en-US" altLang="ja-JP" sz="1400" dirty="0" smtClean="0">
              <a:solidFill>
                <a:prstClr val="black"/>
              </a:solidFill>
            </a:endParaRPr>
          </a:p>
        </p:txBody>
      </p:sp>
      <p:sp>
        <p:nvSpPr>
          <p:cNvPr id="34" name="正方形/長方形 33"/>
          <p:cNvSpPr/>
          <p:nvPr/>
        </p:nvSpPr>
        <p:spPr>
          <a:xfrm>
            <a:off x="4333860" y="639810"/>
            <a:ext cx="165301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35" name="角丸四角形 34"/>
          <p:cNvSpPr/>
          <p:nvPr/>
        </p:nvSpPr>
        <p:spPr>
          <a:xfrm>
            <a:off x="6773336" y="957330"/>
            <a:ext cx="2980267" cy="1540050"/>
          </a:xfrm>
          <a:prstGeom prst="roundRect">
            <a:avLst/>
          </a:prstGeom>
          <a:ln w="28575">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ja-JP" altLang="en-US" sz="2000" dirty="0" smtClean="0">
                <a:solidFill>
                  <a:prstClr val="black"/>
                </a:solidFill>
                <a:latin typeface="ＭＳ Ｐゴシック"/>
              </a:rPr>
              <a:t>③</a:t>
            </a:r>
            <a:r>
              <a:rPr lang="ja-JP" altLang="ja-JP" sz="2000" dirty="0" smtClean="0">
                <a:solidFill>
                  <a:prstClr val="black"/>
                </a:solidFill>
                <a:latin typeface="ＭＳ Ｐゴシック"/>
              </a:rPr>
              <a:t>在宅</a:t>
            </a:r>
            <a:r>
              <a:rPr lang="ja-JP" altLang="ja-JP" sz="2000" dirty="0">
                <a:solidFill>
                  <a:prstClr val="black"/>
                </a:solidFill>
                <a:latin typeface="ＭＳ Ｐゴシック"/>
              </a:rPr>
              <a:t>医療を担う医療機関の</a:t>
            </a:r>
            <a:r>
              <a:rPr lang="ja-JP" altLang="ja-JP" sz="2000" b="1" u="sng" dirty="0">
                <a:solidFill>
                  <a:srgbClr val="0070C0"/>
                </a:solidFill>
                <a:latin typeface="ＭＳ Ｐゴシック"/>
              </a:rPr>
              <a:t>量的</a:t>
            </a:r>
            <a:r>
              <a:rPr lang="ja-JP" altLang="ja-JP" sz="2000" b="1" u="sng" dirty="0" smtClean="0">
                <a:solidFill>
                  <a:srgbClr val="0070C0"/>
                </a:solidFill>
                <a:latin typeface="ＭＳ Ｐゴシック"/>
              </a:rPr>
              <a:t>確保</a:t>
            </a:r>
            <a:endParaRPr lang="en-US" altLang="ja-JP" sz="1400" dirty="0" smtClean="0">
              <a:solidFill>
                <a:prstClr val="black"/>
              </a:solidFill>
            </a:endParaRPr>
          </a:p>
          <a:p>
            <a:pPr indent="177800"/>
            <a:r>
              <a:rPr lang="ja-JP" altLang="en-US" sz="1400" dirty="0" smtClean="0">
                <a:solidFill>
                  <a:prstClr val="black"/>
                </a:solidFill>
              </a:rPr>
              <a:t>・</a:t>
            </a:r>
            <a:r>
              <a:rPr lang="ja-JP" altLang="en-US" sz="1400" dirty="0">
                <a:solidFill>
                  <a:prstClr val="black"/>
                </a:solidFill>
              </a:rPr>
              <a:t>実績のある在支診・病の</a:t>
            </a:r>
            <a:r>
              <a:rPr lang="ja-JP" altLang="en-US" sz="1400" dirty="0" smtClean="0">
                <a:solidFill>
                  <a:prstClr val="black"/>
                </a:solidFill>
              </a:rPr>
              <a:t>評価</a:t>
            </a:r>
            <a:endParaRPr lang="en-US" altLang="ja-JP" sz="1400" dirty="0" smtClean="0">
              <a:solidFill>
                <a:prstClr val="black"/>
              </a:solidFill>
            </a:endParaRPr>
          </a:p>
          <a:p>
            <a:pPr marL="268288" indent="-90488"/>
            <a:r>
              <a:rPr lang="ja-JP" altLang="en-US" sz="1400" dirty="0" smtClean="0">
                <a:solidFill>
                  <a:prstClr val="black"/>
                </a:solidFill>
              </a:rPr>
              <a:t>・</a:t>
            </a:r>
            <a:r>
              <a:rPr lang="ja-JP" altLang="en-US" sz="1400" dirty="0">
                <a:solidFill>
                  <a:prstClr val="black"/>
                </a:solidFill>
              </a:rPr>
              <a:t>在支診・</a:t>
            </a:r>
            <a:r>
              <a:rPr lang="ja-JP" altLang="en-US" sz="1400" dirty="0" smtClean="0">
                <a:solidFill>
                  <a:prstClr val="black"/>
                </a:solidFill>
              </a:rPr>
              <a:t>病以外の在宅時医学総合管理料等の評価</a:t>
            </a:r>
            <a:endParaRPr lang="en-US" altLang="ja-JP" sz="1400" dirty="0">
              <a:solidFill>
                <a:prstClr val="black"/>
              </a:solidFill>
            </a:endParaRPr>
          </a:p>
        </p:txBody>
      </p:sp>
      <p:cxnSp>
        <p:nvCxnSpPr>
          <p:cNvPr id="41" name="カギ線コネクタ 40"/>
          <p:cNvCxnSpPr>
            <a:stCxn id="3" idx="0"/>
          </p:cNvCxnSpPr>
          <p:nvPr/>
        </p:nvCxnSpPr>
        <p:spPr>
          <a:xfrm rot="16200000" flipH="1" flipV="1">
            <a:off x="4598397" y="-34506"/>
            <a:ext cx="397001" cy="7325633"/>
          </a:xfrm>
          <a:prstGeom prst="bentConnector3">
            <a:avLst>
              <a:gd name="adj1" fmla="val -95970"/>
            </a:avLst>
          </a:prstGeom>
          <a:ln w="571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5503112" y="2841980"/>
            <a:ext cx="2492991" cy="3947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dirty="0" smtClean="0">
                <a:solidFill>
                  <a:prstClr val="black"/>
                </a:solidFill>
              </a:rPr>
              <a:t>緊急時の受入をあらかじめ希望</a:t>
            </a:r>
            <a:endParaRPr lang="ja-JP" altLang="en-US" sz="1200" dirty="0">
              <a:solidFill>
                <a:prstClr val="black"/>
              </a:solidFill>
            </a:endParaRPr>
          </a:p>
        </p:txBody>
      </p:sp>
      <p:pic>
        <p:nvPicPr>
          <p:cNvPr id="36" name="Picture 4" descr="C:\Program Files\Microsoft Office\MEDIA\CAGCAT10\j0205462.wmf"/>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15158" y="3820424"/>
            <a:ext cx="1591383" cy="1583383"/>
          </a:xfrm>
          <a:prstGeom prst="rect">
            <a:avLst/>
          </a:prstGeom>
          <a:noFill/>
        </p:spPr>
      </p:pic>
      <p:pic>
        <p:nvPicPr>
          <p:cNvPr id="37" name="Picture 12"/>
          <p:cNvPicPr>
            <a:picLocks noChangeAspect="1" noChangeArrowheads="1"/>
          </p:cNvPicPr>
          <p:nvPr/>
        </p:nvPicPr>
        <p:blipFill>
          <a:blip r:embed="rId7" cstate="print"/>
          <a:srcRect/>
          <a:stretch>
            <a:fillRect/>
          </a:stretch>
        </p:blipFill>
        <p:spPr bwMode="auto">
          <a:xfrm>
            <a:off x="3668813" y="3411934"/>
            <a:ext cx="1437492" cy="990730"/>
          </a:xfrm>
          <a:prstGeom prst="rect">
            <a:avLst/>
          </a:prstGeom>
          <a:noFill/>
          <a:ln w="9525">
            <a:noFill/>
            <a:miter lim="800000"/>
            <a:headEnd/>
            <a:tailEnd/>
          </a:ln>
        </p:spPr>
      </p:pic>
      <p:sp>
        <p:nvSpPr>
          <p:cNvPr id="3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799364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4413" y="84082"/>
            <a:ext cx="9517327" cy="587848"/>
          </a:xfrm>
          <a:solidFill>
            <a:srgbClr val="FF0000">
              <a:alpha val="40000"/>
            </a:srgbClr>
          </a:solidFill>
          <a:ln>
            <a:solidFill>
              <a:schemeClr val="tx2">
                <a:lumMod val="50000"/>
              </a:schemeClr>
            </a:solidFill>
          </a:ln>
          <a:effectLst>
            <a:outerShdw blurRad="57150" dist="19050" dir="5400000" sx="87000" sy="87000" algn="ctr" rotWithShape="0">
              <a:srgbClr val="000000">
                <a:alpha val="0"/>
              </a:srgbClr>
            </a:outerShdw>
          </a:effectLst>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r>
              <a:rPr lang="ja-JP" altLang="en-US" sz="3200" dirty="0" smtClean="0">
                <a:solidFill>
                  <a:schemeClr val="tx1"/>
                </a:solidFill>
                <a:latin typeface="+mj-ea"/>
                <a:ea typeface="+mj-ea"/>
              </a:rPr>
              <a:t>２０２５（平成３７）年</a:t>
            </a:r>
            <a:r>
              <a:rPr lang="ja-JP" altLang="en-US" sz="3200" dirty="0">
                <a:solidFill>
                  <a:schemeClr val="tx1"/>
                </a:solidFill>
                <a:latin typeface="+mj-ea"/>
                <a:ea typeface="+mj-ea"/>
              </a:rPr>
              <a:t>に向けた</a:t>
            </a:r>
            <a:r>
              <a:rPr lang="ja-JP" altLang="en-US" sz="3200" dirty="0" smtClean="0">
                <a:solidFill>
                  <a:schemeClr val="tx1"/>
                </a:solidFill>
                <a:latin typeface="+mj-ea"/>
                <a:ea typeface="+mj-ea"/>
              </a:rPr>
              <a:t>改革</a:t>
            </a:r>
            <a:endParaRPr lang="en-US" altLang="ja-JP" sz="3200" dirty="0" smtClean="0">
              <a:solidFill>
                <a:schemeClr val="tx1"/>
              </a:solidFill>
              <a:latin typeface="+mj-ea"/>
              <a:ea typeface="+mj-ea"/>
            </a:endParaRPr>
          </a:p>
        </p:txBody>
      </p:sp>
      <p:sp>
        <p:nvSpPr>
          <p:cNvPr id="14" name="角丸四角形 13"/>
          <p:cNvSpPr/>
          <p:nvPr/>
        </p:nvSpPr>
        <p:spPr>
          <a:xfrm>
            <a:off x="84083" y="3730390"/>
            <a:ext cx="9144000" cy="1892644"/>
          </a:xfrm>
          <a:prstGeom prst="roundRect">
            <a:avLst/>
          </a:prstGeom>
          <a:solidFill>
            <a:srgbClr val="FFFFA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800"/>
              </a:lnSpc>
            </a:pPr>
            <a:r>
              <a:rPr lang="ja-JP" altLang="en-US" b="1" spc="-100" dirty="0" smtClean="0">
                <a:solidFill>
                  <a:prstClr val="black"/>
                </a:solidFill>
                <a:latin typeface="ＭＳ Ｐゴシック"/>
              </a:rPr>
              <a:t>①  急性期</a:t>
            </a:r>
            <a:r>
              <a:rPr lang="ja-JP" altLang="en-US" b="1" spc="-100" dirty="0">
                <a:solidFill>
                  <a:prstClr val="black"/>
                </a:solidFill>
                <a:latin typeface="ＭＳ Ｐゴシック"/>
              </a:rPr>
              <a:t>から回復期、長期療養、在宅医療まで、患者が状態に合った適切</a:t>
            </a:r>
            <a:r>
              <a:rPr lang="ja-JP" altLang="en-US" b="1" spc="-100" dirty="0" smtClean="0">
                <a:solidFill>
                  <a:prstClr val="black"/>
                </a:solidFill>
                <a:latin typeface="ＭＳ Ｐゴシック"/>
              </a:rPr>
              <a:t>な医療</a:t>
            </a:r>
            <a:r>
              <a:rPr lang="ja-JP" altLang="en-US" b="1" spc="-100" dirty="0">
                <a:solidFill>
                  <a:prstClr val="black"/>
                </a:solidFill>
                <a:latin typeface="ＭＳ Ｐゴシック"/>
              </a:rPr>
              <a:t>を受けることが</a:t>
            </a:r>
            <a:r>
              <a:rPr lang="ja-JP" altLang="en-US" b="1" spc="-100" dirty="0" smtClean="0">
                <a:solidFill>
                  <a:prstClr val="black"/>
                </a:solidFill>
                <a:latin typeface="ＭＳ Ｐゴシック"/>
              </a:rPr>
              <a:t>できる</a:t>
            </a:r>
            <a:endParaRPr lang="ja-JP" altLang="en-US" b="1" spc="-100" dirty="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②  患者</a:t>
            </a:r>
            <a:r>
              <a:rPr lang="ja-JP" altLang="en-US" b="1" spc="-100" dirty="0">
                <a:solidFill>
                  <a:prstClr val="black"/>
                </a:solidFill>
                <a:latin typeface="ＭＳ Ｐゴシック"/>
              </a:rPr>
              <a:t>の負担にも</a:t>
            </a:r>
            <a:r>
              <a:rPr lang="ja-JP" altLang="en-US" b="1" spc="-100" dirty="0" smtClean="0">
                <a:solidFill>
                  <a:prstClr val="black"/>
                </a:solidFill>
                <a:latin typeface="ＭＳ Ｐゴシック"/>
              </a:rPr>
              <a:t>留意</a:t>
            </a:r>
            <a:endParaRPr lang="ja-JP" altLang="en-US" b="1" spc="-100" dirty="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③  医療</a:t>
            </a:r>
            <a:r>
              <a:rPr lang="ja-JP" altLang="en-US" b="1" spc="-100" dirty="0">
                <a:solidFill>
                  <a:prstClr val="black"/>
                </a:solidFill>
                <a:latin typeface="ＭＳ Ｐゴシック"/>
              </a:rPr>
              <a:t>機関の機能分化・強化と連携を進め、病床の役割を明確化した上で</a:t>
            </a:r>
            <a:r>
              <a:rPr lang="ja-JP" altLang="en-US" b="1" spc="-100" dirty="0" smtClean="0">
                <a:solidFill>
                  <a:prstClr val="black"/>
                </a:solidFill>
                <a:latin typeface="ＭＳ Ｐゴシック"/>
              </a:rPr>
              <a:t>、機能</a:t>
            </a:r>
            <a:r>
              <a:rPr lang="ja-JP" altLang="en-US" b="1" spc="-100" dirty="0">
                <a:solidFill>
                  <a:prstClr val="black"/>
                </a:solidFill>
                <a:latin typeface="ＭＳ Ｐゴシック"/>
              </a:rPr>
              <a:t>に応じた</a:t>
            </a:r>
            <a:r>
              <a:rPr lang="ja-JP" altLang="en-US" b="1" spc="-100" dirty="0" smtClean="0">
                <a:solidFill>
                  <a:prstClr val="black"/>
                </a:solidFill>
                <a:latin typeface="ＭＳ Ｐゴシック"/>
              </a:rPr>
              <a:t>充実</a:t>
            </a:r>
            <a:endParaRPr lang="en-US" altLang="ja-JP" b="1" spc="-100" dirty="0" smtClean="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④  急性期</a:t>
            </a:r>
            <a:r>
              <a:rPr lang="ja-JP" altLang="en-US" b="1" spc="-100" dirty="0">
                <a:solidFill>
                  <a:prstClr val="black"/>
                </a:solidFill>
                <a:latin typeface="ＭＳ Ｐゴシック"/>
              </a:rPr>
              <a:t>を脱した患者の受け皿となる病床、かかりつけ医機能、在宅医療等</a:t>
            </a:r>
            <a:r>
              <a:rPr lang="ja-JP" altLang="en-US" b="1" spc="-100" dirty="0" smtClean="0">
                <a:solidFill>
                  <a:prstClr val="black"/>
                </a:solidFill>
                <a:latin typeface="ＭＳ Ｐゴシック"/>
              </a:rPr>
              <a:t>を充実</a:t>
            </a:r>
            <a:endParaRPr lang="en-US" altLang="ja-JP" b="1" spc="-100" dirty="0" smtClean="0">
              <a:solidFill>
                <a:prstClr val="black"/>
              </a:solidFill>
              <a:latin typeface="ＭＳ Ｐゴシック"/>
            </a:endParaRPr>
          </a:p>
          <a:p>
            <a:pPr marL="177800" indent="-177800">
              <a:lnSpc>
                <a:spcPts val="1800"/>
              </a:lnSpc>
            </a:pPr>
            <a:r>
              <a:rPr lang="ja-JP" altLang="en-US" b="1" spc="-100" dirty="0" smtClean="0">
                <a:solidFill>
                  <a:prstClr val="black"/>
                </a:solidFill>
                <a:latin typeface="ＭＳ Ｐゴシック"/>
              </a:rPr>
              <a:t>⑤</a:t>
            </a:r>
            <a:r>
              <a:rPr lang="ja-JP" altLang="en-US" b="1" spc="-100" dirty="0">
                <a:solidFill>
                  <a:prstClr val="black"/>
                </a:solidFill>
                <a:latin typeface="ＭＳ Ｐゴシック"/>
              </a:rPr>
              <a:t> </a:t>
            </a:r>
            <a:r>
              <a:rPr lang="ja-JP" altLang="en-US" b="1" spc="-100" dirty="0" smtClean="0">
                <a:solidFill>
                  <a:prstClr val="black"/>
                </a:solidFill>
                <a:latin typeface="ＭＳ Ｐゴシック"/>
              </a:rPr>
              <a:t> 地域ごとに地域包括ケアシステム（医療、介護、予防、住まい、生活支援サービスが連携した要介護者等への包括的な支援）</a:t>
            </a:r>
            <a:r>
              <a:rPr lang="ja-JP" altLang="en-US" b="1" spc="-100" dirty="0">
                <a:solidFill>
                  <a:prstClr val="black"/>
                </a:solidFill>
                <a:latin typeface="ＭＳ Ｐゴシック"/>
              </a:rPr>
              <a:t>の</a:t>
            </a:r>
            <a:r>
              <a:rPr lang="ja-JP" altLang="en-US" b="1" spc="-100" dirty="0" smtClean="0">
                <a:solidFill>
                  <a:prstClr val="black"/>
                </a:solidFill>
                <a:latin typeface="ＭＳ Ｐゴシック"/>
              </a:rPr>
              <a:t>構築</a:t>
            </a:r>
            <a:endParaRPr lang="en-US" altLang="ja-JP" b="1" spc="-100" dirty="0" smtClean="0">
              <a:solidFill>
                <a:prstClr val="black"/>
              </a:solidFill>
              <a:latin typeface="ＭＳ Ｐゴシック"/>
            </a:endParaRPr>
          </a:p>
        </p:txBody>
      </p:sp>
      <p:sp>
        <p:nvSpPr>
          <p:cNvPr id="5" name="正方形/長方形 4"/>
          <p:cNvSpPr/>
          <p:nvPr/>
        </p:nvSpPr>
        <p:spPr>
          <a:xfrm>
            <a:off x="339945" y="5658959"/>
            <a:ext cx="8555952" cy="923330"/>
          </a:xfrm>
          <a:prstGeom prst="rect">
            <a:avLst/>
          </a:prstGeom>
          <a:solidFill>
            <a:srgbClr val="92D050"/>
          </a:solidFill>
          <a:ln w="19050">
            <a:solidFill>
              <a:schemeClr val="tx1"/>
            </a:solidFill>
          </a:ln>
        </p:spPr>
        <p:txBody>
          <a:bodyPr wrap="square">
            <a:spAutoFit/>
          </a:bodyPr>
          <a:lstStyle/>
          <a:p>
            <a:r>
              <a:rPr lang="ja-JP" altLang="en-US" b="1" kern="100" dirty="0" smtClean="0">
                <a:solidFill>
                  <a:prstClr val="black"/>
                </a:solidFill>
                <a:latin typeface="ＭＳ Ｐゴシック"/>
                <a:cs typeface="Times New Roman" panose="02020603050405020304" pitchFamily="18" charset="0"/>
              </a:rPr>
              <a:t>　あるべき医療提供体制の実現に向けて、診療報酬改定、介護報酬改定、都道府県が策定する新たな医療計画に基づく地域の医療提供体制の確保、補助金等の予算</a:t>
            </a:r>
            <a:r>
              <a:rPr lang="ja-JP" altLang="ja-JP" b="1" kern="100" dirty="0" smtClean="0">
                <a:solidFill>
                  <a:prstClr val="black"/>
                </a:solidFill>
                <a:latin typeface="ＭＳ Ｐゴシック"/>
                <a:cs typeface="Times New Roman" panose="02020603050405020304" pitchFamily="18" charset="0"/>
              </a:rPr>
              <a:t>措置</a:t>
            </a:r>
            <a:r>
              <a:rPr lang="ja-JP" altLang="en-US" b="1" kern="100" dirty="0" smtClean="0">
                <a:solidFill>
                  <a:prstClr val="black"/>
                </a:solidFill>
                <a:latin typeface="ＭＳ Ｐゴシック"/>
                <a:cs typeface="Times New Roman" panose="02020603050405020304" pitchFamily="18" charset="0"/>
              </a:rPr>
              <a:t>等を行うとともに、医療法等関連法を順次改正</a:t>
            </a:r>
            <a:r>
              <a:rPr lang="ja-JP" altLang="en-US" b="1" kern="100" dirty="0">
                <a:solidFill>
                  <a:prstClr val="black"/>
                </a:solidFill>
                <a:latin typeface="ＭＳ Ｐゴシック"/>
                <a:cs typeface="Times New Roman" panose="02020603050405020304" pitchFamily="18" charset="0"/>
              </a:rPr>
              <a:t>す</a:t>
            </a:r>
            <a:r>
              <a:rPr lang="ja-JP" altLang="ja-JP" b="1" kern="100" dirty="0" smtClean="0">
                <a:solidFill>
                  <a:prstClr val="black"/>
                </a:solidFill>
                <a:latin typeface="ＭＳ Ｐゴシック"/>
                <a:cs typeface="Times New Roman" panose="02020603050405020304" pitchFamily="18" charset="0"/>
              </a:rPr>
              <a:t>る</a:t>
            </a:r>
            <a:r>
              <a:rPr lang="ja-JP" altLang="ja-JP" b="1" kern="100" dirty="0">
                <a:solidFill>
                  <a:prstClr val="black"/>
                </a:solidFill>
                <a:latin typeface="ＭＳ Ｐゴシック"/>
                <a:cs typeface="Times New Roman" panose="02020603050405020304" pitchFamily="18" charset="0"/>
              </a:rPr>
              <a:t>。</a:t>
            </a:r>
          </a:p>
        </p:txBody>
      </p:sp>
      <p:graphicFrame>
        <p:nvGraphicFramePr>
          <p:cNvPr id="6" name="表 5"/>
          <p:cNvGraphicFramePr>
            <a:graphicFrameLocks noGrp="1"/>
          </p:cNvGraphicFramePr>
          <p:nvPr>
            <p:extLst>
              <p:ext uri="{D42A27DB-BD31-4B8C-83A1-F6EECF244321}">
                <p14:modId xmlns:p14="http://schemas.microsoft.com/office/powerpoint/2010/main" xmlns="" val="3584172052"/>
              </p:ext>
            </p:extLst>
          </p:nvPr>
        </p:nvGraphicFramePr>
        <p:xfrm>
          <a:off x="84085" y="725354"/>
          <a:ext cx="9616501" cy="2641600"/>
        </p:xfrm>
        <a:graphic>
          <a:graphicData uri="http://schemas.openxmlformats.org/drawingml/2006/table">
            <a:tbl>
              <a:tblPr firstRow="1" bandRow="1">
                <a:tableStyleId>{5C22544A-7EE6-4342-B048-85BDC9FD1C3A}</a:tableStyleId>
              </a:tblPr>
              <a:tblGrid>
                <a:gridCol w="1628518"/>
                <a:gridCol w="597218"/>
                <a:gridCol w="560705"/>
                <a:gridCol w="597218"/>
                <a:gridCol w="625792"/>
                <a:gridCol w="560705"/>
                <a:gridCol w="560705"/>
                <a:gridCol w="560705"/>
                <a:gridCol w="560705"/>
                <a:gridCol w="560705"/>
                <a:gridCol w="560705"/>
                <a:gridCol w="560705"/>
                <a:gridCol w="560705"/>
                <a:gridCol w="560705"/>
                <a:gridCol w="560705"/>
              </a:tblGrid>
              <a:tr h="280043">
                <a:tc>
                  <a:txBody>
                    <a:bodyPr/>
                    <a:lstStyle/>
                    <a:p>
                      <a:endParaRPr kumimoji="1" lang="ja-JP" altLang="en-US" sz="1200" spc="-100" baseline="0" dirty="0">
                        <a:latin typeface="HGSｺﾞｼｯｸM" panose="020B0600000000000000" pitchFamily="50" charset="-128"/>
                        <a:ea typeface="HGSｺﾞｼｯｸM" panose="020B0600000000000000" pitchFamily="50" charset="-128"/>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24</a:t>
                      </a:r>
                      <a:endParaRPr kumimoji="1" lang="ja-JP" altLang="en-US" sz="1100" dirty="0">
                        <a:solidFill>
                          <a:schemeClr val="tx1"/>
                        </a:solidFill>
                        <a:latin typeface="HGSｺﾞｼｯｸM" panose="020B0600000000000000" pitchFamily="50" charset="-128"/>
                        <a:ea typeface="HGSｺﾞｼｯｸM" panose="020B0600000000000000" pitchFamily="50" charset="-128"/>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25</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26</a:t>
                      </a:r>
                      <a:endParaRPr kumimoji="1" lang="ja-JP" altLang="en-US" sz="1100" dirty="0">
                        <a:solidFill>
                          <a:schemeClr val="tx1"/>
                        </a:solidFill>
                        <a:latin typeface="HGSｺﾞｼｯｸM" panose="020B0600000000000000" pitchFamily="50" charset="-128"/>
                        <a:ea typeface="HGSｺﾞｼｯｸM" panose="020B0600000000000000" pitchFamily="50" charset="-128"/>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27</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28</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29</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30</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31</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32</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33</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34</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35</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rPr>
                        <a:t>36</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平</a:t>
                      </a:r>
                      <a:r>
                        <a:rPr kumimoji="1" lang="en-US" altLang="ja-JP" sz="1100" b="1"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37</a:t>
                      </a:r>
                    </a:p>
                  </a:txBody>
                  <a:tcPr>
                    <a:solidFill>
                      <a:schemeClr val="accent1">
                        <a:lumMod val="40000"/>
                        <a:lumOff val="60000"/>
                      </a:schemeClr>
                    </a:solidFill>
                  </a:tcPr>
                </a:tc>
              </a:tr>
              <a:tr h="280043">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消費税</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５％</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８％</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en-US" altLang="ja-JP" sz="1400" b="1" dirty="0" smtClean="0">
                          <a:latin typeface="HGSｺﾞｼｯｸM" panose="020B0600000000000000" pitchFamily="50" charset="-128"/>
                          <a:ea typeface="HGSｺﾞｼｯｸM" panose="020B0600000000000000" pitchFamily="50" charset="-128"/>
                        </a:rPr>
                        <a:t>10</a:t>
                      </a:r>
                      <a:r>
                        <a:rPr kumimoji="1" lang="ja-JP" altLang="en-US" sz="1400" b="1" dirty="0" smtClean="0">
                          <a:latin typeface="HGSｺﾞｼｯｸM" panose="020B0600000000000000" pitchFamily="50" charset="-128"/>
                          <a:ea typeface="HGSｺﾞｼｯｸM" panose="020B0600000000000000" pitchFamily="50" charset="-128"/>
                        </a:rPr>
                        <a:t>％</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66555">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医療・介護同時改定</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①</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②</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③</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83779">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診療報酬改定</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①</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②</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③</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④</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⑤</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⑥</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⑦</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41738">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介護保険事業計画</a:t>
                      </a:r>
                      <a:endParaRPr kumimoji="1" lang="en-US" altLang="ja-JP" sz="1400" b="1" spc="-160" baseline="0" dirty="0" smtClean="0">
                        <a:latin typeface="HGSｺﾞｼｯｸM" panose="020B0600000000000000" pitchFamily="50" charset="-128"/>
                        <a:ea typeface="HGSｺﾞｼｯｸM" panose="020B0600000000000000" pitchFamily="50" charset="-128"/>
                      </a:endParaRPr>
                    </a:p>
                  </a:txBody>
                  <a:tcPr/>
                </a:tc>
                <a:tc gridSpan="3">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第５期</a:t>
                      </a:r>
                      <a:r>
                        <a:rPr kumimoji="1" lang="en-US" altLang="ja-JP" sz="1200" b="1" spc="-100" baseline="0" dirty="0" smtClean="0">
                          <a:latin typeface="HGSｺﾞｼｯｸM" panose="020B0600000000000000" pitchFamily="50" charset="-128"/>
                          <a:ea typeface="HGSｺﾞｼｯｸM" panose="020B0600000000000000" pitchFamily="50" charset="-128"/>
                        </a:rPr>
                        <a:t>(2012</a:t>
                      </a:r>
                      <a:r>
                        <a:rPr kumimoji="1" lang="ja-JP" altLang="en-US" sz="1200" b="1" spc="-100" baseline="0" dirty="0" smtClean="0">
                          <a:latin typeface="HGSｺﾞｼｯｸM" panose="020B0600000000000000" pitchFamily="50" charset="-128"/>
                          <a:ea typeface="HGSｺﾞｼｯｸM" panose="020B0600000000000000" pitchFamily="50" charset="-128"/>
                        </a:rPr>
                        <a:t>～</a:t>
                      </a:r>
                      <a:r>
                        <a:rPr kumimoji="1" lang="en-US" altLang="ja-JP" sz="1200" b="1" spc="-100" baseline="0" dirty="0" smtClean="0">
                          <a:latin typeface="HGSｺﾞｼｯｸM" panose="020B0600000000000000" pitchFamily="50" charset="-128"/>
                          <a:ea typeface="HGSｺﾞｼｯｸM" panose="020B0600000000000000" pitchFamily="50" charset="-128"/>
                        </a:rPr>
                        <a:t>2014)</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第６期</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(2015</a:t>
                      </a:r>
                      <a:r>
                        <a:rPr kumimoji="1" lang="ja-JP" altLang="en-US"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2017)</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第７期</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(2018</a:t>
                      </a:r>
                      <a:r>
                        <a:rPr kumimoji="1" lang="ja-JP" altLang="en-US"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2020)</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第８期</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(2021</a:t>
                      </a:r>
                      <a:r>
                        <a:rPr kumimoji="1" lang="ja-JP" altLang="en-US"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a:t>
                      </a:r>
                      <a:r>
                        <a:rPr kumimoji="1" lang="en-US" altLang="ja-JP" sz="1200" b="1" i="0" u="none" strike="noStrike" kern="1200" cap="none" spc="-10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rPr>
                        <a:t>2023)</a:t>
                      </a: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hMerge="1">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r>
              <a:tr h="266963">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介護報酬改定</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①</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②</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③</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④</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c>
                  <a:txBody>
                    <a:bodyPr/>
                    <a:lstStyle/>
                    <a:p>
                      <a:pPr algn="ctr"/>
                      <a:r>
                        <a:rPr kumimoji="1" lang="ja-JP" altLang="en-US" sz="1400" b="1" dirty="0" smtClean="0">
                          <a:latin typeface="HGSｺﾞｼｯｸM" panose="020B0600000000000000" pitchFamily="50" charset="-128"/>
                          <a:ea typeface="HGSｺﾞｼｯｸM" panose="020B0600000000000000" pitchFamily="50" charset="-128"/>
                        </a:rPr>
                        <a:t>⑤</a:t>
                      </a:r>
                      <a:endParaRPr kumimoji="1" lang="ja-JP" altLang="en-US" sz="1400" b="1"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400" dirty="0">
                        <a:latin typeface="HGSｺﾞｼｯｸM" panose="020B0600000000000000" pitchFamily="50" charset="-128"/>
                        <a:ea typeface="HGSｺﾞｼｯｸM" panose="020B0600000000000000" pitchFamily="50" charset="-128"/>
                      </a:endParaRPr>
                    </a:p>
                  </a:txBody>
                  <a:tcPr/>
                </a:tc>
              </a:tr>
              <a:tr h="283779">
                <a:tc>
                  <a:txBody>
                    <a:bodyPr/>
                    <a:lstStyle/>
                    <a:p>
                      <a:r>
                        <a:rPr kumimoji="1" lang="ja-JP" altLang="en-US" sz="1400" b="1" spc="-160" baseline="0" dirty="0" smtClean="0">
                          <a:latin typeface="HGSｺﾞｼｯｸM" panose="020B0600000000000000" pitchFamily="50" charset="-128"/>
                          <a:ea typeface="HGSｺﾞｼｯｸM" panose="020B0600000000000000" pitchFamily="50" charset="-128"/>
                        </a:rPr>
                        <a:t>医療計画見直し</a:t>
                      </a:r>
                      <a:endParaRPr kumimoji="1" lang="ja-JP" altLang="en-US" sz="1400" b="1" spc="-160" baseline="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r>
              <a:tr h="370840">
                <a:tc>
                  <a:txBody>
                    <a:bodyPr/>
                    <a:lstStyle/>
                    <a:p>
                      <a:endParaRPr kumimoji="1" lang="ja-JP" altLang="en-US" sz="1100" b="1" spc="-100" baseline="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c>
                  <a:txBody>
                    <a:bodyPr/>
                    <a:lstStyle/>
                    <a:p>
                      <a:pPr algn="ctr"/>
                      <a:endParaRPr kumimoji="1" lang="ja-JP" altLang="en-US" sz="1100" dirty="0">
                        <a:latin typeface="HGSｺﾞｼｯｸM" panose="020B0600000000000000" pitchFamily="50" charset="-128"/>
                        <a:ea typeface="HGSｺﾞｼｯｸM" panose="020B0600000000000000" pitchFamily="50" charset="-128"/>
                      </a:endParaRPr>
                    </a:p>
                  </a:txBody>
                  <a:tcPr/>
                </a:tc>
              </a:tr>
            </a:tbl>
          </a:graphicData>
        </a:graphic>
      </p:graphicFrame>
      <p:cxnSp>
        <p:nvCxnSpPr>
          <p:cNvPr id="8" name="直線矢印コネクタ 7"/>
          <p:cNvCxnSpPr/>
          <p:nvPr/>
        </p:nvCxnSpPr>
        <p:spPr>
          <a:xfrm>
            <a:off x="2322793" y="1303283"/>
            <a:ext cx="58858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291256" y="1618594"/>
            <a:ext cx="291136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654633" y="1618594"/>
            <a:ext cx="295651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328114" y="2543503"/>
            <a:ext cx="116664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4075390" y="2522483"/>
            <a:ext cx="116664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734952" y="2522483"/>
            <a:ext cx="117715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420375" y="2522483"/>
            <a:ext cx="1190779"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322793" y="1939158"/>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9151759" y="1153912"/>
            <a:ext cx="544188" cy="5134088"/>
          </a:xfrm>
          <a:prstGeom prst="rect">
            <a:avLst/>
          </a:prstGeom>
          <a:solidFill>
            <a:srgbClr val="66CCFF"/>
          </a:solidFill>
          <a:effectLst>
            <a:glow rad="127000">
              <a:schemeClr val="accent1">
                <a:alpha val="69000"/>
              </a:schemeClr>
            </a:glow>
            <a:outerShdw blurRad="50800" dist="50800" dir="5400000" algn="ctr" rotWithShape="0">
              <a:srgbClr val="000000">
                <a:alpha val="92000"/>
              </a:srgbClr>
            </a:outerShdw>
          </a:effectLst>
          <a:scene3d>
            <a:camera prst="orthographicFront"/>
            <a:lightRig rig="threePt" dir="t"/>
          </a:scene3d>
          <a:sp3d>
            <a:bevelT/>
          </a:sp3d>
        </p:spPr>
        <p:txBody>
          <a:bodyPr vert="wordArtVertRtl" wrap="square">
            <a:spAutoFit/>
          </a:bodyPr>
          <a:lstStyle/>
          <a:p>
            <a:pPr>
              <a:defRPr/>
            </a:pPr>
            <a:r>
              <a:rPr kumimoji="0" lang="ja-JP" altLang="en-US" sz="2000" b="1" kern="0" dirty="0" smtClean="0">
                <a:solidFill>
                  <a:prstClr val="black"/>
                </a:solidFill>
                <a:latin typeface="Century" pitchFamily="18" charset="0"/>
              </a:rPr>
              <a:t>持続可能な社会保障制度の実現</a:t>
            </a:r>
            <a:endParaRPr kumimoji="0" lang="ja-JP" altLang="en-US" sz="2000" b="1" kern="0" dirty="0">
              <a:solidFill>
                <a:prstClr val="black"/>
              </a:solidFill>
              <a:latin typeface="Century" pitchFamily="18" charset="0"/>
            </a:endParaRPr>
          </a:p>
        </p:txBody>
      </p:sp>
      <p:sp>
        <p:nvSpPr>
          <p:cNvPr id="29" name="Rectangle 36"/>
          <p:cNvSpPr>
            <a:spLocks noChangeArrowheads="1"/>
          </p:cNvSpPr>
          <p:nvPr/>
        </p:nvSpPr>
        <p:spPr bwMode="auto">
          <a:xfrm>
            <a:off x="84083" y="3425581"/>
            <a:ext cx="2049517" cy="360040"/>
          </a:xfrm>
          <a:prstGeom prst="rect">
            <a:avLst/>
          </a:prstGeom>
          <a:ln w="19050">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en-US" altLang="ja-JP" sz="2000" dirty="0" smtClean="0">
                <a:solidFill>
                  <a:prstClr val="black"/>
                </a:solidFill>
              </a:rPr>
              <a:t>《</a:t>
            </a:r>
            <a:r>
              <a:rPr lang="ja-JP" altLang="en-US" sz="2000" dirty="0" smtClean="0">
                <a:solidFill>
                  <a:prstClr val="black"/>
                </a:solidFill>
              </a:rPr>
              <a:t>改革の方向性</a:t>
            </a:r>
            <a:r>
              <a:rPr lang="en-US" altLang="ja-JP" sz="2000" dirty="0" smtClean="0">
                <a:solidFill>
                  <a:prstClr val="black"/>
                </a:solidFill>
              </a:rPr>
              <a:t>》</a:t>
            </a:r>
            <a:endParaRPr lang="ja-JP" altLang="en-US" sz="2000" dirty="0">
              <a:solidFill>
                <a:prstClr val="black"/>
              </a:solidFill>
            </a:endParaRPr>
          </a:p>
        </p:txBody>
      </p:sp>
      <p:cxnSp>
        <p:nvCxnSpPr>
          <p:cNvPr id="30" name="直線矢印コネクタ 29"/>
          <p:cNvCxnSpPr/>
          <p:nvPr/>
        </p:nvCxnSpPr>
        <p:spPr>
          <a:xfrm>
            <a:off x="3486813" y="1928647"/>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658714" y="1939158"/>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812216" y="1928647"/>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912105" y="1912881"/>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8015690" y="1912881"/>
            <a:ext cx="58858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419219" y="1303283"/>
            <a:ext cx="135191"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2502039" y="2666616"/>
            <a:ext cx="1595438" cy="360363"/>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dirty="0">
                <a:solidFill>
                  <a:prstClr val="black"/>
                </a:solidFill>
                <a:latin typeface="HGSｺﾞｼｯｸM" panose="020B0600000000000000" pitchFamily="50" charset="-128"/>
                <a:ea typeface="HGSｺﾞｼｯｸM" panose="020B0600000000000000" pitchFamily="50" charset="-128"/>
              </a:rPr>
              <a:t>医療計画の見直し①</a:t>
            </a:r>
            <a:endParaRPr kumimoji="0" lang="en-US" altLang="ja-JP" sz="1200" kern="0" dirty="0">
              <a:solidFill>
                <a:prstClr val="black"/>
              </a:solidFill>
              <a:latin typeface="HGSｺﾞｼｯｸM" panose="020B0600000000000000" pitchFamily="50" charset="-128"/>
              <a:ea typeface="HGSｺﾞｼｯｸM" panose="020B0600000000000000" pitchFamily="50" charset="-128"/>
            </a:endParaRPr>
          </a:p>
          <a:p>
            <a:pPr algn="ctr">
              <a:defRPr/>
            </a:pPr>
            <a:r>
              <a:rPr kumimoji="0" lang="en-US" altLang="ja-JP" sz="1200" kern="0" spc="-100" dirty="0">
                <a:solidFill>
                  <a:prstClr val="black"/>
                </a:solidFill>
                <a:latin typeface="HGSｺﾞｼｯｸM" panose="020B0600000000000000" pitchFamily="50" charset="-128"/>
                <a:ea typeface="HGSｺﾞｼｯｸM" panose="020B0600000000000000" pitchFamily="50" charset="-128"/>
              </a:rPr>
              <a:t>(</a:t>
            </a:r>
            <a:r>
              <a:rPr kumimoji="0" lang="ja-JP" altLang="en-US" sz="1200" kern="0" spc="-100" dirty="0" smtClean="0">
                <a:solidFill>
                  <a:prstClr val="black"/>
                </a:solidFill>
                <a:latin typeface="HGSｺﾞｼｯｸM" panose="020B0600000000000000" pitchFamily="50" charset="-128"/>
                <a:ea typeface="HGSｺﾞｼｯｸM" panose="020B0600000000000000" pitchFamily="50" charset="-128"/>
              </a:rPr>
              <a:t>在宅</a:t>
            </a: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医療の推進</a:t>
            </a:r>
            <a:r>
              <a:rPr kumimoji="0" lang="ja-JP" altLang="en-US" sz="1200" kern="0" spc="-100" dirty="0" smtClean="0">
                <a:solidFill>
                  <a:prstClr val="black"/>
                </a:solidFill>
                <a:latin typeface="HGSｺﾞｼｯｸM" panose="020B0600000000000000" pitchFamily="50" charset="-128"/>
                <a:ea typeface="HGSｺﾞｼｯｸM" panose="020B0600000000000000" pitchFamily="50" charset="-128"/>
              </a:rPr>
              <a:t>等</a:t>
            </a:r>
            <a:r>
              <a:rPr kumimoji="0" lang="en-US" altLang="ja-JP" sz="1200" kern="0" spc="-100" dirty="0" smtClean="0">
                <a:solidFill>
                  <a:prstClr val="black"/>
                </a:solidFill>
                <a:latin typeface="HGSｺﾞｼｯｸM" panose="020B0600000000000000" pitchFamily="50" charset="-128"/>
                <a:ea typeface="HGSｺﾞｼｯｸM" panose="020B0600000000000000" pitchFamily="50" charset="-128"/>
              </a:rPr>
              <a:t>)</a:t>
            </a:r>
            <a:endParaRPr kumimoji="0" lang="ja-JP" altLang="en-US" sz="1200" kern="0" spc="-100" dirty="0">
              <a:solidFill>
                <a:prstClr val="black"/>
              </a:solidFill>
              <a:latin typeface="HGSｺﾞｼｯｸM" panose="020B0600000000000000" pitchFamily="50" charset="-128"/>
              <a:ea typeface="HGSｺﾞｼｯｸM" panose="020B0600000000000000" pitchFamily="50" charset="-128"/>
            </a:endParaRPr>
          </a:p>
        </p:txBody>
      </p:sp>
      <p:sp>
        <p:nvSpPr>
          <p:cNvPr id="40" name="角丸四角形 39"/>
          <p:cNvSpPr/>
          <p:nvPr/>
        </p:nvSpPr>
        <p:spPr>
          <a:xfrm>
            <a:off x="2502039" y="3056073"/>
            <a:ext cx="1595438" cy="281781"/>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dirty="0">
                <a:solidFill>
                  <a:prstClr val="black"/>
                </a:solidFill>
                <a:latin typeface="HGSｺﾞｼｯｸM" panose="020B0600000000000000" pitchFamily="50" charset="-128"/>
                <a:ea typeface="HGSｺﾞｼｯｸM" panose="020B0600000000000000" pitchFamily="50" charset="-128"/>
              </a:rPr>
              <a:t>医療法改正</a:t>
            </a:r>
          </a:p>
        </p:txBody>
      </p:sp>
      <p:sp>
        <p:nvSpPr>
          <p:cNvPr id="41" name="角丸四角形 40"/>
          <p:cNvSpPr/>
          <p:nvPr/>
        </p:nvSpPr>
        <p:spPr>
          <a:xfrm>
            <a:off x="4526943" y="2977492"/>
            <a:ext cx="1579563" cy="360363"/>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医療計画の見直し②</a:t>
            </a:r>
            <a:endParaRPr kumimoji="0" lang="en-US" altLang="ja-JP" sz="1200" kern="0" spc="-100" dirty="0">
              <a:solidFill>
                <a:prstClr val="black"/>
              </a:solidFill>
              <a:latin typeface="HGSｺﾞｼｯｸM" panose="020B0600000000000000" pitchFamily="50" charset="-128"/>
              <a:ea typeface="HGSｺﾞｼｯｸM" panose="020B0600000000000000" pitchFamily="50" charset="-128"/>
            </a:endParaRPr>
          </a:p>
          <a:p>
            <a:pPr algn="ctr">
              <a:defRPr/>
            </a:pP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（病床機能分化）</a:t>
            </a:r>
          </a:p>
        </p:txBody>
      </p:sp>
      <p:sp>
        <p:nvSpPr>
          <p:cNvPr id="42" name="角丸四角形 41"/>
          <p:cNvSpPr/>
          <p:nvPr/>
        </p:nvSpPr>
        <p:spPr>
          <a:xfrm>
            <a:off x="7243859" y="2977492"/>
            <a:ext cx="1573213" cy="360363"/>
          </a:xfrm>
          <a:prstGeom prst="roundRect">
            <a:avLst/>
          </a:prstGeom>
          <a:solidFill>
            <a:srgbClr val="4BACC6">
              <a:lumMod val="60000"/>
              <a:lumOff val="40000"/>
            </a:srgbClr>
          </a:solidFill>
          <a:ln w="25400" cap="flat" cmpd="sng" algn="ctr">
            <a:solidFill>
              <a:srgbClr val="4F81BD"/>
            </a:solidFill>
            <a:prstDash val="solid"/>
          </a:ln>
          <a:effectLst/>
        </p:spPr>
        <p:txBody>
          <a:bodyPr anchor="ctr"/>
          <a:lstStyle/>
          <a:p>
            <a:pPr algn="ctr">
              <a:defRPr/>
            </a:pPr>
            <a:r>
              <a:rPr kumimoji="0" lang="ja-JP" altLang="en-US" sz="1200" kern="0" spc="-100" dirty="0">
                <a:solidFill>
                  <a:prstClr val="black"/>
                </a:solidFill>
                <a:latin typeface="HGSｺﾞｼｯｸM" panose="020B0600000000000000" pitchFamily="50" charset="-128"/>
                <a:ea typeface="HGSｺﾞｼｯｸM" panose="020B0600000000000000" pitchFamily="50" charset="-128"/>
              </a:rPr>
              <a:t>医療計画の見直し③</a:t>
            </a:r>
            <a:endParaRPr kumimoji="0" lang="en-US" altLang="ja-JP" sz="1200" kern="0" spc="-100" dirty="0">
              <a:solidFill>
                <a:prstClr val="black"/>
              </a:solidFill>
              <a:latin typeface="HGSｺﾞｼｯｸM" panose="020B0600000000000000" pitchFamily="50" charset="-128"/>
              <a:ea typeface="HGSｺﾞｼｯｸM" panose="020B0600000000000000" pitchFamily="50" charset="-128"/>
            </a:endParaRPr>
          </a:p>
        </p:txBody>
      </p:sp>
      <p:cxnSp>
        <p:nvCxnSpPr>
          <p:cNvPr id="43" name="直線矢印コネクタ 42"/>
          <p:cNvCxnSpPr/>
          <p:nvPr/>
        </p:nvCxnSpPr>
        <p:spPr>
          <a:xfrm>
            <a:off x="4110956" y="3196827"/>
            <a:ext cx="429466"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6106512" y="3196963"/>
            <a:ext cx="1099888" cy="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2839974" y="723651"/>
            <a:ext cx="663716" cy="2639918"/>
          </a:xfrm>
          <a:prstGeom prst="roundRect">
            <a:avLst/>
          </a:prstGeom>
          <a:noFill/>
          <a:ln w="31750" cap="flat" cmpd="sng" algn="ctr">
            <a:solidFill>
              <a:srgbClr val="FF66CC"/>
            </a:solidFill>
            <a:prstDash val="sysDot"/>
          </a:ln>
          <a:effectLst/>
        </p:spPr>
        <p:txBody>
          <a:bodyPr anchor="ctr"/>
          <a:lstStyle/>
          <a:p>
            <a:pPr algn="ctr">
              <a:defRPr/>
            </a:pPr>
            <a:endParaRPr kumimoji="0" lang="ja-JP" altLang="en-US" sz="1200" kern="0" spc="-100" dirty="0">
              <a:solidFill>
                <a:prstClr val="black"/>
              </a:solidFill>
              <a:latin typeface="HGSｺﾞｼｯｸM" panose="020B0600000000000000" pitchFamily="50" charset="-128"/>
              <a:ea typeface="HGSｺﾞｼｯｸM" panose="020B0600000000000000" pitchFamily="50" charset="-128"/>
            </a:endParaRPr>
          </a:p>
        </p:txBody>
      </p:sp>
      <p:sp>
        <p:nvSpPr>
          <p:cNvPr id="3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606362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1"/>
          <p:cNvSpPr txBox="1">
            <a:spLocks/>
          </p:cNvSpPr>
          <p:nvPr/>
        </p:nvSpPr>
        <p:spPr>
          <a:xfrm>
            <a:off x="536026" y="171466"/>
            <a:ext cx="8797183" cy="414470"/>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77800" indent="-177800" algn="ctr">
              <a:spcBef>
                <a:spcPct val="20000"/>
              </a:spcBef>
              <a:defRPr/>
            </a:pPr>
            <a:r>
              <a:rPr lang="ja-JP" altLang="en-US" sz="2400" dirty="0" smtClean="0">
                <a:solidFill>
                  <a:prstClr val="black"/>
                </a:solidFill>
                <a:latin typeface="ＭＳ Ｐゴシック"/>
              </a:rPr>
              <a:t>４．</a:t>
            </a:r>
            <a:r>
              <a:rPr lang="ja-JP" altLang="ja-JP" sz="2400" dirty="0" smtClean="0">
                <a:solidFill>
                  <a:prstClr val="black"/>
                </a:solidFill>
                <a:latin typeface="ＭＳ Ｐゴシック"/>
              </a:rPr>
              <a:t>医療</a:t>
            </a:r>
            <a:r>
              <a:rPr lang="ja-JP" altLang="ja-JP" sz="2400" dirty="0">
                <a:solidFill>
                  <a:prstClr val="black"/>
                </a:solidFill>
                <a:latin typeface="ＭＳ Ｐゴシック"/>
              </a:rPr>
              <a:t>機関相互の連携や医療・介護の連携の評価に</a:t>
            </a:r>
            <a:r>
              <a:rPr lang="ja-JP" altLang="ja-JP" sz="2400" dirty="0" smtClean="0">
                <a:solidFill>
                  <a:prstClr val="black"/>
                </a:solidFill>
                <a:latin typeface="ＭＳ Ｐゴシック"/>
              </a:rPr>
              <a:t>ついて</a:t>
            </a:r>
            <a:endParaRPr lang="ja-JP" altLang="ja-JP" sz="2400" dirty="0">
              <a:solidFill>
                <a:prstClr val="black"/>
              </a:solidFill>
              <a:latin typeface="ＭＳ Ｐゴシック"/>
            </a:endParaRPr>
          </a:p>
        </p:txBody>
      </p:sp>
      <p:sp>
        <p:nvSpPr>
          <p:cNvPr id="52" name="正方形/長方形 51"/>
          <p:cNvSpPr/>
          <p:nvPr/>
        </p:nvSpPr>
        <p:spPr>
          <a:xfrm>
            <a:off x="108240" y="650414"/>
            <a:ext cx="1678538"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smtClean="0">
                <a:solidFill>
                  <a:prstClr val="black"/>
                </a:solidFill>
              </a:rPr>
              <a:t>平成２６年改定</a:t>
            </a:r>
            <a:endParaRPr lang="ja-JP" altLang="en-US" dirty="0">
              <a:solidFill>
                <a:prstClr val="black"/>
              </a:solidFill>
            </a:endParaRPr>
          </a:p>
        </p:txBody>
      </p:sp>
      <p:sp>
        <p:nvSpPr>
          <p:cNvPr id="49" name="Rectangle 37"/>
          <p:cNvSpPr>
            <a:spLocks noChangeArrowheads="1"/>
          </p:cNvSpPr>
          <p:nvPr/>
        </p:nvSpPr>
        <p:spPr bwMode="auto">
          <a:xfrm>
            <a:off x="121292" y="1465310"/>
            <a:ext cx="9720000" cy="950603"/>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600" dirty="0" smtClean="0">
                <a:solidFill>
                  <a:prstClr val="black"/>
                </a:solidFill>
                <a:latin typeface="ＭＳ Ｐゴシック"/>
              </a:rPr>
              <a:t>介護</a:t>
            </a:r>
            <a:r>
              <a:rPr lang="ja-JP" altLang="en-US" sz="1600" dirty="0">
                <a:solidFill>
                  <a:prstClr val="black"/>
                </a:solidFill>
                <a:latin typeface="ＭＳ Ｐゴシック"/>
              </a:rPr>
              <a:t>保険リハビリテーション移行支援料の</a:t>
            </a:r>
            <a:r>
              <a:rPr lang="ja-JP" altLang="en-US" sz="1600" dirty="0" smtClean="0">
                <a:solidFill>
                  <a:prstClr val="black"/>
                </a:solidFill>
                <a:latin typeface="ＭＳ Ｐゴシック"/>
              </a:rPr>
              <a:t>新設</a:t>
            </a:r>
            <a:endParaRPr lang="en-US" altLang="ja-JP" sz="1600" dirty="0">
              <a:solidFill>
                <a:prstClr val="black"/>
              </a:solidFill>
              <a:latin typeface="ＭＳ Ｐゴシック"/>
            </a:endParaRPr>
          </a:p>
          <a:p>
            <a:pPr marL="269875" indent="-269875"/>
            <a:r>
              <a:rPr lang="ja-JP" altLang="en-US" sz="1400" dirty="0" smtClean="0">
                <a:solidFill>
                  <a:prstClr val="black"/>
                </a:solidFill>
                <a:latin typeface="ＭＳ Ｐゴシック"/>
              </a:rPr>
              <a:t>　　・介護保険のリハビリテーションに移行した場合の評価</a:t>
            </a:r>
            <a:endParaRPr lang="en-US" altLang="ja-JP" sz="1400" dirty="0">
              <a:solidFill>
                <a:prstClr val="black"/>
              </a:solidFill>
              <a:latin typeface="ＭＳ Ｐゴシック"/>
            </a:endParaRPr>
          </a:p>
          <a:p>
            <a:pPr marL="342900" indent="-342900">
              <a:buFont typeface="Wingdings" panose="05000000000000000000" pitchFamily="2" charset="2"/>
              <a:buChar char="Ø"/>
            </a:pPr>
            <a:r>
              <a:rPr lang="ja-JP" altLang="en-US" sz="1600" dirty="0" smtClean="0">
                <a:solidFill>
                  <a:prstClr val="black"/>
                </a:solidFill>
                <a:latin typeface="ＭＳ Ｐゴシック"/>
              </a:rPr>
              <a:t>維持期</a:t>
            </a:r>
            <a:r>
              <a:rPr lang="ja-JP" altLang="en-US" sz="1600" dirty="0">
                <a:solidFill>
                  <a:prstClr val="black"/>
                </a:solidFill>
                <a:latin typeface="ＭＳ Ｐゴシック"/>
              </a:rPr>
              <a:t>リハビリテーションの評価の</a:t>
            </a:r>
            <a:r>
              <a:rPr lang="ja-JP" altLang="en-US" sz="1600" dirty="0" smtClean="0">
                <a:solidFill>
                  <a:prstClr val="black"/>
                </a:solidFill>
                <a:latin typeface="ＭＳ Ｐゴシック"/>
              </a:rPr>
              <a:t>見直し</a:t>
            </a:r>
            <a:endParaRPr lang="en-US" altLang="ja-JP" sz="1600" dirty="0">
              <a:solidFill>
                <a:prstClr val="black"/>
              </a:solidFill>
              <a:latin typeface="ＭＳ Ｐゴシック"/>
            </a:endParaRPr>
          </a:p>
          <a:p>
            <a:r>
              <a:rPr lang="ja-JP" altLang="en-US" sz="1400" dirty="0" smtClean="0">
                <a:solidFill>
                  <a:prstClr val="black"/>
                </a:solidFill>
                <a:latin typeface="ＭＳ Ｐゴシック"/>
              </a:rPr>
              <a:t>　　・維持期リハビリテーション評価の適正化</a:t>
            </a:r>
            <a:endParaRPr lang="en-US" altLang="ja-JP" sz="1400" dirty="0">
              <a:solidFill>
                <a:prstClr val="black"/>
              </a:solidFill>
              <a:latin typeface="ＭＳ Ｐゴシック"/>
            </a:endParaRPr>
          </a:p>
        </p:txBody>
      </p:sp>
      <p:sp>
        <p:nvSpPr>
          <p:cNvPr id="55" name="Rectangle 36"/>
          <p:cNvSpPr>
            <a:spLocks noChangeArrowheads="1"/>
          </p:cNvSpPr>
          <p:nvPr/>
        </p:nvSpPr>
        <p:spPr bwMode="auto">
          <a:xfrm>
            <a:off x="108247" y="1111256"/>
            <a:ext cx="7920000"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①</a:t>
            </a:r>
            <a:r>
              <a:rPr lang="ja-JP" altLang="ja-JP"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維持期</a:t>
            </a:r>
            <a:r>
              <a:rPr lang="ja-JP"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リハの移行促進</a:t>
            </a:r>
            <a:r>
              <a:rPr lang="ja-JP" altLang="ja-JP"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等</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57" name="Rectangle 37"/>
          <p:cNvSpPr>
            <a:spLocks noChangeArrowheads="1"/>
          </p:cNvSpPr>
          <p:nvPr/>
        </p:nvSpPr>
        <p:spPr bwMode="auto">
          <a:xfrm>
            <a:off x="136199" y="2963765"/>
            <a:ext cx="9720000" cy="716489"/>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sz="1600" dirty="0" smtClean="0">
                <a:solidFill>
                  <a:prstClr val="black"/>
                </a:solidFill>
              </a:rPr>
              <a:t>地域</a:t>
            </a:r>
            <a:r>
              <a:rPr lang="ja-JP" altLang="en-US" sz="1600" dirty="0">
                <a:solidFill>
                  <a:prstClr val="black"/>
                </a:solidFill>
              </a:rPr>
              <a:t>包括ケアの中で複数の機能を担う有床診療所の</a:t>
            </a:r>
            <a:r>
              <a:rPr lang="ja-JP" altLang="en-US" sz="1600" dirty="0" smtClean="0">
                <a:solidFill>
                  <a:prstClr val="black"/>
                </a:solidFill>
              </a:rPr>
              <a:t>評価の見直し</a:t>
            </a:r>
            <a:endParaRPr lang="en-US" altLang="ja-JP" sz="1600" dirty="0" smtClean="0">
              <a:solidFill>
                <a:prstClr val="black"/>
              </a:solidFill>
            </a:endParaRPr>
          </a:p>
          <a:p>
            <a:pPr marL="363538" indent="-363538"/>
            <a:r>
              <a:rPr lang="ja-JP" altLang="en-US" sz="1400" dirty="0" smtClean="0">
                <a:solidFill>
                  <a:prstClr val="black"/>
                </a:solidFill>
              </a:rPr>
              <a:t>　　・</a:t>
            </a:r>
            <a:r>
              <a:rPr lang="ja-JP" altLang="ja-JP" sz="1400" dirty="0">
                <a:solidFill>
                  <a:prstClr val="black"/>
                </a:solidFill>
              </a:rPr>
              <a:t>過去１年間に介護保険によるリハビリテーション、居宅療養管理指導又は短期入所療養介護を実施した実績があること、又は居宅介護支援事業所で</a:t>
            </a:r>
            <a:r>
              <a:rPr lang="ja-JP" altLang="ja-JP" sz="1400" dirty="0" smtClean="0">
                <a:solidFill>
                  <a:prstClr val="black"/>
                </a:solidFill>
              </a:rPr>
              <a:t>ある</a:t>
            </a:r>
            <a:r>
              <a:rPr lang="ja-JP" altLang="en-US" sz="1400" dirty="0" smtClean="0">
                <a:solidFill>
                  <a:prstClr val="black"/>
                </a:solidFill>
              </a:rPr>
              <a:t>ことの評価</a:t>
            </a:r>
            <a:endParaRPr lang="en-US" altLang="ja-JP" sz="1400" dirty="0" smtClean="0">
              <a:solidFill>
                <a:prstClr val="black"/>
              </a:solidFill>
            </a:endParaRPr>
          </a:p>
        </p:txBody>
      </p:sp>
      <p:sp>
        <p:nvSpPr>
          <p:cNvPr id="58" name="Rectangle 36"/>
          <p:cNvSpPr>
            <a:spLocks noChangeArrowheads="1"/>
          </p:cNvSpPr>
          <p:nvPr/>
        </p:nvSpPr>
        <p:spPr bwMode="auto">
          <a:xfrm>
            <a:off x="77073" y="2629805"/>
            <a:ext cx="7920000"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②有床診療所の機能に応じた評価</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59" name="Rectangle 37"/>
          <p:cNvSpPr>
            <a:spLocks noChangeArrowheads="1"/>
          </p:cNvSpPr>
          <p:nvPr/>
        </p:nvSpPr>
        <p:spPr bwMode="auto">
          <a:xfrm>
            <a:off x="136199" y="4346346"/>
            <a:ext cx="9690186" cy="1001026"/>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en-US" sz="1600" dirty="0" smtClean="0">
                <a:solidFill>
                  <a:prstClr val="black"/>
                </a:solidFill>
              </a:rPr>
              <a:t>機能</a:t>
            </a:r>
            <a:r>
              <a:rPr lang="ja-JP" altLang="en-US" sz="1600" dirty="0">
                <a:solidFill>
                  <a:prstClr val="black"/>
                </a:solidFill>
              </a:rPr>
              <a:t>の高い訪問看護ステーションの</a:t>
            </a:r>
            <a:r>
              <a:rPr lang="ja-JP" altLang="en-US" sz="1600" dirty="0" smtClean="0">
                <a:solidFill>
                  <a:prstClr val="black"/>
                </a:solidFill>
              </a:rPr>
              <a:t>評価</a:t>
            </a:r>
            <a:endParaRPr lang="en-US" altLang="ja-JP" sz="1600" dirty="0" smtClean="0">
              <a:solidFill>
                <a:prstClr val="black"/>
              </a:solidFill>
            </a:endParaRPr>
          </a:p>
          <a:p>
            <a:pPr marL="176213" indent="-82550"/>
            <a:r>
              <a:rPr lang="ja-JP" altLang="en-US" sz="1400" dirty="0" smtClean="0">
                <a:solidFill>
                  <a:prstClr val="black"/>
                </a:solidFill>
              </a:rPr>
              <a:t>・</a:t>
            </a:r>
            <a:r>
              <a:rPr lang="ja-JP" altLang="ja-JP" sz="1400" dirty="0" smtClean="0">
                <a:solidFill>
                  <a:prstClr val="black"/>
                </a:solidFill>
              </a:rPr>
              <a:t>指定</a:t>
            </a:r>
            <a:r>
              <a:rPr lang="ja-JP" altLang="ja-JP" sz="1400" dirty="0">
                <a:solidFill>
                  <a:prstClr val="black"/>
                </a:solidFill>
              </a:rPr>
              <a:t>訪問看護事業所と居宅介護支援事業所が同一敷地内に設置され、かつ、当該訪問看護事業所の</a:t>
            </a:r>
            <a:r>
              <a:rPr lang="ja-JP" altLang="ja-JP" sz="1400" dirty="0" smtClean="0">
                <a:solidFill>
                  <a:prstClr val="black"/>
                </a:solidFill>
              </a:rPr>
              <a:t>介護サービス計画が</a:t>
            </a:r>
            <a:r>
              <a:rPr lang="ja-JP" altLang="ja-JP" sz="1400" dirty="0">
                <a:solidFill>
                  <a:prstClr val="black"/>
                </a:solidFill>
              </a:rPr>
              <a:t>必要な利用者のうち、当該居宅介護支援事業所により介護サービス計画を作成されている者が一定程度以上である</a:t>
            </a:r>
            <a:r>
              <a:rPr lang="ja-JP" altLang="ja-JP" sz="1400" dirty="0" smtClean="0">
                <a:solidFill>
                  <a:prstClr val="black"/>
                </a:solidFill>
              </a:rPr>
              <a:t>こと</a:t>
            </a:r>
            <a:r>
              <a:rPr lang="ja-JP" altLang="en-US" sz="1400" dirty="0">
                <a:solidFill>
                  <a:prstClr val="black"/>
                </a:solidFill>
              </a:rPr>
              <a:t>の評価</a:t>
            </a:r>
            <a:endParaRPr lang="en-US" altLang="ja-JP" sz="1400" dirty="0">
              <a:solidFill>
                <a:prstClr val="black"/>
              </a:solidFill>
            </a:endParaRPr>
          </a:p>
        </p:txBody>
      </p:sp>
      <p:sp>
        <p:nvSpPr>
          <p:cNvPr id="60" name="Rectangle 36"/>
          <p:cNvSpPr>
            <a:spLocks noChangeArrowheads="1"/>
          </p:cNvSpPr>
          <p:nvPr/>
        </p:nvSpPr>
        <p:spPr bwMode="auto">
          <a:xfrm>
            <a:off x="112758" y="3893955"/>
            <a:ext cx="7920000" cy="4875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③機能強化型訪問看護ステーションの評価</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61" name="Rectangle 37"/>
          <p:cNvSpPr>
            <a:spLocks noChangeArrowheads="1"/>
          </p:cNvSpPr>
          <p:nvPr/>
        </p:nvSpPr>
        <p:spPr bwMode="auto">
          <a:xfrm>
            <a:off x="108245" y="5948173"/>
            <a:ext cx="9645364" cy="604963"/>
          </a:xfrm>
          <a:prstGeom prst="rect">
            <a:avLst/>
          </a:prstGeom>
          <a:solidFill>
            <a:srgbClr val="FFFFAF">
              <a:alpha val="49804"/>
            </a:srgbClr>
          </a:solidFill>
          <a:ln w="9525">
            <a:solidFill>
              <a:schemeClr val="tx1"/>
            </a:solidFill>
            <a:miter lim="800000"/>
            <a:headEnd/>
            <a:tailEnd/>
          </a:ln>
        </p:spPr>
        <p:txBody>
          <a:bodyPr/>
          <a:lstStyle/>
          <a:p>
            <a:pPr marL="285750" indent="-285750">
              <a:buFont typeface="Wingdings" panose="05000000000000000000" pitchFamily="2" charset="2"/>
              <a:buChar char="Ø"/>
            </a:pPr>
            <a:r>
              <a:rPr lang="ja-JP" altLang="ja-JP" sz="1600" dirty="0" smtClean="0">
                <a:solidFill>
                  <a:prstClr val="black"/>
                </a:solidFill>
              </a:rPr>
              <a:t>主治医</a:t>
            </a:r>
            <a:r>
              <a:rPr lang="ja-JP" altLang="ja-JP" sz="1600" dirty="0">
                <a:solidFill>
                  <a:prstClr val="black"/>
                </a:solidFill>
              </a:rPr>
              <a:t>機能を持った診療所の</a:t>
            </a:r>
            <a:r>
              <a:rPr lang="ja-JP" altLang="ja-JP" sz="1600" dirty="0" smtClean="0">
                <a:solidFill>
                  <a:prstClr val="black"/>
                </a:solidFill>
              </a:rPr>
              <a:t>医師</a:t>
            </a:r>
            <a:r>
              <a:rPr lang="ja-JP" altLang="en-US" sz="1600" dirty="0" smtClean="0">
                <a:solidFill>
                  <a:prstClr val="black"/>
                </a:solidFill>
              </a:rPr>
              <a:t>による、</a:t>
            </a:r>
            <a:r>
              <a:rPr lang="ja-JP" altLang="ja-JP" sz="1600" dirty="0" smtClean="0">
                <a:solidFill>
                  <a:prstClr val="black"/>
                </a:solidFill>
              </a:rPr>
              <a:t>継続的</a:t>
            </a:r>
            <a:r>
              <a:rPr lang="ja-JP" altLang="ja-JP" sz="1600" dirty="0">
                <a:solidFill>
                  <a:prstClr val="black"/>
                </a:solidFill>
              </a:rPr>
              <a:t>かつ全人的な医療を行うことについて</a:t>
            </a:r>
            <a:r>
              <a:rPr lang="ja-JP" altLang="ja-JP" sz="1600" dirty="0" smtClean="0">
                <a:solidFill>
                  <a:prstClr val="black"/>
                </a:solidFill>
              </a:rPr>
              <a:t>評価</a:t>
            </a:r>
          </a:p>
          <a:p>
            <a:pPr marL="93663"/>
            <a:r>
              <a:rPr lang="ja-JP" altLang="en-US" sz="1400" dirty="0" smtClean="0">
                <a:solidFill>
                  <a:prstClr val="black"/>
                </a:solidFill>
              </a:rPr>
              <a:t>・</a:t>
            </a:r>
            <a:r>
              <a:rPr lang="ja-JP" altLang="ja-JP" sz="1400" dirty="0" smtClean="0">
                <a:solidFill>
                  <a:prstClr val="black"/>
                </a:solidFill>
              </a:rPr>
              <a:t>介護保険</a:t>
            </a:r>
            <a:r>
              <a:rPr lang="ja-JP" altLang="en-US" sz="1400" dirty="0" smtClean="0">
                <a:solidFill>
                  <a:prstClr val="black"/>
                </a:solidFill>
              </a:rPr>
              <a:t>に係る相談を受ける旨を</a:t>
            </a:r>
            <a:r>
              <a:rPr lang="ja-JP" altLang="ja-JP" sz="1400" dirty="0" smtClean="0">
                <a:solidFill>
                  <a:prstClr val="black"/>
                </a:solidFill>
              </a:rPr>
              <a:t>院内掲示</a:t>
            </a:r>
            <a:r>
              <a:rPr lang="ja-JP" altLang="en-US" sz="1400" dirty="0" smtClean="0">
                <a:solidFill>
                  <a:prstClr val="black"/>
                </a:solidFill>
              </a:rPr>
              <a:t>し、</a:t>
            </a:r>
            <a:r>
              <a:rPr lang="ja-JP" altLang="ja-JP" sz="1400" dirty="0" smtClean="0">
                <a:solidFill>
                  <a:prstClr val="black"/>
                </a:solidFill>
              </a:rPr>
              <a:t>主治医意見書</a:t>
            </a:r>
            <a:r>
              <a:rPr lang="ja-JP" altLang="en-US" sz="1400" dirty="0" smtClean="0">
                <a:solidFill>
                  <a:prstClr val="black"/>
                </a:solidFill>
              </a:rPr>
              <a:t>の</a:t>
            </a:r>
            <a:r>
              <a:rPr lang="ja-JP" altLang="ja-JP" sz="1400" dirty="0" smtClean="0">
                <a:solidFill>
                  <a:prstClr val="black"/>
                </a:solidFill>
              </a:rPr>
              <a:t>作成</a:t>
            </a:r>
            <a:r>
              <a:rPr lang="ja-JP" altLang="en-US" sz="1400" dirty="0" smtClean="0">
                <a:solidFill>
                  <a:prstClr val="black"/>
                </a:solidFill>
              </a:rPr>
              <a:t>を行っていること　等</a:t>
            </a:r>
            <a:endParaRPr lang="en-US" altLang="ja-JP" sz="1400" dirty="0">
              <a:solidFill>
                <a:prstClr val="black"/>
              </a:solidFill>
            </a:endParaRPr>
          </a:p>
        </p:txBody>
      </p:sp>
      <p:sp>
        <p:nvSpPr>
          <p:cNvPr id="62" name="Rectangle 36"/>
          <p:cNvSpPr>
            <a:spLocks noChangeArrowheads="1"/>
          </p:cNvSpPr>
          <p:nvPr/>
        </p:nvSpPr>
        <p:spPr bwMode="auto">
          <a:xfrm>
            <a:off x="75149" y="5582824"/>
            <a:ext cx="7920000" cy="360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④主治医機能の評価</a:t>
            </a:r>
            <a:endParaRPr lang="en-US" altLang="ja-JP" sz="20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1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535330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2950" y="2349671"/>
            <a:ext cx="8695340" cy="1228725"/>
          </a:xfrm>
          <a:prstGeom prst="rect">
            <a:avLst/>
          </a:prstGeom>
          <a:solidFill>
            <a:srgbClr val="92D050"/>
          </a:solidFill>
          <a:ln>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4000" dirty="0" smtClean="0">
                <a:solidFill>
                  <a:prstClr val="black"/>
                </a:solidFill>
                <a:latin typeface="ＭＳ Ｐゴシック"/>
              </a:rPr>
              <a:t>《</a:t>
            </a:r>
            <a:r>
              <a:rPr lang="ja-JP" altLang="en-US" sz="4000" dirty="0" smtClean="0">
                <a:solidFill>
                  <a:prstClr val="black"/>
                </a:solidFill>
                <a:latin typeface="ＭＳ Ｐゴシック"/>
              </a:rPr>
              <a:t>消費税率８％への引上げに伴う対応</a:t>
            </a:r>
            <a:r>
              <a:rPr lang="en-US" altLang="ja-JP" sz="4000" dirty="0" smtClean="0">
                <a:solidFill>
                  <a:prstClr val="black"/>
                </a:solidFill>
                <a:latin typeface="ＭＳ Ｐゴシック"/>
              </a:rPr>
              <a:t>》</a:t>
            </a: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212194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消費税率引上げに伴う補填</a:t>
            </a:r>
          </a:p>
        </p:txBody>
      </p:sp>
      <p:sp>
        <p:nvSpPr>
          <p:cNvPr id="7" name="正方形/長方形 6"/>
          <p:cNvSpPr/>
          <p:nvPr/>
        </p:nvSpPr>
        <p:spPr>
          <a:xfrm>
            <a:off x="179724" y="3153205"/>
            <a:ext cx="9546565"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の消費税問題について、我々は本来、税制上解決すべき問題と認識している</a:t>
            </a:r>
            <a:r>
              <a:rPr lang="ja-JP" altLang="ja-JP" sz="2000" kern="0" dirty="0" smtClean="0">
                <a:solidFill>
                  <a:prstClr val="black"/>
                </a:solidFill>
                <a:latin typeface="ＭＳ Ｐゴシック"/>
                <a:ea typeface="ＭＳ Ｐゴシック"/>
                <a:cs typeface="ＭＳ ゴシック"/>
              </a:rPr>
              <a:t>。</a:t>
            </a:r>
            <a:r>
              <a:rPr lang="ja-JP" altLang="en-US" sz="2000" kern="0" dirty="0" smtClean="0">
                <a:solidFill>
                  <a:prstClr val="black"/>
                </a:solidFill>
                <a:latin typeface="ＭＳ Ｐゴシック"/>
                <a:ea typeface="ＭＳ Ｐゴシック"/>
                <a:cs typeface="ＭＳ ゴシック"/>
              </a:rPr>
              <a:t>　</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しかし</a:t>
            </a:r>
            <a:r>
              <a:rPr lang="ja-JP" altLang="ja-JP" sz="2000" kern="0" dirty="0">
                <a:solidFill>
                  <a:prstClr val="black"/>
                </a:solidFill>
                <a:latin typeface="ＭＳ Ｐゴシック"/>
                <a:ea typeface="ＭＳ Ｐゴシック"/>
                <a:cs typeface="ＭＳ ゴシック"/>
              </a:rPr>
              <a:t>、今回は消費税法の中で８％段階は医療保険制度で対応することが</a:t>
            </a:r>
            <a:r>
              <a:rPr lang="ja-JP" altLang="ja-JP" sz="2000" kern="0" dirty="0" smtClean="0">
                <a:solidFill>
                  <a:prstClr val="black"/>
                </a:solidFill>
                <a:latin typeface="ＭＳ Ｐゴシック"/>
                <a:ea typeface="ＭＳ Ｐゴシック"/>
                <a:cs typeface="ＭＳ ゴシック"/>
              </a:rPr>
              <a:t>定められ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たため</a:t>
            </a:r>
            <a:r>
              <a:rPr lang="ja-JP" altLang="ja-JP" sz="2000" kern="0" dirty="0">
                <a:solidFill>
                  <a:prstClr val="black"/>
                </a:solidFill>
                <a:latin typeface="ＭＳ Ｐゴシック"/>
                <a:ea typeface="ＭＳ Ｐゴシック"/>
                <a:cs typeface="ＭＳ ゴシック"/>
              </a:rPr>
              <a:t>、やむを得ず診療報酬への上乗せ対応となった。</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機関は仕入れその他様々なコストを支払う時に消費税を負担しており、今回</a:t>
            </a:r>
            <a:r>
              <a:rPr lang="ja-JP" altLang="ja-JP" sz="2000" kern="0" dirty="0" smtClean="0">
                <a:solidFill>
                  <a:prstClr val="black"/>
                </a:solidFill>
                <a:latin typeface="ＭＳ Ｐゴシック"/>
                <a:ea typeface="ＭＳ Ｐゴシック"/>
                <a:cs typeface="ＭＳ ゴシック"/>
              </a:rPr>
              <a:t>の</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上乗せ</a:t>
            </a:r>
            <a:r>
              <a:rPr lang="ja-JP" altLang="ja-JP" sz="2000" kern="0" dirty="0">
                <a:solidFill>
                  <a:prstClr val="black"/>
                </a:solidFill>
                <a:latin typeface="ＭＳ Ｐゴシック"/>
                <a:ea typeface="ＭＳ Ｐゴシック"/>
                <a:cs typeface="ＭＳ ゴシック"/>
              </a:rPr>
              <a:t>は増税に伴って必要となるコストの補填である。補填は改定率にして</a:t>
            </a:r>
            <a:r>
              <a:rPr lang="en-US" altLang="ja-JP" sz="2000" kern="0" dirty="0">
                <a:solidFill>
                  <a:prstClr val="black"/>
                </a:solidFill>
                <a:latin typeface="ＭＳ Ｐゴシック"/>
                <a:ea typeface="ＭＳ Ｐゴシック"/>
                <a:cs typeface="ＭＳ ゴシック"/>
              </a:rPr>
              <a:t>1.36</a:t>
            </a:r>
            <a:r>
              <a:rPr lang="ja-JP" altLang="ja-JP" sz="2000" kern="0" dirty="0">
                <a:solidFill>
                  <a:prstClr val="black"/>
                </a:solidFill>
                <a:latin typeface="ＭＳ Ｐゴシック"/>
                <a:ea typeface="ＭＳ Ｐゴシック"/>
                <a:cs typeface="ＭＳ ゴシック"/>
              </a:rPr>
              <a:t>％で</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経済実態調査に基づいた適正な率となっており、この上乗せは医療機関の</a:t>
            </a:r>
            <a:r>
              <a:rPr lang="ja-JP" altLang="ja-JP" sz="2000" kern="0" dirty="0" smtClean="0">
                <a:solidFill>
                  <a:prstClr val="black"/>
                </a:solidFill>
                <a:latin typeface="ＭＳ Ｐゴシック"/>
                <a:ea typeface="ＭＳ Ｐゴシック"/>
                <a:cs typeface="ＭＳ ゴシック"/>
              </a:rPr>
              <a:t>利益</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に</a:t>
            </a:r>
            <a:r>
              <a:rPr lang="ja-JP" altLang="ja-JP" sz="2000" kern="0" dirty="0">
                <a:solidFill>
                  <a:prstClr val="black"/>
                </a:solidFill>
                <a:latin typeface="ＭＳ Ｐゴシック"/>
                <a:ea typeface="ＭＳ Ｐゴシック"/>
                <a:cs typeface="ＭＳ ゴシック"/>
              </a:rPr>
              <a:t>なる訳ではない。</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過去</a:t>
            </a:r>
            <a:r>
              <a:rPr lang="ja-JP" altLang="ja-JP" sz="2000" kern="0" dirty="0">
                <a:solidFill>
                  <a:prstClr val="black"/>
                </a:solidFill>
                <a:latin typeface="ＭＳ Ｐゴシック"/>
                <a:ea typeface="ＭＳ Ｐゴシック"/>
                <a:cs typeface="ＭＳ ゴシック"/>
              </a:rPr>
              <a:t>において、個別診療報酬項目に上乗せした結果、その後の改定が</a:t>
            </a:r>
            <a:r>
              <a:rPr lang="ja-JP" altLang="ja-JP" sz="2000" kern="0" dirty="0" smtClean="0">
                <a:solidFill>
                  <a:prstClr val="black"/>
                </a:solidFill>
                <a:latin typeface="ＭＳ Ｐゴシック"/>
                <a:ea typeface="ＭＳ Ｐゴシック"/>
                <a:cs typeface="ＭＳ ゴシック"/>
              </a:rPr>
              <a:t>繰り返され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検証</a:t>
            </a:r>
            <a:r>
              <a:rPr lang="ja-JP" altLang="ja-JP" sz="2000" kern="0" dirty="0">
                <a:solidFill>
                  <a:prstClr val="black"/>
                </a:solidFill>
                <a:latin typeface="ＭＳ Ｐゴシック"/>
                <a:ea typeface="ＭＳ Ｐゴシック"/>
                <a:cs typeface="ＭＳ ゴシック"/>
              </a:rPr>
              <a:t>不可能な状態になってしまった反省を踏まえ、いつの間にかなくなってしまう</a:t>
            </a:r>
            <a:r>
              <a:rPr lang="ja-JP" altLang="ja-JP" sz="2000" kern="0" dirty="0" smtClean="0">
                <a:solidFill>
                  <a:prstClr val="black"/>
                </a:solidFill>
                <a:latin typeface="ＭＳ Ｐゴシック"/>
                <a:ea typeface="ＭＳ Ｐゴシック"/>
                <a:cs typeface="ＭＳ ゴシック"/>
              </a:rPr>
              <a:t>こと</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の</a:t>
            </a:r>
            <a:r>
              <a:rPr lang="ja-JP" altLang="ja-JP" sz="2000" kern="0" dirty="0">
                <a:solidFill>
                  <a:prstClr val="black"/>
                </a:solidFill>
                <a:latin typeface="ＭＳ Ｐゴシック"/>
                <a:ea typeface="ＭＳ Ｐゴシック"/>
                <a:cs typeface="ＭＳ ゴシック"/>
              </a:rPr>
              <a:t>ないように、また、１０％時に抜本的に見直すことを要望している中で、</a:t>
            </a:r>
            <a:r>
              <a:rPr lang="ja-JP" altLang="ja-JP" sz="2000" kern="0" dirty="0" smtClean="0">
                <a:solidFill>
                  <a:prstClr val="black"/>
                </a:solidFill>
                <a:latin typeface="ＭＳ Ｐゴシック"/>
                <a:ea typeface="ＭＳ Ｐゴシック"/>
                <a:cs typeface="ＭＳ ゴシック"/>
              </a:rPr>
              <a:t>できるだけ</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シンプル</a:t>
            </a:r>
            <a:r>
              <a:rPr lang="ja-JP" altLang="ja-JP" sz="2000" kern="0" dirty="0">
                <a:solidFill>
                  <a:prstClr val="black"/>
                </a:solidFill>
                <a:latin typeface="ＭＳ Ｐゴシック"/>
                <a:ea typeface="ＭＳ Ｐゴシック"/>
                <a:cs typeface="ＭＳ ゴシック"/>
              </a:rPr>
              <a:t>に、広く薄く上乗せするのが望ましいということから、初・再診料や入院</a:t>
            </a:r>
            <a:r>
              <a:rPr lang="ja-JP" altLang="ja-JP" sz="2000" kern="0" dirty="0" smtClean="0">
                <a:solidFill>
                  <a:prstClr val="black"/>
                </a:solidFill>
                <a:latin typeface="ＭＳ Ｐゴシック"/>
                <a:ea typeface="ＭＳ Ｐゴシック"/>
                <a:cs typeface="ＭＳ ゴシック"/>
              </a:rPr>
              <a:t>基本料</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など</a:t>
            </a:r>
            <a:r>
              <a:rPr lang="ja-JP" altLang="ja-JP" sz="2000" kern="0" dirty="0">
                <a:solidFill>
                  <a:prstClr val="black"/>
                </a:solidFill>
                <a:latin typeface="ＭＳ Ｐゴシック"/>
                <a:ea typeface="ＭＳ Ｐゴシック"/>
                <a:cs typeface="ＭＳ ゴシック"/>
              </a:rPr>
              <a:t>の基本診療料を中心に上乗せされた</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099" y="835577"/>
            <a:ext cx="9546565" cy="89863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2100"/>
              </a:lnSpc>
              <a:spcBef>
                <a:spcPts val="0"/>
              </a:spcBef>
              <a:buFont typeface="Arial" charset="0"/>
              <a:buNone/>
            </a:pPr>
            <a:r>
              <a:rPr lang="ja-JP" altLang="en-US" sz="2000" dirty="0">
                <a:solidFill>
                  <a:prstClr val="black"/>
                </a:solidFill>
                <a:ea typeface="ＭＳ Ｐゴシック"/>
              </a:rPr>
              <a:t>◇</a:t>
            </a:r>
            <a:r>
              <a:rPr lang="ja-JP" altLang="en-US" sz="2000" dirty="0" smtClean="0">
                <a:solidFill>
                  <a:prstClr val="black"/>
                </a:solidFill>
                <a:ea typeface="ＭＳ Ｐゴシック"/>
              </a:rPr>
              <a:t>　消費税引上げ（５％</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smtClean="0">
                <a:solidFill>
                  <a:prstClr val="black"/>
                </a:solidFill>
                <a:ea typeface="ＭＳ Ｐゴシック"/>
              </a:rPr>
              <a:t>８％）に</a:t>
            </a:r>
            <a:r>
              <a:rPr lang="ja-JP" altLang="en-US" sz="2000" dirty="0">
                <a:solidFill>
                  <a:prstClr val="black"/>
                </a:solidFill>
                <a:ea typeface="ＭＳ Ｐゴシック"/>
              </a:rPr>
              <a:t>伴い、医療</a:t>
            </a:r>
            <a:r>
              <a:rPr lang="ja-JP" altLang="en-US" sz="2000" dirty="0" smtClean="0">
                <a:solidFill>
                  <a:prstClr val="black"/>
                </a:solidFill>
                <a:ea typeface="ＭＳ Ｐゴシック"/>
              </a:rPr>
              <a:t>機関の</a:t>
            </a:r>
            <a:r>
              <a:rPr lang="ja-JP" altLang="en-US" sz="2000" dirty="0">
                <a:solidFill>
                  <a:prstClr val="black"/>
                </a:solidFill>
                <a:ea typeface="ＭＳ Ｐゴシック"/>
              </a:rPr>
              <a:t>仕入れに係る消費税</a:t>
            </a:r>
            <a:r>
              <a:rPr lang="ja-JP" altLang="en-US" sz="2000" dirty="0" smtClean="0">
                <a:solidFill>
                  <a:prstClr val="black"/>
                </a:solidFill>
                <a:ea typeface="ＭＳ Ｐゴシック"/>
              </a:rPr>
              <a:t>負担が</a:t>
            </a:r>
            <a:r>
              <a:rPr lang="ja-JP" altLang="en-US" sz="2000" dirty="0" err="1">
                <a:solidFill>
                  <a:prstClr val="black"/>
                </a:solidFill>
                <a:ea typeface="ＭＳ Ｐゴシック"/>
              </a:rPr>
              <a:t>増加</a:t>
            </a:r>
            <a:r>
              <a:rPr lang="ja-JP" altLang="en-US" sz="2000" dirty="0" err="1" smtClean="0">
                <a:solidFill>
                  <a:prstClr val="black"/>
                </a:solidFill>
                <a:ea typeface="ＭＳ Ｐゴシック"/>
              </a:rPr>
              <a:t>す</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る</a:t>
            </a:r>
            <a:r>
              <a:rPr lang="ja-JP" altLang="en-US" sz="2000" dirty="0">
                <a:solidFill>
                  <a:prstClr val="black"/>
                </a:solidFill>
                <a:ea typeface="ＭＳ Ｐゴシック"/>
              </a:rPr>
              <a:t>ことから、診療報酬において、基本</a:t>
            </a:r>
            <a:r>
              <a:rPr lang="ja-JP" altLang="en-US" sz="2000" dirty="0" smtClean="0">
                <a:solidFill>
                  <a:prstClr val="black"/>
                </a:solidFill>
                <a:ea typeface="ＭＳ Ｐゴシック"/>
              </a:rPr>
              <a:t>診療料に</a:t>
            </a:r>
            <a:r>
              <a:rPr lang="ja-JP" altLang="en-US" sz="2000" dirty="0">
                <a:solidFill>
                  <a:prstClr val="black"/>
                </a:solidFill>
                <a:ea typeface="ＭＳ Ｐゴシック"/>
              </a:rPr>
              <a:t>点数を上乗せ</a:t>
            </a:r>
            <a:r>
              <a:rPr lang="ja-JP" altLang="en-US" sz="2000" dirty="0" smtClean="0">
                <a:solidFill>
                  <a:prstClr val="black"/>
                </a:solidFill>
                <a:ea typeface="ＭＳ Ｐゴシック"/>
              </a:rPr>
              <a:t>する</a:t>
            </a:r>
            <a:r>
              <a:rPr lang="ja-JP" altLang="en-US" sz="2000" dirty="0">
                <a:solidFill>
                  <a:prstClr val="black"/>
                </a:solidFill>
                <a:ea typeface="ＭＳ Ｐゴシック"/>
              </a:rPr>
              <a:t>ことを</a:t>
            </a:r>
            <a:r>
              <a:rPr lang="ja-JP" altLang="en-US" sz="2000" dirty="0" smtClean="0">
                <a:solidFill>
                  <a:prstClr val="black"/>
                </a:solidFill>
                <a:ea typeface="ＭＳ Ｐゴシック"/>
              </a:rPr>
              <a:t>中心に</a:t>
            </a:r>
            <a:r>
              <a:rPr lang="ja-JP" altLang="en-US" sz="2000" dirty="0">
                <a:solidFill>
                  <a:prstClr val="black"/>
                </a:solidFill>
                <a:ea typeface="ＭＳ Ｐゴシック"/>
              </a:rPr>
              <a:t>対応し</a:t>
            </a:r>
            <a:r>
              <a:rPr lang="ja-JP" altLang="en-US" sz="2000" dirty="0" smtClean="0">
                <a:solidFill>
                  <a:prstClr val="black"/>
                </a:solidFill>
                <a:ea typeface="ＭＳ Ｐゴシック"/>
              </a:rPr>
              <a:t>、</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補完的</a:t>
            </a:r>
            <a:r>
              <a:rPr lang="ja-JP" altLang="en-US" sz="2000" dirty="0">
                <a:solidFill>
                  <a:prstClr val="black"/>
                </a:solidFill>
                <a:ea typeface="ＭＳ Ｐゴシック"/>
              </a:rPr>
              <a:t>に個別項目に上乗せする</a:t>
            </a:r>
            <a:r>
              <a:rPr lang="ja-JP" altLang="en-US" sz="2000" dirty="0" smtClean="0">
                <a:solidFill>
                  <a:prstClr val="black"/>
                </a:solidFill>
                <a:ea typeface="ＭＳ Ｐゴシック"/>
              </a:rPr>
              <a:t>。</a:t>
            </a:r>
            <a:endParaRPr lang="en-US" altLang="ja-JP" sz="2000" dirty="0">
              <a:solidFill>
                <a:prstClr val="black"/>
              </a:solidFill>
              <a:ea typeface="ＭＳ Ｐゴシック"/>
            </a:endParaRPr>
          </a:p>
        </p:txBody>
      </p:sp>
      <p:sp>
        <p:nvSpPr>
          <p:cNvPr id="10" name="Rectangle 10"/>
          <p:cNvSpPr>
            <a:spLocks noChangeArrowheads="1"/>
          </p:cNvSpPr>
          <p:nvPr/>
        </p:nvSpPr>
        <p:spPr bwMode="auto">
          <a:xfrm>
            <a:off x="165091" y="1734212"/>
            <a:ext cx="9546565" cy="132430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a:t>
            </a:r>
            <a:r>
              <a:rPr lang="ja-JP" altLang="en-US" sz="1900" dirty="0" smtClean="0">
                <a:solidFill>
                  <a:srgbClr val="000000"/>
                </a:solidFill>
                <a:latin typeface="ＭＳ Ｐゴシック" charset="-128"/>
              </a:rPr>
              <a:t>対応例</a:t>
            </a:r>
            <a:r>
              <a:rPr lang="en-US" altLang="ja-JP" sz="1900" dirty="0" smtClean="0">
                <a:solidFill>
                  <a:srgbClr val="000000"/>
                </a:solidFill>
                <a:latin typeface="ＭＳ Ｐゴシック" charset="-128"/>
              </a:rPr>
              <a:t>〕</a:t>
            </a:r>
          </a:p>
          <a:p>
            <a:pPr>
              <a:lnSpc>
                <a:spcPts val="1800"/>
              </a:lnSpc>
              <a:buFont typeface="Arial" charset="0"/>
              <a:buNone/>
            </a:pPr>
            <a:r>
              <a:rPr lang="ja-JP" altLang="ja-JP" sz="2000" spc="-100" dirty="0" smtClean="0">
                <a:solidFill>
                  <a:srgbClr val="000000"/>
                </a:solidFill>
                <a:latin typeface="ＭＳ Ｐゴシック"/>
                <a:ea typeface="ＭＳ Ｐゴシック"/>
                <a:cs typeface="ＭＳ Ｐゴシック"/>
              </a:rPr>
              <a:t>初診料</a:t>
            </a:r>
            <a:r>
              <a:rPr lang="ja-JP" altLang="ja-JP" sz="2000" spc="-100" dirty="0" smtClean="0">
                <a:solidFill>
                  <a:srgbClr val="FF0000"/>
                </a:solidFill>
                <a:latin typeface="ＭＳ Ｐゴシック"/>
                <a:ea typeface="ＭＳ Ｐゴシック"/>
                <a:cs typeface="ＭＳ Ｐゴシック"/>
              </a:rPr>
              <a:t>＋</a:t>
            </a:r>
            <a:r>
              <a:rPr lang="en-US" altLang="ja-JP" sz="2000" spc="-100" dirty="0">
                <a:solidFill>
                  <a:srgbClr val="FF0000"/>
                </a:solidFill>
                <a:latin typeface="ＭＳ Ｐゴシック"/>
                <a:ea typeface="ＭＳ Ｐゴシック"/>
                <a:cs typeface="ＭＳ Ｐゴシック"/>
              </a:rPr>
              <a:t>12</a:t>
            </a:r>
            <a:r>
              <a:rPr lang="ja-JP" altLang="ja-JP" sz="2000" spc="-100" dirty="0" smtClean="0">
                <a:solidFill>
                  <a:srgbClr val="FF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(270</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282</a:t>
            </a:r>
            <a:r>
              <a:rPr lang="ja-JP" altLang="ja-JP" sz="1900" spc="-100" dirty="0" smtClean="0">
                <a:solidFill>
                  <a:srgbClr val="00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a:t>
            </a:r>
            <a:r>
              <a:rPr lang="ja-JP" altLang="ja-JP" sz="2000" spc="-100" dirty="0" err="1" smtClean="0">
                <a:solidFill>
                  <a:srgbClr val="000000"/>
                </a:solidFill>
                <a:latin typeface="ＭＳ Ｐゴシック"/>
                <a:ea typeface="ＭＳ Ｐゴシック"/>
                <a:cs typeface="ＭＳ Ｐゴシック"/>
              </a:rPr>
              <a:t>、</a:t>
            </a:r>
            <a:r>
              <a:rPr lang="ja-JP" altLang="ja-JP" sz="2000" spc="-100" dirty="0" smtClean="0">
                <a:solidFill>
                  <a:srgbClr val="000000"/>
                </a:solidFill>
                <a:latin typeface="ＭＳ Ｐゴシック"/>
                <a:ea typeface="ＭＳ Ｐゴシック"/>
                <a:cs typeface="ＭＳ Ｐゴシック"/>
              </a:rPr>
              <a:t>再診料</a:t>
            </a:r>
            <a:r>
              <a:rPr lang="ja-JP" altLang="ja-JP" sz="2000" spc="-100" dirty="0" smtClean="0">
                <a:solidFill>
                  <a:srgbClr val="FF0000"/>
                </a:solidFill>
                <a:latin typeface="ＭＳ Ｐゴシック"/>
                <a:ea typeface="ＭＳ Ｐゴシック"/>
                <a:cs typeface="ＭＳ Ｐゴシック"/>
              </a:rPr>
              <a:t>＋３点</a:t>
            </a:r>
            <a:r>
              <a:rPr lang="ja-JP" altLang="ja-JP" sz="1900" spc="-100" dirty="0" smtClean="0">
                <a:solidFill>
                  <a:srgbClr val="00000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69</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72</a:t>
            </a:r>
            <a:r>
              <a:rPr lang="ja-JP" altLang="ja-JP" sz="1900" spc="-100" dirty="0" smtClean="0">
                <a:solidFill>
                  <a:srgbClr val="000000"/>
                </a:solidFill>
                <a:latin typeface="ＭＳ Ｐゴシック"/>
                <a:ea typeface="ＭＳ Ｐゴシック"/>
                <a:cs typeface="ＭＳ Ｐゴシック"/>
              </a:rPr>
              <a:t>点）</a:t>
            </a:r>
            <a:r>
              <a:rPr lang="ja-JP" altLang="ja-JP" sz="2000" spc="-100" dirty="0" smtClean="0">
                <a:solidFill>
                  <a:srgbClr val="000000"/>
                </a:solidFill>
                <a:latin typeface="ＭＳ Ｐゴシック"/>
                <a:ea typeface="ＭＳ Ｐゴシック"/>
                <a:cs typeface="ＭＳ Ｐゴシック"/>
              </a:rPr>
              <a:t>、外来診療料</a:t>
            </a:r>
            <a:r>
              <a:rPr lang="ja-JP" altLang="ja-JP" sz="2000" spc="-100" dirty="0" smtClean="0">
                <a:solidFill>
                  <a:srgbClr val="FF0000"/>
                </a:solidFill>
                <a:latin typeface="ＭＳ Ｐゴシック"/>
                <a:ea typeface="ＭＳ Ｐゴシック"/>
                <a:cs typeface="ＭＳ Ｐゴシック"/>
              </a:rPr>
              <a:t>＋３点</a:t>
            </a:r>
            <a:r>
              <a:rPr lang="ja-JP" altLang="ja-JP" sz="2000" spc="-100" dirty="0" smtClean="0">
                <a:solidFill>
                  <a:srgbClr val="00000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70</a:t>
            </a:r>
            <a:r>
              <a:rPr lang="ja-JP" altLang="ja-JP" sz="2000" spc="-100" dirty="0" smtClean="0">
                <a:solidFill>
                  <a:srgbClr val="000000"/>
                </a:solidFill>
                <a:latin typeface="ＭＳ Ｐゴシック"/>
                <a:ea typeface="ＭＳ Ｐゴシック"/>
                <a:cs typeface="ＭＳ Ｐゴシック"/>
              </a:rPr>
              <a:t>点</a:t>
            </a:r>
            <a:r>
              <a:rPr lang="ja-JP" altLang="ja-JP" sz="2000" spc="-100" dirty="0" smtClean="0">
                <a:solidFill>
                  <a:srgbClr val="00B0F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73</a:t>
            </a:r>
            <a:r>
              <a:rPr lang="ja-JP" altLang="ja-JP" sz="2000" spc="-100" dirty="0" smtClean="0">
                <a:solidFill>
                  <a:srgbClr val="000000"/>
                </a:solidFill>
                <a:latin typeface="ＭＳ Ｐゴシック"/>
                <a:ea typeface="ＭＳ Ｐゴシック"/>
                <a:cs typeface="ＭＳ Ｐゴシック"/>
              </a:rPr>
              <a:t>点）</a:t>
            </a:r>
            <a:endParaRPr lang="ja-JP" altLang="ja-JP" sz="2000" spc="-100" dirty="0" smtClean="0">
              <a:solidFill>
                <a:prstClr val="black"/>
              </a:solidFill>
              <a:latin typeface="ＭＳ Ｐゴシック"/>
              <a:ea typeface="ＭＳ Ｐゴシック"/>
              <a:cs typeface="ＭＳ Ｐゴシック"/>
            </a:endParaRPr>
          </a:p>
          <a:p>
            <a:pPr>
              <a:lnSpc>
                <a:spcPts val="1800"/>
              </a:lnSpc>
              <a:buFont typeface="Arial" charset="0"/>
              <a:buNone/>
            </a:pPr>
            <a:r>
              <a:rPr lang="ja-JP" altLang="ja-JP" sz="2000" dirty="0" smtClean="0">
                <a:solidFill>
                  <a:srgbClr val="000000"/>
                </a:solidFill>
                <a:latin typeface="ＭＳ Ｐゴシック"/>
                <a:ea typeface="ＭＳ Ｐゴシック"/>
                <a:cs typeface="ＭＳ Ｐゴシック"/>
              </a:rPr>
              <a:t>小児科</a:t>
            </a:r>
            <a:r>
              <a:rPr lang="ja-JP" altLang="ja-JP" sz="2000" dirty="0">
                <a:solidFill>
                  <a:srgbClr val="000000"/>
                </a:solidFill>
                <a:latin typeface="ＭＳ Ｐゴシック"/>
                <a:ea typeface="ＭＳ Ｐゴシック"/>
                <a:cs typeface="ＭＳ Ｐゴシック"/>
              </a:rPr>
              <a:t>外来診療料（初診時</a:t>
            </a:r>
            <a:r>
              <a:rPr lang="ja-JP" altLang="ja-JP" sz="2000" dirty="0">
                <a:solidFill>
                  <a:srgbClr val="FF0000"/>
                </a:solidFill>
                <a:latin typeface="ＭＳ Ｐゴシック"/>
                <a:ea typeface="ＭＳ Ｐゴシック"/>
                <a:cs typeface="ＭＳ Ｐゴシック"/>
              </a:rPr>
              <a:t>＋</a:t>
            </a:r>
            <a:r>
              <a:rPr lang="en-US" altLang="ja-JP" sz="2000" dirty="0">
                <a:solidFill>
                  <a:srgbClr val="FF0000"/>
                </a:solidFill>
                <a:latin typeface="ＭＳ Ｐゴシック"/>
                <a:ea typeface="ＭＳ Ｐゴシック"/>
                <a:cs typeface="ＭＳ Ｐゴシック"/>
              </a:rPr>
              <a:t>12</a:t>
            </a:r>
            <a:r>
              <a:rPr lang="ja-JP" altLang="ja-JP" sz="2000" dirty="0">
                <a:solidFill>
                  <a:srgbClr val="FF0000"/>
                </a:solidFill>
                <a:latin typeface="ＭＳ Ｐゴシック"/>
                <a:ea typeface="ＭＳ Ｐゴシック"/>
                <a:cs typeface="ＭＳ Ｐゴシック"/>
              </a:rPr>
              <a:t>点</a:t>
            </a:r>
            <a:r>
              <a:rPr lang="ja-JP" altLang="ja-JP" sz="2000" dirty="0">
                <a:solidFill>
                  <a:srgbClr val="000000"/>
                </a:solidFill>
                <a:latin typeface="ＭＳ Ｐゴシック"/>
                <a:ea typeface="ＭＳ Ｐゴシック"/>
                <a:cs typeface="ＭＳ Ｐゴシック"/>
              </a:rPr>
              <a:t>、再診時</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）、在宅患者訪問診療料</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など</a:t>
            </a:r>
            <a:endParaRPr lang="ja-JP" altLang="ja-JP" sz="2000" dirty="0">
              <a:solidFill>
                <a:prstClr val="black"/>
              </a:solidFill>
              <a:latin typeface="ＭＳ Ｐゴシック"/>
              <a:ea typeface="ＭＳ Ｐゴシック"/>
              <a:cs typeface="ＭＳ Ｐゴシック"/>
            </a:endParaRPr>
          </a:p>
          <a:p>
            <a:pPr>
              <a:lnSpc>
                <a:spcPts val="1800"/>
              </a:lnSpc>
              <a:buFont typeface="Arial"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2000" kern="0" dirty="0">
                <a:solidFill>
                  <a:prstClr val="black"/>
                </a:solidFill>
                <a:latin typeface="ＭＳ Ｐゴシック"/>
                <a:ea typeface="ＭＳ Ｐゴシック"/>
                <a:cs typeface="ＭＳ ゴシック"/>
              </a:rPr>
              <a:t>入院基本料 平均</a:t>
            </a:r>
            <a:r>
              <a:rPr lang="ja-JP" altLang="ja-JP" sz="2000" kern="0" dirty="0">
                <a:solidFill>
                  <a:srgbClr val="FF0000"/>
                </a:solidFill>
                <a:latin typeface="ＭＳ Ｐゴシック"/>
                <a:ea typeface="ＭＳ Ｐゴシック"/>
                <a:cs typeface="ＭＳ ゴシック"/>
              </a:rPr>
              <a:t>＋２％</a:t>
            </a:r>
            <a:r>
              <a:rPr lang="ja-JP" altLang="ja-JP" sz="2000" kern="0" dirty="0">
                <a:solidFill>
                  <a:prstClr val="black"/>
                </a:solidFill>
                <a:latin typeface="ＭＳ Ｐゴシック"/>
                <a:ea typeface="ＭＳ Ｐゴシック"/>
                <a:cs typeface="ＭＳ ゴシック"/>
              </a:rPr>
              <a:t>（基本料種別ごとの課税経費率に応じた上乗せ</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spTree>
    <p:extLst>
      <p:ext uri="{BB962C8B-B14F-4D97-AF65-F5344CB8AC3E}">
        <p14:creationId xmlns:p14="http://schemas.microsoft.com/office/powerpoint/2010/main" xmlns="" val="2030861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21188" name="テキスト ボックス 6"/>
          <p:cNvSpPr txBox="1">
            <a:spLocks noChangeArrowheads="1"/>
          </p:cNvSpPr>
          <p:nvPr/>
        </p:nvSpPr>
        <p:spPr bwMode="auto">
          <a:xfrm>
            <a:off x="414504" y="333386"/>
            <a:ext cx="8939477" cy="461665"/>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消費税率引上げ対応について①</a:t>
            </a:r>
          </a:p>
        </p:txBody>
      </p:sp>
      <p:sp>
        <p:nvSpPr>
          <p:cNvPr id="9" name="テキスト ボックス 6"/>
          <p:cNvSpPr txBox="1">
            <a:spLocks noChangeArrowheads="1"/>
          </p:cNvSpPr>
          <p:nvPr/>
        </p:nvSpPr>
        <p:spPr bwMode="auto">
          <a:xfrm>
            <a:off x="414504" y="887519"/>
            <a:ext cx="8939477" cy="5483552"/>
          </a:xfrm>
          <a:prstGeom prst="rect">
            <a:avLst/>
          </a:prstGeom>
          <a:solidFill>
            <a:srgbClr val="FFC000">
              <a:alpha val="55000"/>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lnSpc>
                <a:spcPts val="2200"/>
              </a:lnSpc>
              <a:buFontTx/>
              <a:buNone/>
              <a:defRPr/>
            </a:pPr>
            <a:r>
              <a:rPr lang="en-US" altLang="ja-JP" sz="2000" kern="100" dirty="0" smtClean="0">
                <a:solidFill>
                  <a:srgbClr val="000000"/>
                </a:solidFill>
                <a:latin typeface="ＭＳ Ｐゴシック"/>
                <a:ea typeface="ＭＳ Ｐゴシック"/>
                <a:cs typeface="Times New Roman"/>
              </a:rPr>
              <a:t>【</a:t>
            </a:r>
            <a:r>
              <a:rPr lang="ja-JP" altLang="en-US" sz="2000" kern="100" dirty="0">
                <a:solidFill>
                  <a:srgbClr val="000000"/>
                </a:solidFill>
                <a:latin typeface="ＭＳ Ｐゴシック"/>
                <a:ea typeface="ＭＳ Ｐゴシック"/>
                <a:cs typeface="Times New Roman"/>
              </a:rPr>
              <a:t>国民</a:t>
            </a:r>
            <a:r>
              <a:rPr lang="ja-JP" altLang="en-US" sz="2000" kern="100" dirty="0" smtClean="0">
                <a:solidFill>
                  <a:srgbClr val="000000"/>
                </a:solidFill>
                <a:latin typeface="ＭＳ Ｐゴシック"/>
                <a:ea typeface="ＭＳ Ｐゴシック"/>
                <a:cs typeface="Times New Roman"/>
              </a:rPr>
              <a:t>に</a:t>
            </a:r>
            <a:r>
              <a:rPr lang="ja-JP" altLang="en-US" sz="2000" kern="100" dirty="0">
                <a:solidFill>
                  <a:srgbClr val="000000"/>
                </a:solidFill>
                <a:latin typeface="ＭＳ Ｐゴシック"/>
                <a:ea typeface="ＭＳ Ｐゴシック"/>
                <a:cs typeface="Times New Roman"/>
              </a:rPr>
              <a:t>向けて</a:t>
            </a:r>
            <a:r>
              <a:rPr lang="en-US" altLang="ja-JP" sz="2000" kern="100" dirty="0" smtClean="0">
                <a:solidFill>
                  <a:srgbClr val="000000"/>
                </a:solidFill>
                <a:latin typeface="ＭＳ Ｐゴシック"/>
                <a:ea typeface="ＭＳ Ｐゴシック"/>
                <a:cs typeface="Times New Roman"/>
              </a:rPr>
              <a:t>】</a:t>
            </a:r>
          </a:p>
          <a:p>
            <a:pPr fontAlgn="base">
              <a:spcBef>
                <a:spcPts val="0"/>
              </a:spcBef>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医療</a:t>
            </a:r>
            <a:r>
              <a:rPr lang="ja-JP" altLang="ja-JP" sz="2000" kern="100" dirty="0">
                <a:solidFill>
                  <a:srgbClr val="000000"/>
                </a:solidFill>
                <a:latin typeface="ＭＳ Ｐゴシック"/>
                <a:ea typeface="ＭＳ Ｐゴシック"/>
                <a:cs typeface="Courier New"/>
              </a:rPr>
              <a:t>の消費税問題に</a:t>
            </a:r>
            <a:r>
              <a:rPr lang="ja-JP" altLang="ja-JP" sz="2000" kern="100" dirty="0" smtClean="0">
                <a:solidFill>
                  <a:srgbClr val="000000"/>
                </a:solidFill>
                <a:latin typeface="ＭＳ Ｐゴシック"/>
                <a:ea typeface="ＭＳ Ｐゴシック"/>
                <a:cs typeface="Courier New"/>
              </a:rPr>
              <a:t>ついて、</a:t>
            </a:r>
            <a:r>
              <a:rPr lang="ja-JP" altLang="ja-JP" sz="2000" kern="100" dirty="0">
                <a:solidFill>
                  <a:srgbClr val="000000"/>
                </a:solidFill>
                <a:latin typeface="ＭＳ Ｐゴシック"/>
                <a:ea typeface="ＭＳ Ｐゴシック"/>
                <a:cs typeface="Courier New"/>
              </a:rPr>
              <a:t>我々は、本来、税制上解決すべき</a:t>
            </a:r>
            <a:r>
              <a:rPr lang="ja-JP" altLang="ja-JP" sz="2000" kern="100" dirty="0" smtClean="0">
                <a:solidFill>
                  <a:srgbClr val="000000"/>
                </a:solidFill>
                <a:latin typeface="ＭＳ Ｐゴシック"/>
                <a:ea typeface="ＭＳ Ｐゴシック"/>
                <a:cs typeface="Courier New"/>
              </a:rPr>
              <a:t>問題だと考え</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ています</a:t>
            </a:r>
            <a:r>
              <a:rPr lang="ja-JP" altLang="ja-JP" sz="2000" kern="100" dirty="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しかし</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今回</a:t>
            </a:r>
            <a:r>
              <a:rPr lang="ja-JP" altLang="ja-JP" sz="2000" kern="100" dirty="0">
                <a:solidFill>
                  <a:srgbClr val="000000"/>
                </a:solidFill>
                <a:latin typeface="ＭＳ Ｐゴシック"/>
                <a:ea typeface="ＭＳ Ｐゴシック"/>
                <a:cs typeface="Courier New"/>
              </a:rPr>
              <a:t>は、</a:t>
            </a:r>
            <a:r>
              <a:rPr lang="ja-JP" altLang="ja-JP" sz="2000" kern="100" dirty="0" smtClean="0">
                <a:solidFill>
                  <a:srgbClr val="000000"/>
                </a:solidFill>
                <a:latin typeface="ＭＳ Ｐゴシック"/>
                <a:ea typeface="ＭＳ Ｐゴシック"/>
                <a:cs typeface="Courier New"/>
              </a:rPr>
              <a:t>平成</a:t>
            </a:r>
            <a:r>
              <a:rPr lang="ja-JP" altLang="en-US" sz="2000" kern="100" dirty="0" smtClean="0">
                <a:solidFill>
                  <a:srgbClr val="000000"/>
                </a:solidFill>
                <a:latin typeface="ＭＳ Ｐゴシック"/>
                <a:ea typeface="ＭＳ Ｐゴシック"/>
                <a:cs typeface="Courier New"/>
              </a:rPr>
              <a:t>２４</a:t>
            </a:r>
            <a:r>
              <a:rPr lang="ja-JP" altLang="ja-JP" sz="2000" kern="100" dirty="0" smtClean="0">
                <a:solidFill>
                  <a:srgbClr val="000000"/>
                </a:solidFill>
                <a:latin typeface="ＭＳ Ｐゴシック"/>
                <a:ea typeface="ＭＳ Ｐゴシック"/>
                <a:cs typeface="Courier New"/>
              </a:rPr>
              <a:t>年</a:t>
            </a:r>
            <a:r>
              <a:rPr lang="ja-JP" altLang="en-US" sz="2000" kern="100" dirty="0" smtClean="0">
                <a:solidFill>
                  <a:srgbClr val="000000"/>
                </a:solidFill>
                <a:latin typeface="ＭＳ Ｐゴシック"/>
                <a:ea typeface="ＭＳ Ｐゴシック"/>
                <a:cs typeface="Courier New"/>
              </a:rPr>
              <a:t>８</a:t>
            </a:r>
            <a:r>
              <a:rPr lang="ja-JP" altLang="ja-JP" sz="2000" kern="100" dirty="0" smtClean="0">
                <a:solidFill>
                  <a:srgbClr val="000000"/>
                </a:solidFill>
                <a:latin typeface="ＭＳ Ｐゴシック"/>
                <a:ea typeface="ＭＳ Ｐゴシック"/>
                <a:cs typeface="Courier New"/>
              </a:rPr>
              <a:t>月</a:t>
            </a:r>
            <a:r>
              <a:rPr lang="ja-JP" altLang="en-US" sz="2000" kern="100" dirty="0" smtClean="0">
                <a:solidFill>
                  <a:srgbClr val="000000"/>
                </a:solidFill>
                <a:latin typeface="ＭＳ Ｐゴシック"/>
                <a:ea typeface="ＭＳ Ｐゴシック"/>
                <a:cs typeface="Courier New"/>
              </a:rPr>
              <a:t>１０</a:t>
            </a:r>
            <a:r>
              <a:rPr lang="ja-JP" altLang="ja-JP" sz="2000" kern="100" dirty="0" smtClean="0">
                <a:solidFill>
                  <a:srgbClr val="000000"/>
                </a:solidFill>
                <a:latin typeface="ＭＳ Ｐゴシック"/>
                <a:ea typeface="ＭＳ Ｐゴシック"/>
                <a:cs typeface="Courier New"/>
              </a:rPr>
              <a:t>日</a:t>
            </a:r>
            <a:r>
              <a:rPr lang="ja-JP" altLang="ja-JP" sz="2000" kern="100" dirty="0">
                <a:solidFill>
                  <a:srgbClr val="000000"/>
                </a:solidFill>
                <a:latin typeface="ＭＳ Ｐゴシック"/>
                <a:ea typeface="ＭＳ Ｐゴシック"/>
                <a:cs typeface="Courier New"/>
              </a:rPr>
              <a:t>に、いわゆる</a:t>
            </a:r>
            <a:r>
              <a:rPr lang="ja-JP" altLang="ja-JP" sz="2000" kern="100" dirty="0" smtClean="0">
                <a:solidFill>
                  <a:srgbClr val="000000"/>
                </a:solidFill>
                <a:latin typeface="ＭＳ Ｐゴシック"/>
                <a:ea typeface="ＭＳ Ｐゴシック"/>
                <a:cs typeface="Courier New"/>
              </a:rPr>
              <a:t>消費税</a:t>
            </a:r>
            <a:r>
              <a:rPr lang="ja-JP" altLang="ja-JP" sz="2000" kern="100" dirty="0">
                <a:solidFill>
                  <a:srgbClr val="000000"/>
                </a:solidFill>
                <a:latin typeface="ＭＳ Ｐゴシック"/>
                <a:ea typeface="ＭＳ Ｐゴシック"/>
                <a:cs typeface="Courier New"/>
              </a:rPr>
              <a:t>増税法案</a:t>
            </a:r>
            <a:r>
              <a:rPr lang="ja-JP" altLang="ja-JP" sz="2000" kern="100" dirty="0" smtClean="0">
                <a:solidFill>
                  <a:srgbClr val="000000"/>
                </a:solidFill>
                <a:latin typeface="ＭＳ Ｐゴシック"/>
                <a:ea typeface="ＭＳ Ｐゴシック"/>
                <a:cs typeface="Courier New"/>
              </a:rPr>
              <a:t>が</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成立し</a:t>
            </a:r>
            <a:r>
              <a:rPr lang="ja-JP" altLang="ja-JP" sz="2000" kern="100" dirty="0">
                <a:solidFill>
                  <a:srgbClr val="000000"/>
                </a:solidFill>
                <a:latin typeface="ＭＳ Ｐゴシック"/>
                <a:ea typeface="ＭＳ Ｐゴシック"/>
                <a:cs typeface="Courier New"/>
              </a:rPr>
              <a:t>、そこ</a:t>
            </a:r>
            <a:r>
              <a:rPr lang="ja-JP" altLang="ja-JP" sz="2000" kern="100" dirty="0" smtClean="0">
                <a:solidFill>
                  <a:srgbClr val="000000"/>
                </a:solidFill>
                <a:latin typeface="ＭＳ Ｐゴシック"/>
                <a:ea typeface="ＭＳ Ｐゴシック"/>
                <a:cs typeface="Courier New"/>
              </a:rPr>
              <a:t>で</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８％</a:t>
            </a:r>
            <a:r>
              <a:rPr lang="ja-JP" altLang="ja-JP" sz="2000" kern="100" dirty="0">
                <a:solidFill>
                  <a:srgbClr val="000000"/>
                </a:solidFill>
                <a:latin typeface="ＭＳ Ｐゴシック"/>
                <a:ea typeface="ＭＳ Ｐゴシック"/>
                <a:cs typeface="Courier New"/>
              </a:rPr>
              <a:t>段階は医療保険制度で対応</a:t>
            </a:r>
            <a:r>
              <a:rPr lang="ja-JP" altLang="ja-JP" sz="2000" kern="100" dirty="0" smtClean="0">
                <a:solidFill>
                  <a:srgbClr val="000000"/>
                </a:solidFill>
                <a:latin typeface="ＭＳ Ｐゴシック"/>
                <a:ea typeface="ＭＳ Ｐゴシック"/>
                <a:cs typeface="Courier New"/>
              </a:rPr>
              <a:t>する</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と定められ</a:t>
            </a:r>
            <a:r>
              <a:rPr lang="ja-JP" altLang="ja-JP" sz="2000" kern="100" dirty="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やむを得ず</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診療報酬へ</a:t>
            </a:r>
            <a:r>
              <a:rPr lang="ja-JP" altLang="ja-JP" sz="2000" kern="100" dirty="0">
                <a:solidFill>
                  <a:srgbClr val="000000"/>
                </a:solidFill>
                <a:latin typeface="ＭＳ Ｐゴシック"/>
                <a:ea typeface="ＭＳ Ｐゴシック"/>
                <a:cs typeface="Courier New"/>
              </a:rPr>
              <a:t>の上乗せによる対応となりました。</a:t>
            </a:r>
          </a:p>
          <a:p>
            <a:pPr fontAlgn="base">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これ</a:t>
            </a:r>
            <a:r>
              <a:rPr lang="ja-JP" altLang="ja-JP" sz="2000" kern="100" dirty="0">
                <a:solidFill>
                  <a:srgbClr val="000000"/>
                </a:solidFill>
                <a:latin typeface="ＭＳ Ｐゴシック"/>
                <a:ea typeface="ＭＳ Ｐゴシック"/>
                <a:cs typeface="Courier New"/>
              </a:rPr>
              <a:t>に</a:t>
            </a:r>
            <a:r>
              <a:rPr lang="ja-JP" altLang="ja-JP" sz="2000" kern="100" dirty="0" smtClean="0">
                <a:solidFill>
                  <a:srgbClr val="000000"/>
                </a:solidFill>
                <a:latin typeface="ＭＳ Ｐゴシック"/>
                <a:ea typeface="ＭＳ Ｐゴシック"/>
                <a:cs typeface="Courier New"/>
              </a:rPr>
              <a:t>ついて</a:t>
            </a:r>
            <a:r>
              <a:rPr lang="ja-JP" altLang="en-US" sz="2000" kern="100" dirty="0" smtClean="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社会</a:t>
            </a:r>
            <a:r>
              <a:rPr lang="ja-JP" altLang="ja-JP" sz="2000" kern="100" dirty="0">
                <a:solidFill>
                  <a:srgbClr val="000000"/>
                </a:solidFill>
                <a:latin typeface="ＭＳ Ｐゴシック"/>
                <a:ea typeface="ＭＳ Ｐゴシック"/>
                <a:cs typeface="Courier New"/>
              </a:rPr>
              <a:t>保険診療は非課税なのに、</a:t>
            </a:r>
            <a:r>
              <a:rPr lang="ja-JP" altLang="ja-JP" sz="2000" kern="100" spc="-100" dirty="0">
                <a:solidFill>
                  <a:srgbClr val="000000"/>
                </a:solidFill>
                <a:latin typeface="ＭＳ Ｐゴシック"/>
                <a:ea typeface="ＭＳ Ｐゴシック"/>
                <a:cs typeface="Courier New"/>
              </a:rPr>
              <a:t>なぜ診療報酬が</a:t>
            </a:r>
            <a:r>
              <a:rPr lang="ja-JP" altLang="ja-JP" sz="2000" kern="100" spc="-100" dirty="0" smtClean="0">
                <a:solidFill>
                  <a:srgbClr val="000000"/>
                </a:solidFill>
                <a:latin typeface="ＭＳ Ｐゴシック"/>
                <a:ea typeface="ＭＳ Ｐゴシック"/>
                <a:cs typeface="Courier New"/>
              </a:rPr>
              <a:t>上がるのか？</a:t>
            </a:r>
            <a:r>
              <a:rPr lang="ja-JP" altLang="en-US" sz="2000" kern="100" spc="-100" dirty="0" smtClean="0">
                <a:solidFill>
                  <a:srgbClr val="000000"/>
                </a:solidFill>
                <a:latin typeface="ＭＳ Ｐゴシック"/>
                <a:ea typeface="ＭＳ Ｐゴシック"/>
                <a:cs typeface="Courier New"/>
              </a:rPr>
              <a:t>」</a:t>
            </a:r>
            <a:endParaRPr lang="en-US" altLang="ja-JP" sz="2000" kern="100" spc="-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spc="-100" dirty="0">
                <a:solidFill>
                  <a:srgbClr val="000000"/>
                </a:solidFill>
                <a:latin typeface="ＭＳ Ｐゴシック"/>
                <a:ea typeface="ＭＳ Ｐゴシック"/>
                <a:cs typeface="Courier New"/>
              </a:rPr>
              <a:t> </a:t>
            </a:r>
            <a:r>
              <a:rPr lang="en-US" altLang="ja-JP" sz="2000" kern="100" spc="-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と</a:t>
            </a:r>
            <a:r>
              <a:rPr lang="ja-JP" altLang="ja-JP" sz="2000" kern="100" dirty="0">
                <a:solidFill>
                  <a:srgbClr val="000000"/>
                </a:solidFill>
                <a:latin typeface="ＭＳ Ｐゴシック"/>
                <a:ea typeface="ＭＳ Ｐゴシック"/>
                <a:cs typeface="Courier New"/>
              </a:rPr>
              <a:t>思われる患者さんもいらっしゃると思います。</a:t>
            </a:r>
          </a:p>
          <a:p>
            <a:pPr fontAlgn="base">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しかし</a:t>
            </a:r>
            <a:r>
              <a:rPr lang="ja-JP" altLang="ja-JP" sz="2000" kern="100" dirty="0">
                <a:solidFill>
                  <a:srgbClr val="000000"/>
                </a:solidFill>
                <a:latin typeface="ＭＳ Ｐゴシック"/>
                <a:ea typeface="ＭＳ Ｐゴシック"/>
                <a:cs typeface="Courier New"/>
              </a:rPr>
              <a:t>、医療機関は仕入その他の様々なコストを</a:t>
            </a:r>
            <a:r>
              <a:rPr lang="ja-JP" altLang="ja-JP" sz="2000" kern="100" dirty="0" smtClean="0">
                <a:solidFill>
                  <a:srgbClr val="000000"/>
                </a:solidFill>
                <a:latin typeface="ＭＳ Ｐゴシック"/>
                <a:ea typeface="ＭＳ Ｐゴシック"/>
                <a:cs typeface="Courier New"/>
              </a:rPr>
              <a:t>支払う</a:t>
            </a:r>
            <a:r>
              <a:rPr lang="ja-JP" altLang="en-US" sz="2000" kern="100" dirty="0">
                <a:solidFill>
                  <a:srgbClr val="000000"/>
                </a:solidFill>
                <a:latin typeface="ＭＳ Ｐゴシック"/>
                <a:ea typeface="ＭＳ Ｐゴシック"/>
                <a:cs typeface="Courier New"/>
              </a:rPr>
              <a:t>時</a:t>
            </a:r>
            <a:r>
              <a:rPr lang="ja-JP" altLang="ja-JP" sz="2000" kern="100" dirty="0" smtClean="0">
                <a:solidFill>
                  <a:srgbClr val="000000"/>
                </a:solidFill>
                <a:latin typeface="ＭＳ Ｐゴシック"/>
                <a:ea typeface="ＭＳ Ｐゴシック"/>
                <a:cs typeface="Courier New"/>
              </a:rPr>
              <a:t>に</a:t>
            </a:r>
            <a:r>
              <a:rPr lang="ja-JP" altLang="ja-JP" sz="2000" kern="100" dirty="0">
                <a:solidFill>
                  <a:srgbClr val="000000"/>
                </a:solidFill>
                <a:latin typeface="ＭＳ Ｐゴシック"/>
                <a:ea typeface="ＭＳ Ｐゴシック"/>
                <a:cs typeface="Courier New"/>
              </a:rPr>
              <a:t>消費税</a:t>
            </a:r>
            <a:r>
              <a:rPr lang="ja-JP" altLang="ja-JP" sz="2000" kern="100" dirty="0" smtClean="0">
                <a:solidFill>
                  <a:srgbClr val="000000"/>
                </a:solidFill>
                <a:latin typeface="ＭＳ Ｐゴシック"/>
                <a:ea typeface="ＭＳ Ｐゴシック"/>
                <a:cs typeface="Courier New"/>
              </a:rPr>
              <a:t>を負担して</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おり</a:t>
            </a:r>
            <a:r>
              <a:rPr lang="ja-JP" altLang="ja-JP" sz="2000" kern="100" dirty="0">
                <a:solidFill>
                  <a:srgbClr val="000000"/>
                </a:solidFill>
                <a:latin typeface="ＭＳ Ｐゴシック"/>
                <a:ea typeface="ＭＳ Ｐゴシック"/>
                <a:cs typeface="Courier New"/>
              </a:rPr>
              <a:t>、今回の上乗せは、増税に伴って必要となるコストの補填です</a:t>
            </a:r>
            <a:r>
              <a:rPr lang="ja-JP" altLang="ja-JP" sz="2000" kern="100" dirty="0" smtClean="0">
                <a:solidFill>
                  <a:srgbClr val="000000"/>
                </a:solidFill>
                <a:latin typeface="ＭＳ Ｐゴシック"/>
                <a:ea typeface="ＭＳ Ｐゴシック"/>
                <a:cs typeface="Courier New"/>
              </a:rPr>
              <a:t>。</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消費税</a:t>
            </a:r>
            <a:r>
              <a:rPr lang="ja-JP" altLang="ja-JP" sz="2000" kern="100" dirty="0">
                <a:solidFill>
                  <a:srgbClr val="000000"/>
                </a:solidFill>
                <a:latin typeface="ＭＳ Ｐゴシック"/>
                <a:ea typeface="ＭＳ Ｐゴシック"/>
                <a:cs typeface="Courier New"/>
              </a:rPr>
              <a:t>対応分の上乗せ</a:t>
            </a:r>
            <a:r>
              <a:rPr lang="ja-JP" altLang="ja-JP" sz="2000" kern="100" dirty="0" smtClean="0">
                <a:solidFill>
                  <a:srgbClr val="000000"/>
                </a:solidFill>
                <a:latin typeface="ＭＳ Ｐゴシック"/>
                <a:ea typeface="ＭＳ Ｐゴシック"/>
                <a:cs typeface="Courier New"/>
              </a:rPr>
              <a:t>率</a:t>
            </a:r>
            <a:r>
              <a:rPr lang="ja-JP" altLang="en-US" sz="2000" kern="100" dirty="0" smtClean="0">
                <a:solidFill>
                  <a:srgbClr val="000000"/>
                </a:solidFill>
                <a:latin typeface="ＭＳ Ｐゴシック"/>
                <a:ea typeface="ＭＳ Ｐゴシック"/>
                <a:cs typeface="Courier New"/>
              </a:rPr>
              <a:t>１．３６</a:t>
            </a:r>
            <a:r>
              <a:rPr lang="ja-JP" altLang="ja-JP" sz="2000" kern="100" dirty="0" smtClean="0">
                <a:solidFill>
                  <a:srgbClr val="000000"/>
                </a:solidFill>
                <a:latin typeface="ＭＳ Ｐゴシック"/>
                <a:ea typeface="ＭＳ Ｐゴシック"/>
                <a:cs typeface="Courier New"/>
              </a:rPr>
              <a:t>％</a:t>
            </a:r>
            <a:r>
              <a:rPr lang="ja-JP" altLang="ja-JP" sz="2000" kern="100" dirty="0">
                <a:solidFill>
                  <a:srgbClr val="000000"/>
                </a:solidFill>
                <a:latin typeface="ＭＳ Ｐゴシック"/>
                <a:ea typeface="ＭＳ Ｐゴシック"/>
                <a:cs typeface="Courier New"/>
              </a:rPr>
              <a:t>は、中医協の医療経済実態調査</a:t>
            </a:r>
            <a:r>
              <a:rPr lang="ja-JP" altLang="ja-JP" sz="2000" kern="100" dirty="0" smtClean="0">
                <a:solidFill>
                  <a:srgbClr val="000000"/>
                </a:solidFill>
                <a:latin typeface="ＭＳ Ｐゴシック"/>
                <a:ea typeface="ＭＳ Ｐゴシック"/>
                <a:cs typeface="Courier New"/>
              </a:rPr>
              <a:t>に基</a:t>
            </a:r>
            <a:r>
              <a:rPr lang="ja-JP" altLang="ja-JP" sz="2000" kern="100" dirty="0" err="1" smtClean="0">
                <a:solidFill>
                  <a:srgbClr val="000000"/>
                </a:solidFill>
                <a:latin typeface="ＭＳ Ｐゴシック"/>
                <a:ea typeface="ＭＳ Ｐゴシック"/>
                <a:cs typeface="Courier New"/>
              </a:rPr>
              <a:t>づい</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た適正</a:t>
            </a:r>
            <a:r>
              <a:rPr lang="ja-JP" altLang="ja-JP" sz="2000" kern="100" dirty="0">
                <a:solidFill>
                  <a:srgbClr val="000000"/>
                </a:solidFill>
                <a:latin typeface="ＭＳ Ｐゴシック"/>
                <a:ea typeface="ＭＳ Ｐゴシック"/>
                <a:cs typeface="Courier New"/>
              </a:rPr>
              <a:t>な率となっており、今回の消費税対応の上乗せが、</a:t>
            </a:r>
            <a:r>
              <a:rPr lang="ja-JP" altLang="ja-JP" sz="2000" kern="100" dirty="0" smtClean="0">
                <a:solidFill>
                  <a:srgbClr val="000000"/>
                </a:solidFill>
                <a:latin typeface="ＭＳ Ｐゴシック"/>
                <a:ea typeface="ＭＳ Ｐゴシック"/>
                <a:cs typeface="Courier New"/>
              </a:rPr>
              <a:t>医療機関</a:t>
            </a:r>
            <a:r>
              <a:rPr lang="ja-JP" altLang="ja-JP" sz="2000" kern="100" dirty="0">
                <a:solidFill>
                  <a:srgbClr val="000000"/>
                </a:solidFill>
                <a:latin typeface="ＭＳ Ｐゴシック"/>
                <a:ea typeface="ＭＳ Ｐゴシック"/>
                <a:cs typeface="Courier New"/>
              </a:rPr>
              <a:t>の利益</a:t>
            </a:r>
            <a:r>
              <a:rPr lang="ja-JP" altLang="ja-JP" sz="2000" kern="100" dirty="0" smtClean="0">
                <a:solidFill>
                  <a:srgbClr val="000000"/>
                </a:solidFill>
                <a:latin typeface="ＭＳ Ｐゴシック"/>
                <a:ea typeface="ＭＳ Ｐゴシック"/>
                <a:cs typeface="Courier New"/>
              </a:rPr>
              <a:t>に</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a:solidFill>
                  <a:srgbClr val="000000"/>
                </a:solidFill>
                <a:latin typeface="ＭＳ Ｐゴシック"/>
                <a:ea typeface="ＭＳ Ｐゴシック"/>
                <a:cs typeface="Courier New"/>
              </a:rPr>
              <a:t> </a:t>
            </a: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なる訳では</a:t>
            </a:r>
            <a:r>
              <a:rPr lang="ja-JP" altLang="ja-JP" sz="2000" kern="100" dirty="0">
                <a:solidFill>
                  <a:srgbClr val="000000"/>
                </a:solidFill>
                <a:latin typeface="ＭＳ Ｐゴシック"/>
                <a:ea typeface="ＭＳ Ｐゴシック"/>
                <a:cs typeface="Courier New"/>
              </a:rPr>
              <a:t>ないことを、まずは、ご理解いただきたいと</a:t>
            </a:r>
            <a:r>
              <a:rPr lang="ja-JP" altLang="ja-JP" sz="2000" kern="100" dirty="0" smtClean="0">
                <a:solidFill>
                  <a:srgbClr val="000000"/>
                </a:solidFill>
                <a:latin typeface="ＭＳ Ｐゴシック"/>
                <a:ea typeface="ＭＳ Ｐゴシック"/>
                <a:cs typeface="Courier New"/>
              </a:rPr>
              <a:t>思います</a:t>
            </a:r>
            <a:r>
              <a:rPr lang="ja-JP" altLang="ja-JP" sz="2000" kern="100" dirty="0">
                <a:solidFill>
                  <a:srgbClr val="000000"/>
                </a:solidFill>
                <a:latin typeface="ＭＳ Ｐゴシック"/>
                <a:ea typeface="ＭＳ Ｐゴシック"/>
                <a:cs typeface="Courier New"/>
              </a:rPr>
              <a:t>。</a:t>
            </a:r>
          </a:p>
          <a:p>
            <a:pPr fontAlgn="base">
              <a:buFontTx/>
              <a:buNone/>
              <a:defRPr/>
            </a:pPr>
            <a:r>
              <a:rPr lang="ja-JP" altLang="en-US"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そして</a:t>
            </a:r>
            <a:r>
              <a:rPr lang="ja-JP" altLang="ja-JP" sz="2000" kern="100" dirty="0">
                <a:solidFill>
                  <a:srgbClr val="000000"/>
                </a:solidFill>
                <a:latin typeface="ＭＳ Ｐゴシック"/>
                <a:ea typeface="ＭＳ Ｐゴシック"/>
                <a:cs typeface="Courier New"/>
              </a:rPr>
              <a:t>、補填された財源を、今回は、</a:t>
            </a:r>
            <a:r>
              <a:rPr lang="ja-JP" altLang="ja-JP" sz="2000" kern="100" dirty="0" smtClean="0">
                <a:solidFill>
                  <a:srgbClr val="000000"/>
                </a:solidFill>
                <a:latin typeface="ＭＳ Ｐゴシック"/>
                <a:ea typeface="ＭＳ Ｐゴシック"/>
                <a:cs typeface="Courier New"/>
              </a:rPr>
              <a:t>初診料</a:t>
            </a:r>
            <a:r>
              <a:rPr lang="ja-JP" altLang="en-US" sz="2000" kern="100" dirty="0" smtClean="0">
                <a:solidFill>
                  <a:srgbClr val="000000"/>
                </a:solidFill>
                <a:latin typeface="ＭＳ Ｐゴシック"/>
                <a:ea typeface="ＭＳ Ｐゴシック"/>
                <a:cs typeface="Courier New"/>
              </a:rPr>
              <a:t>１２</a:t>
            </a:r>
            <a:r>
              <a:rPr lang="ja-JP" altLang="ja-JP" sz="2000" kern="100" dirty="0" smtClean="0">
                <a:solidFill>
                  <a:srgbClr val="000000"/>
                </a:solidFill>
                <a:latin typeface="ＭＳ Ｐゴシック"/>
                <a:ea typeface="ＭＳ Ｐゴシック"/>
                <a:cs typeface="Courier New"/>
              </a:rPr>
              <a:t>点</a:t>
            </a:r>
            <a:r>
              <a:rPr lang="ja-JP" altLang="ja-JP" sz="2000" kern="100" dirty="0">
                <a:solidFill>
                  <a:srgbClr val="000000"/>
                </a:solidFill>
                <a:latin typeface="ＭＳ Ｐゴシック"/>
                <a:ea typeface="ＭＳ Ｐゴシック"/>
                <a:cs typeface="Courier New"/>
              </a:rPr>
              <a:t>、</a:t>
            </a:r>
            <a:r>
              <a:rPr lang="ja-JP" altLang="ja-JP" sz="2000" kern="100" dirty="0" smtClean="0">
                <a:solidFill>
                  <a:srgbClr val="000000"/>
                </a:solidFill>
                <a:latin typeface="ＭＳ Ｐゴシック"/>
                <a:ea typeface="ＭＳ Ｐゴシック"/>
                <a:cs typeface="Courier New"/>
              </a:rPr>
              <a:t>再診料</a:t>
            </a:r>
            <a:r>
              <a:rPr lang="ja-JP" altLang="en-US" sz="2000" kern="100" dirty="0" smtClean="0">
                <a:solidFill>
                  <a:srgbClr val="000000"/>
                </a:solidFill>
                <a:latin typeface="ＭＳ Ｐゴシック"/>
                <a:ea typeface="ＭＳ Ｐゴシック"/>
                <a:cs typeface="Courier New"/>
              </a:rPr>
              <a:t>３</a:t>
            </a:r>
            <a:r>
              <a:rPr lang="ja-JP" altLang="ja-JP" sz="2000" kern="100" dirty="0" smtClean="0">
                <a:solidFill>
                  <a:srgbClr val="000000"/>
                </a:solidFill>
                <a:latin typeface="ＭＳ Ｐゴシック"/>
                <a:ea typeface="ＭＳ Ｐゴシック"/>
                <a:cs typeface="Courier New"/>
              </a:rPr>
              <a:t>点</a:t>
            </a:r>
            <a:r>
              <a:rPr lang="ja-JP" altLang="ja-JP" sz="2000" kern="100" dirty="0">
                <a:solidFill>
                  <a:srgbClr val="000000"/>
                </a:solidFill>
                <a:latin typeface="ＭＳ Ｐゴシック"/>
                <a:ea typeface="ＭＳ Ｐゴシック"/>
                <a:cs typeface="Courier New"/>
              </a:rPr>
              <a:t>などの</a:t>
            </a:r>
            <a:r>
              <a:rPr lang="ja-JP" altLang="ja-JP" sz="2000" kern="100" dirty="0" smtClean="0">
                <a:solidFill>
                  <a:srgbClr val="000000"/>
                </a:solidFill>
                <a:latin typeface="ＭＳ Ｐゴシック"/>
                <a:ea typeface="ＭＳ Ｐゴシック"/>
                <a:cs typeface="Courier New"/>
              </a:rPr>
              <a:t>ように、</a:t>
            </a:r>
            <a:endParaRPr lang="en-US" altLang="ja-JP" sz="2000" kern="100" dirty="0" smtClean="0">
              <a:solidFill>
                <a:srgbClr val="000000"/>
              </a:solidFill>
              <a:latin typeface="ＭＳ Ｐゴシック"/>
              <a:ea typeface="ＭＳ Ｐゴシック"/>
              <a:cs typeface="Courier New"/>
            </a:endParaRPr>
          </a:p>
          <a:p>
            <a:pPr fontAlgn="base">
              <a:spcBef>
                <a:spcPts val="0"/>
              </a:spcBef>
              <a:buFontTx/>
              <a:buNone/>
              <a:defRPr/>
            </a:pPr>
            <a:r>
              <a:rPr lang="en-US" altLang="ja-JP" sz="2000" kern="100" dirty="0" smtClean="0">
                <a:solidFill>
                  <a:srgbClr val="000000"/>
                </a:solidFill>
                <a:latin typeface="ＭＳ Ｐゴシック"/>
                <a:ea typeface="ＭＳ Ｐゴシック"/>
                <a:cs typeface="Courier New"/>
              </a:rPr>
              <a:t>  </a:t>
            </a:r>
            <a:r>
              <a:rPr lang="ja-JP" altLang="ja-JP" sz="2000" kern="100" dirty="0" smtClean="0">
                <a:solidFill>
                  <a:srgbClr val="000000"/>
                </a:solidFill>
                <a:latin typeface="ＭＳ Ｐゴシック"/>
                <a:ea typeface="ＭＳ Ｐゴシック"/>
                <a:cs typeface="Courier New"/>
              </a:rPr>
              <a:t>基本診療料</a:t>
            </a:r>
            <a:r>
              <a:rPr lang="ja-JP" altLang="en-US" sz="2000" kern="100" dirty="0">
                <a:solidFill>
                  <a:srgbClr val="000000"/>
                </a:solidFill>
                <a:latin typeface="ＭＳ Ｐゴシック"/>
                <a:ea typeface="ＭＳ Ｐゴシック"/>
                <a:cs typeface="Courier New"/>
              </a:rPr>
              <a:t>を</a:t>
            </a:r>
            <a:r>
              <a:rPr lang="ja-JP" altLang="ja-JP" sz="2000" kern="100" dirty="0" smtClean="0">
                <a:solidFill>
                  <a:srgbClr val="000000"/>
                </a:solidFill>
                <a:latin typeface="ＭＳ Ｐゴシック"/>
                <a:ea typeface="ＭＳ Ｐゴシック"/>
                <a:cs typeface="Courier New"/>
              </a:rPr>
              <a:t>中心</a:t>
            </a:r>
            <a:r>
              <a:rPr lang="ja-JP" altLang="ja-JP" sz="2000" kern="100" dirty="0">
                <a:solidFill>
                  <a:srgbClr val="000000"/>
                </a:solidFill>
                <a:latin typeface="ＭＳ Ｐゴシック"/>
                <a:ea typeface="ＭＳ Ｐゴシック"/>
                <a:cs typeface="Courier New"/>
              </a:rPr>
              <a:t>に配分することとなりました</a:t>
            </a:r>
            <a:r>
              <a:rPr lang="ja-JP" altLang="ja-JP" sz="2000" kern="100" dirty="0" smtClean="0">
                <a:solidFill>
                  <a:srgbClr val="000000"/>
                </a:solidFill>
                <a:latin typeface="ＭＳ Ｐゴシック"/>
                <a:ea typeface="ＭＳ Ｐゴシック"/>
                <a:cs typeface="Courier New"/>
              </a:rPr>
              <a:t>。</a:t>
            </a:r>
            <a:endParaRPr lang="en-US" altLang="ja-JP" sz="2000" kern="100" dirty="0" smtClean="0">
              <a:solidFill>
                <a:srgbClr val="000000"/>
              </a:solidFill>
              <a:latin typeface="ＭＳ Ｐゴシック"/>
              <a:ea typeface="ＭＳ Ｐゴシック"/>
              <a:cs typeface="Courier New"/>
            </a:endParaRPr>
          </a:p>
          <a:p>
            <a:pPr eaLnBrk="1" fontAlgn="base" hangingPunct="1">
              <a:spcBef>
                <a:spcPct val="0"/>
              </a:spcBef>
              <a:buFontTx/>
              <a:buNone/>
              <a:defRPr/>
            </a:pPr>
            <a:r>
              <a:rPr lang="ja-JP" altLang="en-US" sz="2000" kern="100" dirty="0">
                <a:solidFill>
                  <a:srgbClr val="000000"/>
                </a:solidFill>
                <a:latin typeface="ＭＳ ゴシック"/>
                <a:cs typeface="Courier New"/>
              </a:rPr>
              <a:t>○　</a:t>
            </a:r>
            <a:r>
              <a:rPr lang="ja-JP" altLang="ja-JP" sz="2000" kern="100" dirty="0">
                <a:solidFill>
                  <a:srgbClr val="000000"/>
                </a:solidFill>
                <a:latin typeface="ＭＳ ゴシック"/>
                <a:cs typeface="Courier New"/>
              </a:rPr>
              <a:t>これについては、すべての診療項目について、それに対応する医療</a:t>
            </a:r>
            <a:r>
              <a:rPr lang="ja-JP" altLang="ja-JP" sz="2000" kern="100" dirty="0" smtClean="0">
                <a:solidFill>
                  <a:srgbClr val="000000"/>
                </a:solidFill>
                <a:latin typeface="ＭＳ ゴシック"/>
                <a:cs typeface="Courier New"/>
              </a:rPr>
              <a:t>機関の</a:t>
            </a:r>
            <a:endParaRPr lang="en-US" altLang="ja-JP" sz="2000" kern="100" dirty="0" smtClean="0">
              <a:solidFill>
                <a:srgbClr val="000000"/>
              </a:solidFill>
              <a:latin typeface="ＭＳ ゴシック"/>
              <a:cs typeface="Courier New"/>
            </a:endParaRPr>
          </a:p>
          <a:p>
            <a:pPr eaLnBrk="1" fontAlgn="base" hangingPunct="1">
              <a:spcBef>
                <a:spcPct val="0"/>
              </a:spcBef>
              <a:buFontTx/>
              <a:buNone/>
              <a:defRPr/>
            </a:pPr>
            <a:r>
              <a:rPr lang="en-US" altLang="ja-JP" sz="2000" kern="100" dirty="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消費税</a:t>
            </a:r>
            <a:r>
              <a:rPr lang="ja-JP" altLang="ja-JP" sz="2000" kern="100" dirty="0">
                <a:solidFill>
                  <a:srgbClr val="000000"/>
                </a:solidFill>
                <a:latin typeface="ＭＳ ゴシック"/>
                <a:cs typeface="Courier New"/>
              </a:rPr>
              <a:t>コストを正確に把握し、反映させることは技術的に不可能で</a:t>
            </a:r>
            <a:r>
              <a:rPr lang="ja-JP" altLang="ja-JP" sz="2000" kern="100" dirty="0" smtClean="0">
                <a:solidFill>
                  <a:srgbClr val="000000"/>
                </a:solidFill>
                <a:latin typeface="ＭＳ ゴシック"/>
                <a:cs typeface="Courier New"/>
              </a:rPr>
              <a:t>、いずれ</a:t>
            </a:r>
            <a:r>
              <a:rPr lang="ja-JP" altLang="ja-JP" sz="2000" kern="100" dirty="0">
                <a:solidFill>
                  <a:srgbClr val="000000"/>
                </a:solidFill>
                <a:latin typeface="ＭＳ ゴシック"/>
                <a:cs typeface="Courier New"/>
              </a:rPr>
              <a:t>か</a:t>
            </a:r>
            <a:r>
              <a:rPr lang="ja-JP" altLang="ja-JP" sz="2000" kern="100" dirty="0" smtClean="0">
                <a:solidFill>
                  <a:srgbClr val="000000"/>
                </a:solidFill>
                <a:latin typeface="ＭＳ ゴシック"/>
                <a:cs typeface="Courier New"/>
              </a:rPr>
              <a:t>の</a:t>
            </a:r>
            <a:endParaRPr lang="en-US" altLang="ja-JP" sz="2000" kern="100" dirty="0" smtClean="0">
              <a:solidFill>
                <a:srgbClr val="000000"/>
              </a:solidFill>
              <a:latin typeface="ＭＳ ゴシック"/>
              <a:cs typeface="Courier New"/>
            </a:endParaRPr>
          </a:p>
          <a:p>
            <a:pPr eaLnBrk="1" fontAlgn="base" hangingPunct="1">
              <a:spcBef>
                <a:spcPct val="0"/>
              </a:spcBef>
              <a:buFontTx/>
              <a:buNone/>
              <a:defRPr/>
            </a:pPr>
            <a:r>
              <a:rPr lang="en-US" altLang="ja-JP" sz="2000" kern="100" dirty="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項目</a:t>
            </a:r>
            <a:r>
              <a:rPr lang="ja-JP" altLang="ja-JP" sz="2000" kern="100" dirty="0">
                <a:solidFill>
                  <a:srgbClr val="000000"/>
                </a:solidFill>
                <a:latin typeface="ＭＳ ゴシック"/>
                <a:cs typeface="Courier New"/>
              </a:rPr>
              <a:t>に代表して上乗せすることにならざるを得ません</a:t>
            </a:r>
            <a:r>
              <a:rPr lang="ja-JP" altLang="ja-JP" sz="2000" kern="100" dirty="0" smtClean="0">
                <a:solidFill>
                  <a:srgbClr val="000000"/>
                </a:solidFill>
                <a:latin typeface="ＭＳ ゴシック"/>
                <a:cs typeface="Courier New"/>
              </a:rPr>
              <a:t>。</a:t>
            </a:r>
            <a:endParaRPr lang="ja-JP" altLang="ja-JP" sz="2000" kern="100" dirty="0">
              <a:solidFill>
                <a:srgbClr val="000000"/>
              </a:solidFill>
              <a:latin typeface="ＭＳ ゴシック"/>
              <a:cs typeface="Courier New"/>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23</a:t>
            </a:fld>
            <a:endParaRPr lang="ja-JP" altLang="en-US" dirty="0">
              <a:solidFill>
                <a:prstClr val="black"/>
              </a:solidFill>
              <a:latin typeface="Calibri"/>
            </a:endParaRPr>
          </a:p>
        </p:txBody>
      </p:sp>
    </p:spTree>
    <p:extLst>
      <p:ext uri="{BB962C8B-B14F-4D97-AF65-F5344CB8AC3E}">
        <p14:creationId xmlns:p14="http://schemas.microsoft.com/office/powerpoint/2010/main" xmlns="" val="182160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テキスト ボックス 4"/>
          <p:cNvSpPr txBox="1">
            <a:spLocks noChangeArrowheads="1"/>
          </p:cNvSpPr>
          <p:nvPr/>
        </p:nvSpPr>
        <p:spPr bwMode="auto">
          <a:xfrm>
            <a:off x="263129" y="333386"/>
            <a:ext cx="8941196"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200" u="sng" smtClean="0">
                <a:solidFill>
                  <a:srgbClr val="000000"/>
                </a:solidFill>
              </a:rPr>
              <a:t>消費税率引き上げ対応分への財源配分</a:t>
            </a:r>
          </a:p>
        </p:txBody>
      </p:sp>
      <p:sp>
        <p:nvSpPr>
          <p:cNvPr id="222212" name="テキスト ボックス 6"/>
          <p:cNvSpPr txBox="1">
            <a:spLocks noChangeArrowheads="1"/>
          </p:cNvSpPr>
          <p:nvPr/>
        </p:nvSpPr>
        <p:spPr bwMode="auto">
          <a:xfrm>
            <a:off x="414504" y="333386"/>
            <a:ext cx="8939477" cy="461665"/>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2400" dirty="0" smtClean="0">
                <a:solidFill>
                  <a:srgbClr val="000000"/>
                </a:solidFill>
              </a:rPr>
              <a:t>消費税率引上げ対応について②</a:t>
            </a:r>
          </a:p>
        </p:txBody>
      </p:sp>
      <p:sp>
        <p:nvSpPr>
          <p:cNvPr id="9" name="テキスト ボックス 6"/>
          <p:cNvSpPr txBox="1">
            <a:spLocks noChangeArrowheads="1"/>
          </p:cNvSpPr>
          <p:nvPr/>
        </p:nvSpPr>
        <p:spPr bwMode="auto">
          <a:xfrm>
            <a:off x="414504" y="905929"/>
            <a:ext cx="8939477" cy="5124480"/>
          </a:xfrm>
          <a:prstGeom prst="rect">
            <a:avLst/>
          </a:prstGeom>
          <a:solidFill>
            <a:srgbClr val="FFC000">
              <a:alpha val="55000"/>
            </a:srgbClr>
          </a:solidFill>
          <a:ln w="9525">
            <a:solidFill>
              <a:schemeClr val="tx1"/>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lnSpc>
                <a:spcPts val="2200"/>
              </a:lnSpc>
              <a:buFontTx/>
              <a:buNone/>
              <a:defRPr/>
            </a:pPr>
            <a:r>
              <a:rPr lang="en-US" altLang="ja-JP" sz="2000" kern="100" dirty="0" smtClean="0">
                <a:solidFill>
                  <a:srgbClr val="000000"/>
                </a:solidFill>
                <a:latin typeface="ＭＳ Ｐゴシック"/>
                <a:ea typeface="ＭＳ Ｐゴシック"/>
                <a:cs typeface="Times New Roman"/>
              </a:rPr>
              <a:t>【</a:t>
            </a:r>
            <a:r>
              <a:rPr lang="ja-JP" altLang="en-US" sz="2000" kern="100" dirty="0">
                <a:solidFill>
                  <a:srgbClr val="000000"/>
                </a:solidFill>
                <a:latin typeface="ＭＳ Ｐゴシック"/>
                <a:ea typeface="ＭＳ Ｐゴシック"/>
                <a:cs typeface="Times New Roman"/>
              </a:rPr>
              <a:t>国民</a:t>
            </a:r>
            <a:r>
              <a:rPr lang="ja-JP" altLang="en-US" sz="2000" kern="100" dirty="0" smtClean="0">
                <a:solidFill>
                  <a:srgbClr val="000000"/>
                </a:solidFill>
                <a:latin typeface="ＭＳ Ｐゴシック"/>
                <a:ea typeface="ＭＳ Ｐゴシック"/>
                <a:cs typeface="Times New Roman"/>
              </a:rPr>
              <a:t>に</a:t>
            </a:r>
            <a:r>
              <a:rPr lang="ja-JP" altLang="en-US" sz="2000" kern="100" dirty="0">
                <a:solidFill>
                  <a:srgbClr val="000000"/>
                </a:solidFill>
                <a:latin typeface="ＭＳ Ｐゴシック"/>
                <a:ea typeface="ＭＳ Ｐゴシック"/>
                <a:cs typeface="Times New Roman"/>
              </a:rPr>
              <a:t>向けて</a:t>
            </a:r>
            <a:r>
              <a:rPr lang="en-US" altLang="ja-JP" sz="2000" kern="100" dirty="0" smtClean="0">
                <a:solidFill>
                  <a:srgbClr val="000000"/>
                </a:solidFill>
                <a:latin typeface="ＭＳ Ｐゴシック"/>
                <a:ea typeface="ＭＳ Ｐゴシック"/>
                <a:cs typeface="Times New Roman"/>
              </a:rPr>
              <a:t>】</a:t>
            </a:r>
          </a:p>
          <a:p>
            <a:pPr fontAlgn="base">
              <a:lnSpc>
                <a:spcPts val="2200"/>
              </a:lnSpc>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過去</a:t>
            </a:r>
            <a:r>
              <a:rPr lang="ja-JP" altLang="ja-JP" sz="2000" kern="100" dirty="0">
                <a:solidFill>
                  <a:srgbClr val="000000"/>
                </a:solidFill>
                <a:latin typeface="ＭＳ ゴシック"/>
                <a:cs typeface="Courier New"/>
              </a:rPr>
              <a:t>においては個別の診療項目に上乗せした結果、その後、２年に</a:t>
            </a:r>
            <a:r>
              <a:rPr lang="ja-JP" altLang="ja-JP" sz="2000" kern="100" dirty="0" smtClean="0">
                <a:solidFill>
                  <a:srgbClr val="000000"/>
                </a:solidFill>
                <a:latin typeface="ＭＳ ゴシック"/>
                <a:cs typeface="Courier New"/>
              </a:rPr>
              <a:t>１度の改定</a:t>
            </a:r>
            <a:endParaRPr lang="en-US" altLang="ja-JP" sz="2000" kern="100" dirty="0" smtClean="0">
              <a:solidFill>
                <a:srgbClr val="000000"/>
              </a:solidFill>
              <a:latin typeface="ＭＳ ゴシック"/>
              <a:cs typeface="Courier New"/>
            </a:endParaRPr>
          </a:p>
          <a:p>
            <a:pPr fontAlgn="base">
              <a:lnSpc>
                <a:spcPts val="2200"/>
              </a:lnSpc>
              <a:spcBef>
                <a:spcPts val="0"/>
              </a:spcBef>
              <a:buFontTx/>
              <a:buNone/>
              <a:defRPr/>
            </a:pP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を経て</a:t>
            </a:r>
            <a:r>
              <a:rPr lang="ja-JP" altLang="ja-JP" sz="2000" kern="100" dirty="0">
                <a:solidFill>
                  <a:srgbClr val="000000"/>
                </a:solidFill>
                <a:latin typeface="ＭＳ ゴシック"/>
                <a:cs typeface="Courier New"/>
              </a:rPr>
              <a:t>、検証不可能な状態になり、問題になっていました</a:t>
            </a:r>
            <a:r>
              <a:rPr lang="ja-JP" altLang="ja-JP" sz="2000" kern="100" dirty="0" smtClean="0">
                <a:solidFill>
                  <a:srgbClr val="000000"/>
                </a:solidFill>
                <a:latin typeface="ＭＳ ゴシック"/>
                <a:cs typeface="Courier New"/>
              </a:rPr>
              <a:t>。</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今回</a:t>
            </a:r>
            <a:r>
              <a:rPr lang="ja-JP" altLang="ja-JP" sz="2000" kern="100" dirty="0">
                <a:solidFill>
                  <a:srgbClr val="000000"/>
                </a:solidFill>
                <a:latin typeface="ＭＳ ゴシック"/>
                <a:cs typeface="Courier New"/>
              </a:rPr>
              <a:t>はその反省を踏まえ、いつの間にか無くなってしまうようなことが</a:t>
            </a:r>
            <a:r>
              <a:rPr lang="ja-JP" altLang="ja-JP" sz="2000" kern="100" dirty="0" smtClean="0">
                <a:solidFill>
                  <a:srgbClr val="000000"/>
                </a:solidFill>
                <a:latin typeface="ＭＳ ゴシック"/>
                <a:cs typeface="Courier New"/>
              </a:rPr>
              <a:t>ないよう</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に、また</a:t>
            </a:r>
            <a:r>
              <a:rPr lang="ja-JP" altLang="ja-JP" sz="2000" kern="100" dirty="0">
                <a:solidFill>
                  <a:srgbClr val="000000"/>
                </a:solidFill>
                <a:latin typeface="ＭＳ ゴシック"/>
                <a:cs typeface="Courier New"/>
              </a:rPr>
              <a:t>、１０％時に抜本的見直すことを要望している中で、出来る限り、</a:t>
            </a:r>
            <a:r>
              <a:rPr lang="ja-JP" altLang="ja-JP" sz="2000" kern="100" dirty="0" smtClean="0">
                <a:solidFill>
                  <a:srgbClr val="000000"/>
                </a:solidFill>
                <a:latin typeface="ＭＳ ゴシック"/>
                <a:cs typeface="Courier New"/>
              </a:rPr>
              <a:t>シンプ</a:t>
            </a:r>
            <a:endParaRPr lang="en-US" altLang="ja-JP" sz="2000" kern="100" dirty="0" smtClean="0">
              <a:solidFill>
                <a:srgbClr val="000000"/>
              </a:solidFill>
              <a:latin typeface="ＭＳ ゴシック"/>
              <a:cs typeface="Courier New"/>
            </a:endParaRPr>
          </a:p>
          <a:p>
            <a:pPr fontAlgn="base">
              <a:spcBef>
                <a:spcPts val="0"/>
              </a:spcBef>
              <a:buFontTx/>
              <a:buNone/>
              <a:defRPr/>
            </a:pPr>
            <a:r>
              <a:rPr lang="ja-JP" altLang="en-US" sz="2000" kern="100" dirty="0">
                <a:solidFill>
                  <a:srgbClr val="000000"/>
                </a:solidFill>
                <a:latin typeface="ＭＳ ゴシック"/>
                <a:cs typeface="Courier New"/>
              </a:rPr>
              <a:t>　</a:t>
            </a: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ルで分かりやすく</a:t>
            </a:r>
            <a:r>
              <a:rPr lang="ja-JP" altLang="ja-JP" sz="2000" kern="100" dirty="0">
                <a:solidFill>
                  <a:srgbClr val="000000"/>
                </a:solidFill>
                <a:latin typeface="ＭＳ ゴシック"/>
                <a:cs typeface="Courier New"/>
              </a:rPr>
              <a:t>、広く薄く上乗せを行うのが望ましい、ということから、基本</a:t>
            </a:r>
            <a:r>
              <a:rPr lang="ja-JP" altLang="ja-JP" sz="2000" kern="100" dirty="0" smtClean="0">
                <a:solidFill>
                  <a:srgbClr val="000000"/>
                </a:solidFill>
                <a:latin typeface="ＭＳ ゴシック"/>
                <a:cs typeface="Courier New"/>
              </a:rPr>
              <a:t>診</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療料にできるだけ</a:t>
            </a:r>
            <a:r>
              <a:rPr lang="ja-JP" altLang="ja-JP" sz="2000" kern="100" dirty="0">
                <a:solidFill>
                  <a:srgbClr val="000000"/>
                </a:solidFill>
                <a:latin typeface="ＭＳ ゴシック"/>
                <a:cs typeface="Courier New"/>
              </a:rPr>
              <a:t>代表させることになりました。</a:t>
            </a:r>
          </a:p>
          <a:p>
            <a:pPr fontAlgn="base">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結果</a:t>
            </a:r>
            <a:r>
              <a:rPr lang="ja-JP" altLang="ja-JP" sz="2000" kern="100" dirty="0">
                <a:solidFill>
                  <a:srgbClr val="000000"/>
                </a:solidFill>
                <a:latin typeface="ＭＳ ゴシック"/>
                <a:cs typeface="Courier New"/>
              </a:rPr>
              <a:t>として、今回上乗せされた基本診療料だけを見れば</a:t>
            </a:r>
            <a:r>
              <a:rPr lang="ja-JP" altLang="ja-JP" sz="2000" kern="100" dirty="0" smtClean="0">
                <a:solidFill>
                  <a:srgbClr val="000000"/>
                </a:solidFill>
                <a:latin typeface="ＭＳ ゴシック"/>
                <a:cs typeface="Courier New"/>
              </a:rPr>
              <a:t>、</a:t>
            </a:r>
            <a:r>
              <a:rPr lang="ja-JP" altLang="en-US" sz="2000" kern="100" dirty="0" smtClean="0">
                <a:solidFill>
                  <a:srgbClr val="000000"/>
                </a:solidFill>
                <a:latin typeface="ＭＳ ゴシック"/>
                <a:cs typeface="Courier New"/>
              </a:rPr>
              <a:t>「</a:t>
            </a:r>
            <a:r>
              <a:rPr lang="ja-JP" altLang="ja-JP" sz="2000" kern="100" dirty="0" smtClean="0">
                <a:solidFill>
                  <a:srgbClr val="000000"/>
                </a:solidFill>
                <a:latin typeface="ＭＳ ゴシック"/>
                <a:cs typeface="Courier New"/>
              </a:rPr>
              <a:t>なぜ</a:t>
            </a:r>
            <a:r>
              <a:rPr lang="ja-JP" altLang="ja-JP" sz="2000" kern="100" dirty="0">
                <a:solidFill>
                  <a:srgbClr val="000000"/>
                </a:solidFill>
                <a:latin typeface="ＭＳ ゴシック"/>
                <a:cs typeface="Courier New"/>
              </a:rPr>
              <a:t>こんなに高く</a:t>
            </a:r>
            <a:r>
              <a:rPr lang="ja-JP" altLang="ja-JP" sz="2000" kern="100" dirty="0" err="1" smtClean="0">
                <a:solidFill>
                  <a:srgbClr val="000000"/>
                </a:solidFill>
                <a:latin typeface="ＭＳ ゴシック"/>
                <a:cs typeface="Courier New"/>
              </a:rPr>
              <a:t>な</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ったのか</a:t>
            </a:r>
            <a:r>
              <a:rPr lang="ja-JP" altLang="en-US" sz="2000" kern="100" dirty="0" smtClean="0">
                <a:solidFill>
                  <a:srgbClr val="000000"/>
                </a:solidFill>
                <a:latin typeface="ＭＳ ゴシック"/>
                <a:cs typeface="Courier New"/>
              </a:rPr>
              <a:t>？」</a:t>
            </a:r>
            <a:r>
              <a:rPr lang="ja-JP" altLang="ja-JP" sz="2000" kern="100" dirty="0" smtClean="0">
                <a:solidFill>
                  <a:srgbClr val="000000"/>
                </a:solidFill>
                <a:latin typeface="ＭＳ ゴシック"/>
                <a:cs typeface="Courier New"/>
              </a:rPr>
              <a:t>と</a:t>
            </a:r>
            <a:r>
              <a:rPr lang="ja-JP" altLang="ja-JP" sz="2000" kern="100" dirty="0">
                <a:solidFill>
                  <a:srgbClr val="000000"/>
                </a:solidFill>
                <a:latin typeface="ＭＳ ゴシック"/>
                <a:cs typeface="Courier New"/>
              </a:rPr>
              <a:t>思われるかも知れません。平均的には、先ほど申し上げた通り</a:t>
            </a:r>
            <a:r>
              <a:rPr lang="ja-JP" altLang="ja-JP" sz="2000" kern="100" dirty="0" smtClean="0">
                <a:solidFill>
                  <a:srgbClr val="000000"/>
                </a:solidFill>
                <a:latin typeface="ＭＳ ゴシック"/>
                <a:cs typeface="Courier New"/>
              </a:rPr>
              <a:t>、</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３％の</a:t>
            </a:r>
            <a:r>
              <a:rPr lang="ja-JP" altLang="ja-JP" sz="2000" kern="100" dirty="0">
                <a:solidFill>
                  <a:srgbClr val="000000"/>
                </a:solidFill>
                <a:latin typeface="ＭＳ ゴシック"/>
                <a:cs typeface="Courier New"/>
              </a:rPr>
              <a:t>増税分に対応する医療機関の支払いを適切に反映した</a:t>
            </a:r>
            <a:r>
              <a:rPr lang="ja-JP" altLang="ja-JP" sz="2000" kern="100" dirty="0" smtClean="0">
                <a:solidFill>
                  <a:srgbClr val="000000"/>
                </a:solidFill>
                <a:latin typeface="ＭＳ ゴシック"/>
                <a:cs typeface="Courier New"/>
              </a:rPr>
              <a:t>）</a:t>
            </a:r>
            <a:r>
              <a:rPr lang="ja-JP" altLang="en-US" sz="2000" kern="100" dirty="0" smtClean="0">
                <a:solidFill>
                  <a:srgbClr val="000000"/>
                </a:solidFill>
                <a:latin typeface="ＭＳ ゴシック"/>
                <a:cs typeface="Courier New"/>
              </a:rPr>
              <a:t>１．３６</a:t>
            </a:r>
            <a:r>
              <a:rPr lang="ja-JP" altLang="ja-JP" sz="2000" kern="100" dirty="0" smtClean="0">
                <a:solidFill>
                  <a:srgbClr val="000000"/>
                </a:solidFill>
                <a:latin typeface="ＭＳ ゴシック"/>
                <a:cs typeface="Courier New"/>
              </a:rPr>
              <a:t>％</a:t>
            </a:r>
            <a:r>
              <a:rPr lang="ja-JP" altLang="ja-JP" sz="2000" kern="100" dirty="0">
                <a:solidFill>
                  <a:srgbClr val="000000"/>
                </a:solidFill>
                <a:latin typeface="ＭＳ ゴシック"/>
                <a:cs typeface="Courier New"/>
              </a:rPr>
              <a:t>の</a:t>
            </a:r>
            <a:r>
              <a:rPr lang="ja-JP" altLang="ja-JP" sz="2000" kern="100" dirty="0" smtClean="0">
                <a:solidFill>
                  <a:srgbClr val="000000"/>
                </a:solidFill>
                <a:latin typeface="ＭＳ ゴシック"/>
                <a:cs typeface="Courier New"/>
              </a:rPr>
              <a:t>上乗</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せ</a:t>
            </a:r>
            <a:r>
              <a:rPr lang="ja-JP" altLang="ja-JP" sz="2000" kern="100" dirty="0">
                <a:solidFill>
                  <a:srgbClr val="000000"/>
                </a:solidFill>
                <a:latin typeface="ＭＳ ゴシック"/>
                <a:cs typeface="Courier New"/>
              </a:rPr>
              <a:t>と</a:t>
            </a:r>
            <a:r>
              <a:rPr lang="ja-JP" altLang="ja-JP" sz="2000" kern="100" dirty="0" smtClean="0">
                <a:solidFill>
                  <a:srgbClr val="000000"/>
                </a:solidFill>
                <a:latin typeface="ＭＳ ゴシック"/>
                <a:cs typeface="Courier New"/>
              </a:rPr>
              <a:t>なって</a:t>
            </a:r>
            <a:r>
              <a:rPr lang="ja-JP" altLang="ja-JP" sz="2000" kern="100" dirty="0">
                <a:solidFill>
                  <a:srgbClr val="000000"/>
                </a:solidFill>
                <a:latin typeface="ＭＳ ゴシック"/>
                <a:cs typeface="Courier New"/>
              </a:rPr>
              <a:t>いるのですが、ただ、患者さんの受診内容によっては、平均より</a:t>
            </a:r>
            <a:r>
              <a:rPr lang="ja-JP" altLang="ja-JP" sz="2000" kern="100" dirty="0" smtClean="0">
                <a:solidFill>
                  <a:srgbClr val="000000"/>
                </a:solidFill>
                <a:latin typeface="ＭＳ ゴシック"/>
                <a:cs typeface="Courier New"/>
              </a:rPr>
              <a:t>も</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上乗せ</a:t>
            </a:r>
            <a:r>
              <a:rPr lang="ja-JP" altLang="ja-JP" sz="2000" kern="100" dirty="0">
                <a:solidFill>
                  <a:srgbClr val="000000"/>
                </a:solidFill>
                <a:latin typeface="ＭＳ ゴシック"/>
                <a:cs typeface="Courier New"/>
              </a:rPr>
              <a:t>が</a:t>
            </a:r>
            <a:r>
              <a:rPr lang="ja-JP" altLang="ja-JP" sz="2000" kern="100" dirty="0" smtClean="0">
                <a:solidFill>
                  <a:srgbClr val="000000"/>
                </a:solidFill>
                <a:latin typeface="ＭＳ ゴシック"/>
                <a:cs typeface="Courier New"/>
              </a:rPr>
              <a:t>大きく</a:t>
            </a:r>
            <a:r>
              <a:rPr lang="ja-JP" altLang="ja-JP" sz="2000" kern="100" dirty="0">
                <a:solidFill>
                  <a:srgbClr val="000000"/>
                </a:solidFill>
                <a:latin typeface="ＭＳ ゴシック"/>
                <a:cs typeface="Courier New"/>
              </a:rPr>
              <a:t>なるケースや、逆に、小さくなるケースもあります。</a:t>
            </a:r>
          </a:p>
          <a:p>
            <a:pPr fontAlgn="base">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診療</a:t>
            </a:r>
            <a:r>
              <a:rPr lang="ja-JP" altLang="ja-JP" sz="2000" kern="100" dirty="0">
                <a:solidFill>
                  <a:srgbClr val="000000"/>
                </a:solidFill>
                <a:latin typeface="ＭＳ ゴシック"/>
                <a:cs typeface="Courier New"/>
              </a:rPr>
              <a:t>報酬への上乗せで対応する限り</a:t>
            </a:r>
            <a:r>
              <a:rPr lang="ja-JP" altLang="ja-JP" sz="2000" kern="100" dirty="0" smtClean="0">
                <a:solidFill>
                  <a:srgbClr val="000000"/>
                </a:solidFill>
                <a:latin typeface="ＭＳ ゴシック"/>
                <a:cs typeface="Courier New"/>
              </a:rPr>
              <a:t>、</a:t>
            </a:r>
            <a:r>
              <a:rPr lang="ja-JP" altLang="en-US" sz="2000" kern="100" dirty="0">
                <a:solidFill>
                  <a:srgbClr val="000000"/>
                </a:solidFill>
                <a:latin typeface="ＭＳ ゴシック"/>
                <a:cs typeface="Courier New"/>
              </a:rPr>
              <a:t>すべ</a:t>
            </a:r>
            <a:r>
              <a:rPr lang="ja-JP" altLang="ja-JP" sz="2000" kern="100" dirty="0" smtClean="0">
                <a:solidFill>
                  <a:srgbClr val="000000"/>
                </a:solidFill>
                <a:latin typeface="ＭＳ ゴシック"/>
                <a:cs typeface="Courier New"/>
              </a:rPr>
              <a:t>ての</a:t>
            </a:r>
            <a:r>
              <a:rPr lang="ja-JP" altLang="ja-JP" sz="2000" kern="100" dirty="0">
                <a:solidFill>
                  <a:srgbClr val="000000"/>
                </a:solidFill>
                <a:latin typeface="ＭＳ ゴシック"/>
                <a:cs typeface="Courier New"/>
              </a:rPr>
              <a:t>人に納得</a:t>
            </a:r>
            <a:r>
              <a:rPr lang="ja-JP" altLang="ja-JP" sz="2000" kern="100" dirty="0" smtClean="0">
                <a:solidFill>
                  <a:srgbClr val="000000"/>
                </a:solidFill>
                <a:latin typeface="ＭＳ ゴシック"/>
                <a:cs typeface="Courier New"/>
              </a:rPr>
              <a:t>いただける</a:t>
            </a:r>
            <a:r>
              <a:rPr lang="ja-JP" altLang="en-US" sz="2000" kern="100" dirty="0" smtClean="0">
                <a:solidFill>
                  <a:srgbClr val="000000"/>
                </a:solidFill>
                <a:latin typeface="ＭＳ ゴシック"/>
                <a:cs typeface="Courier New"/>
              </a:rPr>
              <a:t>、</a:t>
            </a:r>
            <a:r>
              <a:rPr lang="ja-JP" altLang="ja-JP" sz="2000" kern="100" dirty="0" smtClean="0">
                <a:solidFill>
                  <a:srgbClr val="000000"/>
                </a:solidFill>
                <a:latin typeface="ＭＳ ゴシック"/>
                <a:cs typeface="Courier New"/>
              </a:rPr>
              <a:t>すべて</a:t>
            </a:r>
            <a:endParaRPr lang="en-US" altLang="ja-JP" sz="2000" kern="100" dirty="0" smtClean="0">
              <a:solidFill>
                <a:srgbClr val="000000"/>
              </a:solidFill>
              <a:latin typeface="ＭＳ ゴシック"/>
              <a:cs typeface="Courier New"/>
            </a:endParaRPr>
          </a:p>
          <a:p>
            <a:pPr fontAlgn="base">
              <a:spcBef>
                <a:spcPts val="0"/>
              </a:spcBef>
              <a:buFontTx/>
              <a:buNone/>
              <a:defRPr/>
            </a:pPr>
            <a:r>
              <a:rPr lang="ja-JP" altLang="en-US"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の</a:t>
            </a:r>
            <a:r>
              <a:rPr lang="ja-JP" altLang="ja-JP" sz="2000" kern="100" dirty="0">
                <a:solidFill>
                  <a:srgbClr val="000000"/>
                </a:solidFill>
                <a:latin typeface="ＭＳ ゴシック"/>
                <a:cs typeface="Courier New"/>
              </a:rPr>
              <a:t>医療機関が納得できる）上乗せはできません。そういう中での対応であること</a:t>
            </a:r>
            <a:r>
              <a:rPr lang="ja-JP" altLang="ja-JP" sz="2000" kern="100" dirty="0" smtClean="0">
                <a:solidFill>
                  <a:srgbClr val="000000"/>
                </a:solidFill>
                <a:latin typeface="ＭＳ ゴシック"/>
                <a:cs typeface="Courier New"/>
              </a:rPr>
              <a:t>を</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en-US" altLang="ja-JP" sz="2000" kern="100" dirty="0" smtClean="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ご理解いただく</a:t>
            </a:r>
            <a:r>
              <a:rPr lang="ja-JP" altLang="ja-JP" sz="2000" kern="100" dirty="0">
                <a:solidFill>
                  <a:srgbClr val="000000"/>
                </a:solidFill>
                <a:latin typeface="ＭＳ ゴシック"/>
                <a:cs typeface="Courier New"/>
              </a:rPr>
              <a:t>とともに</a:t>
            </a:r>
            <a:r>
              <a:rPr lang="ja-JP" altLang="ja-JP" sz="2000" kern="100" dirty="0" smtClean="0">
                <a:solidFill>
                  <a:srgbClr val="000000"/>
                </a:solidFill>
                <a:latin typeface="ＭＳ ゴシック"/>
                <a:cs typeface="Courier New"/>
              </a:rPr>
              <a:t>、</a:t>
            </a:r>
            <a:r>
              <a:rPr lang="ja-JP" altLang="en-US" sz="2000" kern="100" dirty="0">
                <a:solidFill>
                  <a:srgbClr val="000000"/>
                </a:solidFill>
                <a:latin typeface="ＭＳ ゴシック"/>
                <a:cs typeface="Courier New"/>
              </a:rPr>
              <a:t>日本医師会</a:t>
            </a:r>
            <a:r>
              <a:rPr lang="ja-JP" altLang="ja-JP" sz="2000" kern="100" dirty="0" smtClean="0">
                <a:solidFill>
                  <a:srgbClr val="000000"/>
                </a:solidFill>
                <a:latin typeface="ＭＳ ゴシック"/>
                <a:cs typeface="Courier New"/>
              </a:rPr>
              <a:t>が</a:t>
            </a:r>
            <a:r>
              <a:rPr lang="ja-JP" altLang="ja-JP" sz="2000" kern="100" dirty="0">
                <a:solidFill>
                  <a:srgbClr val="000000"/>
                </a:solidFill>
                <a:latin typeface="ＭＳ ゴシック"/>
                <a:cs typeface="Courier New"/>
              </a:rPr>
              <a:t>、税制による抜本的な解決に</a:t>
            </a:r>
            <a:r>
              <a:rPr lang="ja-JP" altLang="ja-JP" sz="2000" kern="100" dirty="0" smtClean="0">
                <a:solidFill>
                  <a:srgbClr val="000000"/>
                </a:solidFill>
                <a:latin typeface="ＭＳ ゴシック"/>
                <a:cs typeface="Courier New"/>
              </a:rPr>
              <a:t>向けて</a:t>
            </a:r>
            <a:endParaRPr lang="en-US" altLang="ja-JP" sz="2000" kern="100" dirty="0" smtClean="0">
              <a:solidFill>
                <a:srgbClr val="000000"/>
              </a:solidFill>
              <a:latin typeface="ＭＳ ゴシック"/>
              <a:cs typeface="Courier New"/>
            </a:endParaRPr>
          </a:p>
          <a:p>
            <a:pPr fontAlgn="base">
              <a:spcBef>
                <a:spcPts val="0"/>
              </a:spcBef>
              <a:buFontTx/>
              <a:buNone/>
              <a:defRPr/>
            </a:pPr>
            <a:r>
              <a:rPr lang="en-US" altLang="ja-JP" sz="2000" kern="100" dirty="0">
                <a:solidFill>
                  <a:srgbClr val="000000"/>
                </a:solidFill>
                <a:latin typeface="ＭＳ ゴシック"/>
                <a:cs typeface="Courier New"/>
              </a:rPr>
              <a:t> </a:t>
            </a:r>
            <a:r>
              <a:rPr lang="ja-JP" altLang="ja-JP" sz="2000" kern="100" dirty="0" smtClean="0">
                <a:solidFill>
                  <a:srgbClr val="000000"/>
                </a:solidFill>
                <a:latin typeface="ＭＳ ゴシック"/>
                <a:cs typeface="Courier New"/>
              </a:rPr>
              <a:t>取り組んで</a:t>
            </a:r>
            <a:r>
              <a:rPr lang="ja-JP" altLang="ja-JP" sz="2000" kern="100" dirty="0">
                <a:solidFill>
                  <a:srgbClr val="000000"/>
                </a:solidFill>
                <a:latin typeface="ＭＳ ゴシック"/>
                <a:cs typeface="Courier New"/>
              </a:rPr>
              <a:t>おりますことに、</a:t>
            </a:r>
            <a:r>
              <a:rPr lang="ja-JP" altLang="ja-JP" sz="2000" kern="100" dirty="0" smtClean="0">
                <a:solidFill>
                  <a:srgbClr val="000000"/>
                </a:solidFill>
                <a:latin typeface="ＭＳ ゴシック"/>
                <a:cs typeface="Courier New"/>
              </a:rPr>
              <a:t>ご理解いただきます</a:t>
            </a:r>
            <a:r>
              <a:rPr lang="ja-JP" altLang="ja-JP" sz="2000" kern="100" dirty="0">
                <a:solidFill>
                  <a:srgbClr val="000000"/>
                </a:solidFill>
                <a:latin typeface="ＭＳ ゴシック"/>
                <a:cs typeface="Courier New"/>
              </a:rPr>
              <a:t>よう、お願いいたします</a:t>
            </a:r>
            <a:r>
              <a:rPr lang="ja-JP" altLang="ja-JP" sz="2000" kern="100" dirty="0" smtClean="0">
                <a:solidFill>
                  <a:srgbClr val="000000"/>
                </a:solidFill>
                <a:latin typeface="ＭＳ ゴシック"/>
                <a:cs typeface="Courier New"/>
              </a:rPr>
              <a:t>。</a:t>
            </a:r>
            <a:endParaRPr lang="ja-JP" altLang="ja-JP" sz="2000" kern="100" dirty="0">
              <a:solidFill>
                <a:srgbClr val="000000"/>
              </a:solidFill>
              <a:latin typeface="ＭＳ ゴシック"/>
              <a:cs typeface="Courier New"/>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24</a:t>
            </a:fld>
            <a:endParaRPr lang="ja-JP" altLang="en-US" dirty="0">
              <a:solidFill>
                <a:prstClr val="black"/>
              </a:solidFill>
              <a:latin typeface="Calibri"/>
            </a:endParaRPr>
          </a:p>
        </p:txBody>
      </p:sp>
    </p:spTree>
    <p:extLst>
      <p:ext uri="{BB962C8B-B14F-4D97-AF65-F5344CB8AC3E}">
        <p14:creationId xmlns:p14="http://schemas.microsoft.com/office/powerpoint/2010/main" xmlns="" val="2004106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bwMode="auto">
          <a:xfrm>
            <a:off x="163794" y="4102728"/>
            <a:ext cx="9527318" cy="521304"/>
          </a:xfrm>
          <a:prstGeom prst="rect">
            <a:avLst/>
          </a:prstGeom>
          <a:noFill/>
          <a:ln w="31750" cmpd="sng">
            <a:noFill/>
            <a:miter lim="800000"/>
            <a:headEnd/>
            <a:tailEnd/>
          </a:ln>
          <a:effectLst/>
        </p:spPr>
        <p:txBody>
          <a:bodyPr wrap="square" lIns="67788" tIns="36000" rIns="67788" bIns="0" rtlCol="0" anchor="ctr">
            <a:noAutofit/>
          </a:bodyPr>
          <a:lstStyle/>
          <a:p>
            <a:pPr marL="252000" indent="-196850" defTabSz="676890">
              <a:spcBef>
                <a:spcPts val="0"/>
              </a:spcBef>
              <a:spcAft>
                <a:spcPts val="600"/>
              </a:spcAft>
            </a:pP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月以降も、引き続き特例措置の対象になります</a:t>
            </a: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47631" y="-6558"/>
            <a:ext cx="9827088" cy="6498798"/>
          </a:xfrm>
          <a:prstGeom prst="rect">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bwMode="auto">
          <a:xfrm>
            <a:off x="40198" y="3181240"/>
            <a:ext cx="9827088" cy="0"/>
          </a:xfrm>
          <a:prstGeom prst="line">
            <a:avLst/>
          </a:prstGeom>
          <a:solidFill>
            <a:schemeClr val="accent1"/>
          </a:solidFill>
          <a:ln w="25400" cap="flat" cmpd="sng" algn="ctr">
            <a:solidFill>
              <a:schemeClr val="tx1">
                <a:lumMod val="85000"/>
                <a:lumOff val="15000"/>
              </a:schemeClr>
            </a:solidFill>
            <a:prstDash val="solid"/>
            <a:round/>
            <a:headEnd type="none" w="med" len="med"/>
            <a:tailEnd type="none" w="med" len="med"/>
          </a:ln>
          <a:effectLst/>
        </p:spPr>
      </p:cxnSp>
      <p:sp>
        <p:nvSpPr>
          <p:cNvPr id="7" name="正方形/長方形 6"/>
          <p:cNvSpPr/>
          <p:nvPr/>
        </p:nvSpPr>
        <p:spPr>
          <a:xfrm>
            <a:off x="78585" y="16150"/>
            <a:ext cx="9750414" cy="270000"/>
          </a:xfrm>
          <a:prstGeom prst="rect">
            <a:avLst/>
          </a:prstGeom>
          <a:solidFill>
            <a:srgbClr val="FF6600">
              <a:alpha val="80000"/>
            </a:srgbClr>
          </a:solidFill>
          <a:ln>
            <a:noFill/>
          </a:ln>
        </p:spPr>
        <p:txBody>
          <a:bodyPr wrap="square" lIns="95637" tIns="108000" rIns="95637" bIns="10800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年４月２日以降に</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歳の誕生日を迎える方へ</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41"/>
          <p:cNvSpPr>
            <a:spLocks noChangeArrowheads="1"/>
          </p:cNvSpPr>
          <p:nvPr/>
        </p:nvSpPr>
        <p:spPr bwMode="auto">
          <a:xfrm>
            <a:off x="82024" y="268674"/>
            <a:ext cx="9764473" cy="711492"/>
          </a:xfrm>
          <a:prstGeom prst="roundRect">
            <a:avLst>
              <a:gd name="adj" fmla="val 0"/>
            </a:avLst>
          </a:prstGeom>
          <a:solidFill>
            <a:srgbClr val="2CA66C">
              <a:alpha val="80000"/>
            </a:srgbClr>
          </a:solidFill>
          <a:ln>
            <a:noFill/>
            <a:headEnd/>
            <a:tailEnd/>
          </a:ln>
          <a:effectLst/>
          <a:scene3d>
            <a:camera prst="orthographicFront"/>
            <a:lightRig rig="balanced" dir="t">
              <a:rot lat="0" lon="0" rev="8700000"/>
            </a:lightRig>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72000" rIns="0" bIns="36000" anchor="ctr">
            <a:noAutofit/>
          </a:bodyPr>
          <a:lstStyle/>
          <a:p>
            <a:pPr algn="ctr"/>
            <a:r>
              <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歳の誕生月の翌月 から医療費の</a:t>
            </a:r>
            <a:endParaRPr lang="en-US" altLang="ja-JP"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2600"/>
              </a:lnSpc>
              <a:spcBef>
                <a:spcPts val="0"/>
              </a:spcBef>
              <a:spcAft>
                <a:spcPts val="0"/>
              </a:spcAft>
            </a:pPr>
            <a:r>
              <a:rPr lang="ja-JP" altLang="en-US"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窓口</a:t>
            </a:r>
            <a:r>
              <a:rPr lang="ja-JP" altLang="en-US"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負担が</a:t>
            </a:r>
            <a:r>
              <a:rPr lang="ja-JP" altLang="en-US" sz="2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２割</a:t>
            </a:r>
            <a:r>
              <a:rPr lang="ja-JP" altLang="en-US"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なります</a:t>
            </a:r>
            <a:endParaRPr lang="en-US" altLang="ja-JP"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1000"/>
              </a:lnSpc>
              <a:spcBef>
                <a:spcPts val="0"/>
              </a:spcBef>
              <a:spcAft>
                <a:spcPts val="0"/>
              </a:spcAft>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ただし、各月１日が誕生日の方はその月から２割になります</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bwMode="auto">
          <a:xfrm>
            <a:off x="163794" y="942510"/>
            <a:ext cx="9527318" cy="494728"/>
          </a:xfrm>
          <a:prstGeom prst="rect">
            <a:avLst/>
          </a:prstGeom>
          <a:noFill/>
          <a:ln w="31750" cmpd="sng">
            <a:noFill/>
            <a:miter lim="800000"/>
            <a:headEnd/>
            <a:tailEnd/>
          </a:ln>
          <a:effectLst/>
        </p:spPr>
        <p:txBody>
          <a:bodyPr wrap="square" lIns="67788" tIns="36000" rIns="67788" bIns="0" rtlCol="0" anchor="ctr">
            <a:noAutofit/>
          </a:bodyPr>
          <a:lstStyle/>
          <a:p>
            <a:pPr marL="180000" indent="-360000" defTabSz="676890">
              <a:spcBef>
                <a:spcPts val="0"/>
              </a:spcBef>
              <a:spcAft>
                <a:spcPts val="600"/>
              </a:spcAft>
            </a:pPr>
            <a:r>
              <a:rPr lang="ja-JP" altLang="en-US"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歳から</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74</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歳の方の窓口負担は法律上２割となっていますが、特例措置でこれまで１割負担とされていました。平成</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年度から、より公平な仕組みとするために２割負担に見直されることとなりました。</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139996" y="210635"/>
            <a:ext cx="702013" cy="230832"/>
          </a:xfrm>
          <a:prstGeom prst="rect">
            <a:avLst/>
          </a:prstGeom>
          <a:noFill/>
        </p:spPr>
        <p:txBody>
          <a:bodyPr wrap="square" rtlCol="0">
            <a:spAutoFit/>
          </a:bodyPr>
          <a:lstStyle/>
          <a:p>
            <a:r>
              <a:rPr kumimoji="1" lang="en-US" altLang="ja-JP" sz="9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bwMode="auto">
          <a:xfrm>
            <a:off x="163794" y="1406810"/>
            <a:ext cx="9534743" cy="1734158"/>
          </a:xfrm>
          <a:prstGeom prst="rect">
            <a:avLst/>
          </a:prstGeom>
          <a:solidFill>
            <a:schemeClr val="bg1"/>
          </a:solidFill>
          <a:ln w="25400" cmpd="sng">
            <a:solidFill>
              <a:srgbClr val="2CA66C">
                <a:alpha val="80000"/>
              </a:srgbClr>
            </a:solidFill>
            <a:miter lim="800000"/>
            <a:headEnd/>
            <a:tailEnd/>
          </a:ln>
          <a:effectLst/>
        </p:spPr>
        <p:txBody>
          <a:bodyPr wrap="square" lIns="75305" tIns="108000" rIns="75305" bIns="33893" rtlCol="0" anchor="ctr">
            <a:noAutofit/>
          </a:bodyPr>
          <a:lstStyle/>
          <a:p>
            <a:pPr marL="180975" defTabSz="676890">
              <a:spcBef>
                <a:spcPts val="60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年４月２日以降に</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歳の誕生日を迎える方</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誕生日が昭和</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年４月２日以降の方</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endParaRPr lang="ja-JP" altLang="en-US" sz="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歳の誕生月の翌月</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ただし、各月１日が誕生日の方はその月</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から</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 </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（例）平成</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26</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年</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4</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月</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2</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日～</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5</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月</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1</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日に</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70</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歳の誕生日を迎える方は、</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5</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月の診療から</a:t>
            </a:r>
            <a:r>
              <a:rPr lang="en-US" altLang="ja-JP"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2</a:t>
            </a:r>
            <a:r>
              <a:rPr lang="ja-JP" altLang="en-US" sz="1100" dirty="0">
                <a:solidFill>
                  <a:schemeClr val="tx1">
                    <a:lumMod val="85000"/>
                    <a:lumOff val="15000"/>
                  </a:schemeClr>
                </a:solidFill>
                <a:latin typeface="ＭＳ Ｐ明朝" panose="02020600040205080304" pitchFamily="18" charset="-128"/>
                <a:ea typeface="ＭＳ Ｐ明朝" panose="02020600040205080304" pitchFamily="18" charset="-128"/>
                <a:cs typeface="メイリオ" panose="020B0604030504040204" pitchFamily="50" charset="-128"/>
              </a:rPr>
              <a:t>割負担になります。</a:t>
            </a:r>
          </a:p>
          <a:p>
            <a:pPr marL="180975" defTabSz="676890">
              <a:spcBef>
                <a:spcPts val="0"/>
              </a:spcBef>
            </a:pPr>
            <a:r>
              <a:rPr lang="ja-JP" altLang="en-US" sz="5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一定</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の所得がある方は、これまでどおり３割負担です</a:t>
            </a:r>
          </a:p>
          <a:p>
            <a:pPr marL="180975" defTabSz="676890">
              <a:spcBef>
                <a:spcPts val="0"/>
              </a:spcBef>
            </a:pPr>
            <a:endParaRPr lang="en-US" altLang="ja-JP" sz="8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defTabSz="676890">
              <a:spcBef>
                <a:spcPts val="0"/>
              </a:spcBef>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なお、窓口負担には毎月の負担上限額が定められていますが、</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歳から２割負担となる方は、</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歳までと比べて上限額が下がります</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bwMode="auto">
          <a:xfrm>
            <a:off x="266835" y="1438994"/>
            <a:ext cx="1157774" cy="281007"/>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対象者</a:t>
            </a:r>
            <a:endPar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bwMode="auto">
          <a:xfrm>
            <a:off x="266834" y="1913460"/>
            <a:ext cx="1157775" cy="281007"/>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0" tIns="72000" rIns="0" bIns="0" numCol="1" rtlCol="0" anchor="ctr" anchorCtr="0" compatLnSpc="1">
            <a:prstTxWarp prst="textNoShape">
              <a:avLst/>
            </a:prstTxWarp>
          </a:bodyPr>
          <a:lstStyle/>
          <a:p>
            <a:pPr algn="ctr" defTabSz="1279440" fontAlgn="base">
              <a:spcBef>
                <a:spcPct val="0"/>
              </a:spcBef>
              <a:spcAft>
                <a:spcPct val="0"/>
              </a:spcAft>
            </a:pPr>
            <a:r>
              <a:rPr lang="en-US" altLang="ja-JP"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割となる時期</a:t>
            </a:r>
            <a:endPar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bwMode="auto">
          <a:xfrm>
            <a:off x="266834" y="2434934"/>
            <a:ext cx="1157775" cy="281007"/>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ご注意</a:t>
            </a:r>
          </a:p>
        </p:txBody>
      </p:sp>
      <p:sp>
        <p:nvSpPr>
          <p:cNvPr id="15" name="正方形/長方形 14"/>
          <p:cNvSpPr/>
          <p:nvPr/>
        </p:nvSpPr>
        <p:spPr>
          <a:xfrm>
            <a:off x="78585" y="3219690"/>
            <a:ext cx="9760050" cy="270000"/>
          </a:xfrm>
          <a:prstGeom prst="rect">
            <a:avLst/>
          </a:prstGeom>
          <a:solidFill>
            <a:srgbClr val="FF6600">
              <a:alpha val="80000"/>
            </a:srgbClr>
          </a:solidFill>
          <a:ln>
            <a:noFill/>
          </a:ln>
        </p:spPr>
        <p:txBody>
          <a:bodyPr wrap="square" lIns="95637" tIns="108000" rIns="95637" bIns="10800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年４月１日までに</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歳の誕生日を迎えた方へ</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AutoShape 41"/>
          <p:cNvSpPr>
            <a:spLocks noChangeArrowheads="1"/>
          </p:cNvSpPr>
          <p:nvPr/>
        </p:nvSpPr>
        <p:spPr bwMode="auto">
          <a:xfrm>
            <a:off x="75145" y="3472684"/>
            <a:ext cx="9764472" cy="777792"/>
          </a:xfrm>
          <a:prstGeom prst="roundRect">
            <a:avLst>
              <a:gd name="adj" fmla="val 0"/>
            </a:avLst>
          </a:prstGeom>
          <a:solidFill>
            <a:srgbClr val="3366FF">
              <a:alpha val="80000"/>
            </a:srgbClr>
          </a:solidFill>
          <a:ln>
            <a:noFill/>
            <a:headEnd/>
            <a:tailEnd/>
          </a:ln>
          <a:effectLst/>
          <a:scene3d>
            <a:camera prst="orthographicFront"/>
            <a:lightRig rig="balanced" dir="t">
              <a:rot lat="0" lon="0" rev="8700000"/>
            </a:lightRig>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wrap="none" lIns="0" tIns="72000" rIns="0" bIns="36000" anchor="ctr">
            <a:noAutofit/>
          </a:bodyPr>
          <a:lstStyle/>
          <a:p>
            <a:pPr algn="ctr"/>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月以降も医療費の</a:t>
            </a:r>
            <a:endParaRPr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2600"/>
              </a:lnSpc>
              <a:spcBef>
                <a:spcPts val="0"/>
              </a:spcBef>
              <a:spcAft>
                <a:spcPts val="0"/>
              </a:spcAft>
            </a:pPr>
            <a:r>
              <a:rPr lang="ja-JP" altLang="en-US" sz="2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窓口負担は</a:t>
            </a:r>
            <a:r>
              <a:rPr lang="ja-JP" altLang="en-US" sz="2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１割のまま</a:t>
            </a:r>
            <a:r>
              <a:rPr lang="ja-JP" altLang="en-US"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変わりません</a:t>
            </a:r>
            <a:endParaRPr lang="en-US" altLang="ja-JP" sz="2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defTabSz="914340" fontAlgn="auto">
              <a:lnSpc>
                <a:spcPts val="1440"/>
              </a:lnSpc>
              <a:spcBef>
                <a:spcPts val="0"/>
              </a:spcBef>
              <a:spcAft>
                <a:spcPts val="0"/>
              </a:spcAft>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日～４月</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日に</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歳の誕生日を迎える方は、</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割から</a:t>
            </a:r>
            <a:r>
              <a:rPr lang="en-US" altLang="ja-JP"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割に</a:t>
            </a:r>
            <a:r>
              <a:rPr lang="ja-JP" altLang="en-US" sz="1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なります</a:t>
            </a: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 name="グループ化 16"/>
          <p:cNvGrpSpPr/>
          <p:nvPr/>
        </p:nvGrpSpPr>
        <p:grpSpPr>
          <a:xfrm>
            <a:off x="174745" y="4498776"/>
            <a:ext cx="9528627" cy="1010231"/>
            <a:chOff x="190178" y="7434771"/>
            <a:chExt cx="6841701" cy="1136510"/>
          </a:xfrm>
        </p:grpSpPr>
        <p:sp>
          <p:nvSpPr>
            <p:cNvPr id="18" name="テキスト ボックス 17"/>
            <p:cNvSpPr txBox="1"/>
            <p:nvPr/>
          </p:nvSpPr>
          <p:spPr bwMode="auto">
            <a:xfrm>
              <a:off x="190178" y="7434771"/>
              <a:ext cx="6841701" cy="1136510"/>
            </a:xfrm>
            <a:prstGeom prst="rect">
              <a:avLst/>
            </a:prstGeom>
            <a:solidFill>
              <a:schemeClr val="bg1"/>
            </a:solidFill>
            <a:ln w="25400" cmpd="sng">
              <a:solidFill>
                <a:srgbClr val="3366FF">
                  <a:alpha val="80000"/>
                </a:srgbClr>
              </a:solidFill>
              <a:miter lim="800000"/>
              <a:headEnd/>
              <a:tailEnd/>
            </a:ln>
            <a:effectLst/>
          </p:spPr>
          <p:txBody>
            <a:bodyPr wrap="square" lIns="67788" tIns="72000" rIns="67788" bIns="33893" rtlCol="0" anchor="ctr" anchorCtr="0">
              <a:noAutofit/>
            </a:bodyPr>
            <a:lstStyle/>
            <a:p>
              <a:pPr marL="377825" indent="-196850" defTabSz="676890">
                <a:spcBef>
                  <a:spcPts val="60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年４月１日までに</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歳の誕生日を</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迎えた方</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誕生日が昭和</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年４月１日までの方）</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r>
                <a:rPr lang="ja-JP" altLang="en-US" sz="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一定</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の所得がある方は、これまでどおり３割負担</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77825" indent="-196850" defTabSz="676890">
                <a:spcBef>
                  <a:spcPts val="0"/>
                </a:spcBef>
              </a:pPr>
              <a:endParaRPr lang="en-US" altLang="ja-JP" sz="6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lvl="0" defTabSz="676890" fontAlgn="auto">
                <a:spcBef>
                  <a:spcPts val="0"/>
                </a:spcBef>
                <a:spcAft>
                  <a:spcPts val="0"/>
                </a:spcAft>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なお</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、窓口負担には毎月の負担上限額が定められていますが、この上限額も変わりません</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275185" y="7967913"/>
              <a:ext cx="812417" cy="360038"/>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ご注意</a:t>
              </a:r>
            </a:p>
          </p:txBody>
        </p:sp>
        <p:sp>
          <p:nvSpPr>
            <p:cNvPr id="20" name="角丸四角形 19"/>
            <p:cNvSpPr/>
            <p:nvPr/>
          </p:nvSpPr>
          <p:spPr bwMode="auto">
            <a:xfrm>
              <a:off x="275185" y="7466798"/>
              <a:ext cx="812416" cy="360038"/>
            </a:xfrm>
            <a:prstGeom prst="round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72000" rIns="91440" bIns="0" numCol="1" rtlCol="0" anchor="ctr" anchorCtr="0" compatLnSpc="1">
              <a:prstTxWarp prst="textNoShape">
                <a:avLst/>
              </a:prstTxWarp>
            </a:bodyPr>
            <a:lstStyle/>
            <a:p>
              <a:pPr algn="ctr" defTabSz="1279440" fontAlgn="base">
                <a:spcBef>
                  <a:spcPct val="0"/>
                </a:spcBef>
                <a:spcAft>
                  <a:spcPct val="0"/>
                </a:spcAft>
              </a:pPr>
              <a:r>
                <a:rPr lang="ja-JP" altLang="en-US" sz="1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対象者</a:t>
              </a:r>
              <a:endPar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1" name="メモ 20"/>
          <p:cNvSpPr/>
          <p:nvPr/>
        </p:nvSpPr>
        <p:spPr>
          <a:xfrm>
            <a:off x="197022" y="5392892"/>
            <a:ext cx="9499989" cy="596576"/>
          </a:xfrm>
          <a:prstGeom prst="foldedCorner">
            <a:avLst>
              <a:gd name="adj" fmla="val 0"/>
            </a:avLst>
          </a:prstGeom>
          <a:noFill/>
          <a:ln w="12700">
            <a:noFill/>
          </a:ln>
        </p:spPr>
        <p:style>
          <a:lnRef idx="2">
            <a:schemeClr val="accent2"/>
          </a:lnRef>
          <a:fillRef idx="1">
            <a:schemeClr val="lt1"/>
          </a:fillRef>
          <a:effectRef idx="0">
            <a:schemeClr val="accent2"/>
          </a:effectRef>
          <a:fontRef idx="minor">
            <a:schemeClr val="dk1"/>
          </a:fontRef>
        </p:style>
        <p:txBody>
          <a:bodyPr wrap="square" lIns="67807" tIns="160173" rIns="67807" bIns="33903" anchor="t" anchorCtr="0">
            <a:noAutofit/>
          </a:bodyPr>
          <a:lstStyle/>
          <a:p>
            <a:pPr defTabSz="676890">
              <a:spcBef>
                <a:spcPts val="445"/>
              </a:spcBef>
            </a:pP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詳細は、</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加入</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健康保険組合、全国健康保険協会、市町村（国民健康</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保険担当課）、</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国民健康</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保険組合</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、共済</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組合</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お問い合わせ</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ください。</a:t>
            </a:r>
          </a:p>
        </p:txBody>
      </p:sp>
      <p:grpSp>
        <p:nvGrpSpPr>
          <p:cNvPr id="22" name="グループ化 21"/>
          <p:cNvGrpSpPr/>
          <p:nvPr/>
        </p:nvGrpSpPr>
        <p:grpSpPr>
          <a:xfrm>
            <a:off x="2231024" y="6654846"/>
            <a:ext cx="4212077" cy="283893"/>
            <a:chOff x="2268302" y="9944597"/>
            <a:chExt cx="3024336" cy="283893"/>
          </a:xfrm>
        </p:grpSpPr>
        <p:sp>
          <p:nvSpPr>
            <p:cNvPr id="23" name="Text Box 43"/>
            <p:cNvSpPr txBox="1">
              <a:spLocks noChangeArrowheads="1"/>
            </p:cNvSpPr>
            <p:nvPr/>
          </p:nvSpPr>
          <p:spPr bwMode="auto">
            <a:xfrm>
              <a:off x="2268302" y="9944598"/>
              <a:ext cx="3024336" cy="283892"/>
            </a:xfrm>
            <a:prstGeom prst="rect">
              <a:avLst/>
            </a:prstGeom>
            <a:noFill/>
            <a:ln w="9525">
              <a:noFill/>
              <a:miter lim="800000"/>
              <a:headEnd/>
              <a:tailEnd/>
            </a:ln>
          </p:spPr>
          <p:txBody>
            <a:bodyPr wrap="square" lIns="67788" tIns="33893" rIns="67788" bIns="33893" anchor="b">
              <a:spAutoFit/>
            </a:bodyPr>
            <a:lstStyle/>
            <a:p>
              <a:pPr algn="ctr" defTabSz="948823">
                <a:spcBef>
                  <a:spcPct val="50000"/>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厚生労働省</a:t>
              </a:r>
            </a:p>
          </p:txBody>
        </p:sp>
        <p:pic>
          <p:nvPicPr>
            <p:cNvPr id="24" name="Picture 2" descr="厚生労働省シンボルマーク"/>
            <p:cNvPicPr>
              <a:picLocks noChangeAspect="1" noChangeArrowheads="1"/>
            </p:cNvPicPr>
            <p:nvPr/>
          </p:nvPicPr>
          <p:blipFill>
            <a:blip r:embed="rId3" cstate="print"/>
            <a:srcRect/>
            <a:stretch>
              <a:fillRect/>
            </a:stretch>
          </p:blipFill>
          <p:spPr bwMode="auto">
            <a:xfrm>
              <a:off x="3200659" y="9944597"/>
              <a:ext cx="194818" cy="190445"/>
            </a:xfrm>
            <a:prstGeom prst="rect">
              <a:avLst/>
            </a:prstGeom>
            <a:noFill/>
          </p:spPr>
        </p:pic>
      </p:grpSp>
      <p:sp>
        <p:nvSpPr>
          <p:cNvPr id="25" name="正方形/長方形 24"/>
          <p:cNvSpPr/>
          <p:nvPr/>
        </p:nvSpPr>
        <p:spPr>
          <a:xfrm>
            <a:off x="75143" y="5742392"/>
            <a:ext cx="9756342" cy="276112"/>
          </a:xfrm>
          <a:prstGeom prst="rect">
            <a:avLst/>
          </a:prstGeom>
          <a:solidFill>
            <a:srgbClr val="FF6600">
              <a:alpha val="80000"/>
            </a:srgbClr>
          </a:solidFill>
          <a:ln>
            <a:noFill/>
          </a:ln>
        </p:spPr>
        <p:txBody>
          <a:bodyPr wrap="square" lIns="95637" tIns="108000" rIns="95637" bIns="108000" anchor="ctr">
            <a:noAutofit/>
          </a:bodyPr>
          <a:lstStyle/>
          <a:p>
            <a:pPr algn="ct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すべての方へ</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bwMode="auto">
          <a:xfrm>
            <a:off x="-72484" y="5748648"/>
            <a:ext cx="10065568" cy="1224486"/>
          </a:xfrm>
          <a:prstGeom prst="rect">
            <a:avLst/>
          </a:prstGeom>
          <a:noFill/>
          <a:ln w="31750" cmpd="sng">
            <a:noFill/>
            <a:miter lim="800000"/>
            <a:headEnd/>
            <a:tailEnd/>
          </a:ln>
          <a:effectLst/>
        </p:spPr>
        <p:txBody>
          <a:bodyPr wrap="square" lIns="67788" tIns="36000" rIns="67788" bIns="0" rtlCol="0" anchor="ctr">
            <a:noAutofit/>
          </a:bodyPr>
          <a:lstStyle/>
          <a:p>
            <a:pPr marL="180000" indent="-360000" defTabSz="676890">
              <a:lnSpc>
                <a:spcPts val="1400"/>
              </a:lnSpc>
              <a:spcBef>
                <a:spcPts val="0"/>
              </a:spcBef>
              <a:spcAft>
                <a:spcPts val="3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・厚生労働省が定める診療報酬や</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薬価等に</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、医療機関等が仕入れ時に負担する消費税が反映されて</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360000" defTabSz="676890">
              <a:lnSpc>
                <a:spcPts val="1400"/>
              </a:lnSpc>
              <a:spcBef>
                <a:spcPts val="0"/>
              </a:spcBef>
              <a:spcAft>
                <a:spcPts val="300"/>
              </a:spcAft>
            </a:pP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日から消費税が８％になることに伴い、診療報酬の一部が引き上げられています。</a:t>
            </a:r>
            <a:endParaRPr lang="en-US" altLang="ja-JP" sz="14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360000" defTabSz="676890">
              <a:lnSpc>
                <a:spcPts val="1200"/>
              </a:lnSpc>
              <a:spcBef>
                <a:spcPts val="0"/>
              </a:spcBef>
              <a:spcAft>
                <a:spcPts val="300"/>
              </a:spcAft>
            </a:pP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詳しくは厚生労働省ホームページ（</a:t>
            </a:r>
            <a:r>
              <a:rPr lang="en-US" altLang="ja-JP"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http://www.mhlw.go.jp)</a:t>
            </a:r>
            <a:r>
              <a:rPr lang="ja-JP" altLang="en-US" sz="12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をご覧ください。</a:t>
            </a:r>
            <a:endParaRPr lang="en-US" altLang="ja-JP" sz="12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46781" y="5723342"/>
            <a:ext cx="9827088" cy="768898"/>
          </a:xfrm>
          <a:prstGeom prst="rect">
            <a:avLst/>
          </a:prstGeom>
          <a:no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25</a:t>
            </a:fld>
            <a:endParaRPr lang="ja-JP" altLang="en-US" dirty="0">
              <a:solidFill>
                <a:prstClr val="black"/>
              </a:solidFill>
              <a:latin typeface="Calibri"/>
            </a:endParaRPr>
          </a:p>
        </p:txBody>
      </p:sp>
    </p:spTree>
    <p:extLst>
      <p:ext uri="{BB962C8B-B14F-4D97-AF65-F5344CB8AC3E}">
        <p14:creationId xmlns:p14="http://schemas.microsoft.com/office/powerpoint/2010/main" xmlns="" val="2082695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ChangeArrowheads="1"/>
          </p:cNvSpPr>
          <p:nvPr/>
        </p:nvSpPr>
        <p:spPr bwMode="auto">
          <a:xfrm>
            <a:off x="196062" y="765175"/>
            <a:ext cx="5405306" cy="7191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rPr>
              <a:t>消費税率８％引き上げ時の要望</a:t>
            </a:r>
          </a:p>
        </p:txBody>
      </p:sp>
      <p:sp>
        <p:nvSpPr>
          <p:cNvPr id="225283" name="AutoShape 9"/>
          <p:cNvSpPr>
            <a:spLocks noChangeArrowheads="1"/>
          </p:cNvSpPr>
          <p:nvPr/>
        </p:nvSpPr>
        <p:spPr bwMode="auto">
          <a:xfrm>
            <a:off x="180579" y="2063750"/>
            <a:ext cx="9474332" cy="2444750"/>
          </a:xfrm>
          <a:prstGeom prst="foldedCorner">
            <a:avLst>
              <a:gd name="adj" fmla="val 12500"/>
            </a:avLst>
          </a:prstGeom>
          <a:solidFill>
            <a:srgbClr val="FFCCCC"/>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fontAlgn="base" hangingPunct="1">
              <a:spcBef>
                <a:spcPct val="0"/>
              </a:spcBef>
              <a:spcAft>
                <a:spcPct val="0"/>
              </a:spcAft>
              <a:buFontTx/>
              <a:buNone/>
            </a:pPr>
            <a:r>
              <a:rPr lang="ja-JP" altLang="en-US" sz="2800" smtClean="0">
                <a:solidFill>
                  <a:srgbClr val="000000"/>
                </a:solidFill>
              </a:rPr>
              <a:t>・ 医療機関等に負担が生じないよう、引き上げ対応分</a:t>
            </a:r>
            <a:endParaRPr lang="en-US" altLang="ja-JP" sz="2800" smtClean="0">
              <a:solidFill>
                <a:srgbClr val="000000"/>
              </a:solidFill>
            </a:endParaRPr>
          </a:p>
          <a:p>
            <a:pPr eaLnBrk="1" fontAlgn="base" hangingPunct="1">
              <a:spcBef>
                <a:spcPct val="0"/>
              </a:spcBef>
              <a:spcAft>
                <a:spcPct val="0"/>
              </a:spcAft>
              <a:buFontTx/>
              <a:buNone/>
            </a:pPr>
            <a:r>
              <a:rPr lang="ja-JP" altLang="en-US" sz="2800" smtClean="0">
                <a:solidFill>
                  <a:srgbClr val="000000"/>
                </a:solidFill>
              </a:rPr>
              <a:t>　についての</a:t>
            </a:r>
            <a:r>
              <a:rPr lang="ja-JP" altLang="en-US" sz="2800" smtClean="0">
                <a:solidFill>
                  <a:srgbClr val="0000FF"/>
                </a:solidFill>
              </a:rPr>
              <a:t>「完全な補填」</a:t>
            </a:r>
            <a:r>
              <a:rPr lang="ja-JP" altLang="en-US" sz="2800" smtClean="0">
                <a:solidFill>
                  <a:srgbClr val="000000"/>
                </a:solidFill>
              </a:rPr>
              <a:t>をすることはもちろん、</a:t>
            </a:r>
            <a:endParaRPr lang="en-US" altLang="ja-JP" sz="2800" smtClean="0">
              <a:solidFill>
                <a:srgbClr val="000000"/>
              </a:solidFill>
            </a:endParaRPr>
          </a:p>
          <a:p>
            <a:pPr eaLnBrk="1" fontAlgn="base" hangingPunct="1">
              <a:spcBef>
                <a:spcPct val="0"/>
              </a:spcBef>
              <a:spcAft>
                <a:spcPct val="0"/>
              </a:spcAft>
              <a:buFontTx/>
              <a:buNone/>
            </a:pPr>
            <a:r>
              <a:rPr lang="en-US" altLang="ja-JP" sz="2800" smtClean="0">
                <a:solidFill>
                  <a:srgbClr val="000000"/>
                </a:solidFill>
              </a:rPr>
              <a:t> </a:t>
            </a:r>
            <a:r>
              <a:rPr lang="ja-JP" altLang="en-US" sz="2800" smtClean="0">
                <a:solidFill>
                  <a:srgbClr val="000000"/>
                </a:solidFill>
              </a:rPr>
              <a:t> </a:t>
            </a:r>
            <a:r>
              <a:rPr lang="en-US" altLang="ja-JP" sz="2800" smtClean="0">
                <a:solidFill>
                  <a:srgbClr val="000000"/>
                </a:solidFill>
              </a:rPr>
              <a:t> </a:t>
            </a:r>
            <a:r>
              <a:rPr lang="ja-JP" altLang="en-US" sz="2800" smtClean="0">
                <a:solidFill>
                  <a:srgbClr val="000000"/>
                </a:solidFill>
              </a:rPr>
              <a:t>通常の診療報酬改定とは明確に区分して対応すること。</a:t>
            </a:r>
            <a:endParaRPr lang="en-US" altLang="ja-JP" sz="2800" smtClean="0">
              <a:solidFill>
                <a:srgbClr val="000000"/>
              </a:solidFill>
            </a:endParaRPr>
          </a:p>
        </p:txBody>
      </p:sp>
      <p:sp>
        <p:nvSpPr>
          <p:cNvPr id="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26</a:t>
            </a:fld>
            <a:endParaRPr lang="ja-JP" altLang="en-US" dirty="0">
              <a:solidFill>
                <a:prstClr val="black"/>
              </a:solidFill>
              <a:latin typeface="Calibri"/>
            </a:endParaRPr>
          </a:p>
        </p:txBody>
      </p:sp>
    </p:spTree>
    <p:extLst>
      <p:ext uri="{BB962C8B-B14F-4D97-AF65-F5344CB8AC3E}">
        <p14:creationId xmlns:p14="http://schemas.microsoft.com/office/powerpoint/2010/main" xmlns="" val="279431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3"/>
          <p:cNvSpPr>
            <a:spLocks noChangeArrowheads="1"/>
          </p:cNvSpPr>
          <p:nvPr/>
        </p:nvSpPr>
        <p:spPr bwMode="auto">
          <a:xfrm>
            <a:off x="344488" y="1844675"/>
            <a:ext cx="9210676" cy="2592388"/>
          </a:xfrm>
          <a:prstGeom prst="foldedCorner">
            <a:avLst>
              <a:gd name="adj" fmla="val 12500"/>
            </a:avLst>
          </a:prstGeom>
          <a:solidFill>
            <a:srgbClr val="CCFFFF"/>
          </a:solidFill>
          <a:ln w="9525">
            <a:solidFill>
              <a:schemeClr val="tx1"/>
            </a:solidFill>
            <a:round/>
            <a:headEnd/>
            <a:tailEnd/>
          </a:ln>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fontAlgn="base" hangingPunct="1">
              <a:spcBef>
                <a:spcPct val="0"/>
              </a:spcBef>
              <a:spcAft>
                <a:spcPct val="0"/>
              </a:spcAft>
            </a:pPr>
            <a:endParaRPr lang="en-US" altLang="ja-JP" sz="2800" smtClean="0">
              <a:solidFill>
                <a:srgbClr val="000000"/>
              </a:solidFill>
            </a:endParaRPr>
          </a:p>
          <a:p>
            <a:pPr eaLnBrk="1" fontAlgn="base" hangingPunct="1">
              <a:spcBef>
                <a:spcPct val="0"/>
              </a:spcBef>
              <a:spcAft>
                <a:spcPct val="0"/>
              </a:spcAft>
            </a:pPr>
            <a:endParaRPr lang="en-US" altLang="ja-JP" sz="2800" smtClean="0">
              <a:solidFill>
                <a:srgbClr val="000000"/>
              </a:solidFill>
            </a:endParaRPr>
          </a:p>
          <a:p>
            <a:pPr eaLnBrk="1" fontAlgn="base" hangingPunct="1">
              <a:spcBef>
                <a:spcPct val="0"/>
              </a:spcBef>
              <a:spcAft>
                <a:spcPct val="0"/>
              </a:spcAft>
            </a:pPr>
            <a:r>
              <a:rPr lang="ja-JP" altLang="en-US" sz="2800" smtClean="0">
                <a:solidFill>
                  <a:srgbClr val="000000"/>
                </a:solidFill>
              </a:rPr>
              <a:t>・ </a:t>
            </a:r>
            <a:r>
              <a:rPr lang="ja-JP" altLang="en-US" sz="2800" b="1" u="sng" smtClean="0">
                <a:solidFill>
                  <a:srgbClr val="0000FF"/>
                </a:solidFill>
              </a:rPr>
              <a:t>患者負担・国民負担・保険者負担を増やすことなく</a:t>
            </a:r>
            <a:r>
              <a:rPr lang="ja-JP" altLang="en-US" sz="2800" b="1" smtClean="0">
                <a:solidFill>
                  <a:srgbClr val="000000"/>
                </a:solidFill>
              </a:rPr>
              <a:t>、</a:t>
            </a:r>
            <a:endParaRPr lang="en-US" altLang="ja-JP" sz="2800" b="1" smtClean="0">
              <a:solidFill>
                <a:srgbClr val="000000"/>
              </a:solidFill>
            </a:endParaRPr>
          </a:p>
          <a:p>
            <a:pPr eaLnBrk="1" fontAlgn="base" hangingPunct="1">
              <a:spcBef>
                <a:spcPct val="0"/>
              </a:spcBef>
              <a:spcAft>
                <a:spcPct val="0"/>
              </a:spcAft>
            </a:pPr>
            <a:r>
              <a:rPr lang="ja-JP" altLang="en-US" sz="2800" b="1" smtClean="0">
                <a:solidFill>
                  <a:srgbClr val="000000"/>
                </a:solidFill>
              </a:rPr>
              <a:t>　仕入税額控除が可能となる</a:t>
            </a:r>
            <a:r>
              <a:rPr lang="ja-JP" altLang="en-US" sz="2800" b="1" smtClean="0">
                <a:solidFill>
                  <a:srgbClr val="0000FF"/>
                </a:solidFill>
              </a:rPr>
              <a:t>抜本的解決</a:t>
            </a:r>
            <a:r>
              <a:rPr lang="ja-JP" altLang="en-US" sz="2800" b="1" smtClean="0">
                <a:solidFill>
                  <a:srgbClr val="000000"/>
                </a:solidFill>
              </a:rPr>
              <a:t>の実現</a:t>
            </a:r>
            <a:endParaRPr lang="en-US" altLang="ja-JP" sz="2800" b="1" smtClean="0">
              <a:solidFill>
                <a:srgbClr val="000000"/>
              </a:solidFill>
            </a:endParaRPr>
          </a:p>
          <a:p>
            <a:pPr eaLnBrk="1" fontAlgn="base" hangingPunct="1">
              <a:spcBef>
                <a:spcPct val="0"/>
              </a:spcBef>
              <a:spcAft>
                <a:spcPct val="0"/>
              </a:spcAft>
            </a:pPr>
            <a:r>
              <a:rPr lang="ja-JP" altLang="en-US" sz="2800" b="1" smtClean="0">
                <a:solidFill>
                  <a:srgbClr val="000000"/>
                </a:solidFill>
              </a:rPr>
              <a:t>　を要望する</a:t>
            </a:r>
            <a:r>
              <a:rPr lang="ja-JP" altLang="en-US" sz="2800" smtClean="0">
                <a:solidFill>
                  <a:srgbClr val="000000"/>
                </a:solidFill>
              </a:rPr>
              <a:t>。</a:t>
            </a:r>
          </a:p>
          <a:p>
            <a:pPr eaLnBrk="1" fontAlgn="base" hangingPunct="1">
              <a:spcBef>
                <a:spcPct val="0"/>
              </a:spcBef>
              <a:spcAft>
                <a:spcPct val="0"/>
              </a:spcAft>
            </a:pPr>
            <a:endParaRPr lang="ja-JP" altLang="en-US" sz="2800" smtClean="0">
              <a:solidFill>
                <a:srgbClr val="000000"/>
              </a:solidFill>
            </a:endParaRPr>
          </a:p>
        </p:txBody>
      </p:sp>
      <p:sp>
        <p:nvSpPr>
          <p:cNvPr id="13316" name="Rectangle 9"/>
          <p:cNvSpPr>
            <a:spLocks noChangeArrowheads="1"/>
          </p:cNvSpPr>
          <p:nvPr/>
        </p:nvSpPr>
        <p:spPr bwMode="auto">
          <a:xfrm>
            <a:off x="344524" y="549275"/>
            <a:ext cx="5616575" cy="7191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fontAlgn="base" hangingPunct="1">
              <a:spcBef>
                <a:spcPct val="0"/>
              </a:spcBef>
              <a:spcAft>
                <a:spcPct val="0"/>
              </a:spcAft>
            </a:pPr>
            <a:r>
              <a:rPr lang="ja-JP" altLang="en-US" sz="2800" smtClean="0">
                <a:solidFill>
                  <a:srgbClr val="000000"/>
                </a:solidFill>
              </a:rPr>
              <a:t>消費税率１０％引き上げ時の要望</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27</a:t>
            </a:fld>
            <a:endParaRPr lang="ja-JP" altLang="en-US" dirty="0">
              <a:solidFill>
                <a:prstClr val="black"/>
              </a:solidFill>
              <a:latin typeface="Calibri"/>
            </a:endParaRPr>
          </a:p>
        </p:txBody>
      </p:sp>
    </p:spTree>
    <p:extLst>
      <p:ext uri="{BB962C8B-B14F-4D97-AF65-F5344CB8AC3E}">
        <p14:creationId xmlns:p14="http://schemas.microsoft.com/office/powerpoint/2010/main" xmlns="" val="50174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732440" y="257680"/>
            <a:ext cx="8420100" cy="543704"/>
          </a:xfrm>
        </p:spPr>
        <p:txBody>
          <a:bodyPr/>
          <a:lstStyle/>
          <a:p>
            <a:r>
              <a:rPr lang="en-US" altLang="ja-JP" sz="2800" dirty="0" smtClean="0"/>
              <a:t>【</a:t>
            </a:r>
            <a:r>
              <a:rPr lang="ja-JP" altLang="en-US" sz="2800" dirty="0"/>
              <a:t>主</a:t>
            </a:r>
            <a:r>
              <a:rPr lang="ja-JP" altLang="en-US" sz="2800" dirty="0" smtClean="0"/>
              <a:t>な</a:t>
            </a:r>
            <a:r>
              <a:rPr lang="ja-JP" altLang="en-US" sz="2800" dirty="0"/>
              <a:t>改定項目</a:t>
            </a:r>
            <a:r>
              <a:rPr lang="en-US" altLang="ja-JP" sz="2800" dirty="0" smtClean="0"/>
              <a:t>】</a:t>
            </a:r>
            <a:endParaRPr lang="ja-JP" altLang="en-US" sz="2800" dirty="0" smtClean="0"/>
          </a:p>
        </p:txBody>
      </p:sp>
      <p:sp>
        <p:nvSpPr>
          <p:cNvPr id="3" name="コンテンツ プレースホルダー 2"/>
          <p:cNvSpPr>
            <a:spLocks noGrp="1"/>
          </p:cNvSpPr>
          <p:nvPr>
            <p:ph idx="1"/>
          </p:nvPr>
        </p:nvSpPr>
        <p:spPr>
          <a:xfrm>
            <a:off x="489616" y="911922"/>
            <a:ext cx="8993430" cy="5396411"/>
          </a:xfrm>
          <a:ln>
            <a:noFill/>
          </a:ln>
        </p:spPr>
        <p:txBody>
          <a:bodyPr/>
          <a:lstStyle/>
          <a:p>
            <a:pPr marL="0" indent="0">
              <a:lnSpc>
                <a:spcPts val="2800"/>
              </a:lnSpc>
              <a:spcBef>
                <a:spcPts val="0"/>
              </a:spcBef>
              <a:spcAft>
                <a:spcPts val="0"/>
              </a:spcAft>
              <a:buFontTx/>
              <a:buNone/>
              <a:defRPr/>
            </a:pPr>
            <a:r>
              <a:rPr lang="ja-JP" altLang="en-US" sz="2600" dirty="0">
                <a:latin typeface="+mj-ea"/>
                <a:ea typeface="+mj-ea"/>
              </a:rPr>
              <a:t> </a:t>
            </a:r>
            <a:r>
              <a:rPr lang="ja-JP" altLang="en-US" sz="2600" dirty="0" smtClean="0">
                <a:latin typeface="+mj-ea"/>
                <a:ea typeface="+mj-ea"/>
              </a:rPr>
              <a:t> １．消費税引上げに伴う診療報酬上の補填</a:t>
            </a:r>
            <a:endParaRPr lang="en-US" altLang="ja-JP" sz="2600" dirty="0" smtClean="0">
              <a:latin typeface="+mj-ea"/>
              <a:ea typeface="+mj-ea"/>
            </a:endParaRPr>
          </a:p>
          <a:p>
            <a:pPr marL="0" lvl="0" indent="0" eaLnBrk="1" fontAlgn="auto" hangingPunct="1">
              <a:lnSpc>
                <a:spcPts val="2800"/>
              </a:lnSpc>
              <a:spcBef>
                <a:spcPts val="0"/>
              </a:spcBef>
              <a:spcAft>
                <a:spcPts val="0"/>
              </a:spcAft>
              <a:buNone/>
            </a:pPr>
            <a:r>
              <a:rPr lang="ja-JP" altLang="en-US" sz="2600" dirty="0" smtClean="0">
                <a:latin typeface="+mj-ea"/>
                <a:ea typeface="+mj-ea"/>
              </a:rPr>
              <a:t>  ２．</a:t>
            </a:r>
            <a:r>
              <a:rPr lang="ja-JP" altLang="en-US" sz="2600" dirty="0">
                <a:solidFill>
                  <a:srgbClr val="000000"/>
                </a:solidFill>
                <a:latin typeface="+mj-ea"/>
                <a:ea typeface="+mj-ea"/>
              </a:rPr>
              <a:t>外来の機能分化の更なる推進</a:t>
            </a:r>
            <a:endParaRPr lang="en-US" altLang="ja-JP" sz="2600" dirty="0">
              <a:solidFill>
                <a:srgbClr val="000000"/>
              </a:solidFill>
              <a:latin typeface="+mj-ea"/>
              <a:ea typeface="+mj-ea"/>
            </a:endParaRPr>
          </a:p>
          <a:p>
            <a:pPr marL="0" indent="0">
              <a:lnSpc>
                <a:spcPts val="2600"/>
              </a:lnSpc>
              <a:spcBef>
                <a:spcPts val="0"/>
              </a:spcBef>
              <a:spcAft>
                <a:spcPts val="0"/>
              </a:spcAft>
              <a:buFontTx/>
              <a:buNone/>
              <a:defRPr/>
            </a:pPr>
            <a:r>
              <a:rPr lang="en-US" altLang="ja-JP" sz="2400" dirty="0" smtClean="0">
                <a:latin typeface="+mj-ea"/>
                <a:ea typeface="+mj-ea"/>
              </a:rPr>
              <a:t>    (1)</a:t>
            </a:r>
            <a:r>
              <a:rPr lang="ja-JP" altLang="en-US" sz="2400" dirty="0" smtClean="0">
                <a:latin typeface="+mj-ea"/>
                <a:ea typeface="+mj-ea"/>
              </a:rPr>
              <a:t>主治医</a:t>
            </a:r>
            <a:r>
              <a:rPr lang="en-US" altLang="ja-JP" sz="2400" dirty="0" smtClean="0">
                <a:latin typeface="+mj-ea"/>
                <a:ea typeface="+mj-ea"/>
              </a:rPr>
              <a:t>〔</a:t>
            </a:r>
            <a:r>
              <a:rPr lang="ja-JP" altLang="en-US" sz="2400" dirty="0" smtClean="0">
                <a:latin typeface="+mj-ea"/>
                <a:ea typeface="+mj-ea"/>
              </a:rPr>
              <a:t>かかりつけ医</a:t>
            </a:r>
            <a:r>
              <a:rPr lang="en-US" altLang="ja-JP" sz="2400" dirty="0" smtClean="0">
                <a:latin typeface="+mj-ea"/>
                <a:ea typeface="+mj-ea"/>
              </a:rPr>
              <a:t>〕</a:t>
            </a:r>
            <a:r>
              <a:rPr lang="ja-JP" altLang="en-US" sz="2400" dirty="0" smtClean="0">
                <a:latin typeface="+mj-ea"/>
                <a:ea typeface="+mj-ea"/>
              </a:rPr>
              <a:t>機能の評価</a:t>
            </a:r>
            <a:endParaRPr lang="en-US" altLang="ja-JP" sz="2400" dirty="0" smtClean="0">
              <a:latin typeface="+mj-ea"/>
              <a:ea typeface="+mj-ea"/>
            </a:endParaRPr>
          </a:p>
          <a:p>
            <a:pPr marL="0" lvl="0" indent="0" eaLnBrk="1" fontAlgn="auto" hangingPunct="1">
              <a:lnSpc>
                <a:spcPts val="2600"/>
              </a:lnSpc>
              <a:spcBef>
                <a:spcPts val="0"/>
              </a:spcBef>
              <a:spcAft>
                <a:spcPts val="0"/>
              </a:spcAft>
              <a:buNone/>
            </a:pPr>
            <a:r>
              <a:rPr lang="ja-JP" altLang="en-US" sz="2400" dirty="0" smtClean="0">
                <a:latin typeface="+mj-ea"/>
                <a:ea typeface="+mj-ea"/>
              </a:rPr>
              <a:t>    </a:t>
            </a:r>
            <a:r>
              <a:rPr lang="en-US" altLang="ja-JP" sz="2400" dirty="0" smtClean="0">
                <a:latin typeface="+mj-ea"/>
                <a:ea typeface="+mj-ea"/>
              </a:rPr>
              <a:t>(2)</a:t>
            </a:r>
            <a:r>
              <a:rPr lang="ja-JP" altLang="en-US" sz="2400" kern="1200" dirty="0">
                <a:solidFill>
                  <a:prstClr val="black"/>
                </a:solidFill>
                <a:latin typeface="+mj-ea"/>
                <a:ea typeface="+mj-ea"/>
                <a:cs typeface="Arial" panose="020B0604020202020204" pitchFamily="34" charset="0"/>
              </a:rPr>
              <a:t>大病院の紹介率・逆紹介率を高める</a:t>
            </a:r>
            <a:r>
              <a:rPr lang="ja-JP" altLang="en-US" sz="2400" kern="1200" dirty="0" smtClean="0">
                <a:solidFill>
                  <a:prstClr val="black"/>
                </a:solidFill>
                <a:latin typeface="+mj-ea"/>
                <a:ea typeface="+mj-ea"/>
                <a:cs typeface="Arial" panose="020B0604020202020204" pitchFamily="34" charset="0"/>
              </a:rPr>
              <a:t>取り組み</a:t>
            </a:r>
            <a:endParaRPr lang="en-US" altLang="ja-JP" sz="2400" kern="1200" dirty="0">
              <a:solidFill>
                <a:prstClr val="black"/>
              </a:solidFill>
              <a:latin typeface="+mj-ea"/>
              <a:ea typeface="+mj-ea"/>
              <a:cs typeface="Arial" panose="020B0604020202020204" pitchFamily="34" charset="0"/>
            </a:endParaRPr>
          </a:p>
          <a:p>
            <a:pPr marL="0" lvl="0" indent="0" eaLnBrk="1" fontAlgn="auto" hangingPunct="1">
              <a:lnSpc>
                <a:spcPts val="2800"/>
              </a:lnSpc>
              <a:spcBef>
                <a:spcPts val="0"/>
              </a:spcBef>
              <a:spcAft>
                <a:spcPts val="0"/>
              </a:spcAft>
              <a:buNone/>
            </a:pPr>
            <a:r>
              <a:rPr lang="en-US" altLang="ja-JP" sz="2400" kern="1200" dirty="0" smtClean="0">
                <a:solidFill>
                  <a:prstClr val="black"/>
                </a:solidFill>
                <a:latin typeface="+mj-ea"/>
                <a:ea typeface="+mj-ea"/>
                <a:cs typeface="Arial" panose="020B0604020202020204" pitchFamily="34" charset="0"/>
              </a:rPr>
              <a:t>    (3)</a:t>
            </a:r>
            <a:r>
              <a:rPr lang="ja-JP" altLang="en-US" sz="2400" kern="1200" dirty="0" smtClean="0">
                <a:solidFill>
                  <a:prstClr val="black"/>
                </a:solidFill>
                <a:latin typeface="+mj-ea"/>
                <a:ea typeface="+mj-ea"/>
                <a:cs typeface="Times New Roman" pitchFamily="18" charset="0"/>
              </a:rPr>
              <a:t>妥結率</a:t>
            </a:r>
            <a:r>
              <a:rPr lang="ja-JP" altLang="en-US" sz="2400" kern="1200" dirty="0">
                <a:solidFill>
                  <a:prstClr val="black"/>
                </a:solidFill>
                <a:latin typeface="+mj-ea"/>
                <a:ea typeface="+mj-ea"/>
                <a:cs typeface="Times New Roman" pitchFamily="18" charset="0"/>
              </a:rPr>
              <a:t>が低い病院（許可病床２００床以上）の初・再診料の評価</a:t>
            </a:r>
            <a:endParaRPr lang="en-US" altLang="ja-JP" sz="2400" kern="1200" dirty="0">
              <a:solidFill>
                <a:prstClr val="black"/>
              </a:solidFill>
              <a:latin typeface="+mj-ea"/>
              <a:ea typeface="+mj-ea"/>
            </a:endParaRPr>
          </a:p>
          <a:p>
            <a:pPr marL="0" indent="0">
              <a:lnSpc>
                <a:spcPts val="2800"/>
              </a:lnSpc>
              <a:spcBef>
                <a:spcPts val="0"/>
              </a:spcBef>
              <a:spcAft>
                <a:spcPts val="0"/>
              </a:spcAft>
              <a:buFontTx/>
              <a:buNone/>
              <a:defRPr/>
            </a:pPr>
            <a:r>
              <a:rPr lang="ja-JP" altLang="en-US" sz="2600" dirty="0">
                <a:latin typeface="+mj-ea"/>
                <a:ea typeface="+mj-ea"/>
              </a:rPr>
              <a:t>　</a:t>
            </a:r>
            <a:r>
              <a:rPr lang="ja-JP" altLang="en-US" sz="2600" dirty="0" smtClean="0">
                <a:solidFill>
                  <a:srgbClr val="000000"/>
                </a:solidFill>
                <a:latin typeface="+mj-ea"/>
                <a:ea typeface="+mj-ea"/>
              </a:rPr>
              <a:t>３．有床診療所の評価</a:t>
            </a:r>
            <a:endParaRPr lang="en-US" altLang="ja-JP" sz="2600" dirty="0" smtClean="0">
              <a:solidFill>
                <a:srgbClr val="000000"/>
              </a:solidFill>
              <a:latin typeface="+mj-ea"/>
              <a:ea typeface="+mj-ea"/>
            </a:endParaRPr>
          </a:p>
          <a:p>
            <a:pPr marL="0" lvl="0" indent="0" eaLnBrk="1" hangingPunct="1">
              <a:lnSpc>
                <a:spcPts val="2800"/>
              </a:lnSpc>
              <a:spcBef>
                <a:spcPts val="0"/>
              </a:spcBef>
              <a:spcAft>
                <a:spcPts val="0"/>
              </a:spcAft>
              <a:buNone/>
            </a:pPr>
            <a:r>
              <a:rPr lang="ja-JP" altLang="en-US" sz="2600" dirty="0" smtClean="0">
                <a:latin typeface="+mj-ea"/>
                <a:ea typeface="+mj-ea"/>
              </a:rPr>
              <a:t>  ４．適切な在宅医療の推進</a:t>
            </a:r>
            <a:endParaRPr lang="en-US" altLang="ja-JP" sz="2400" dirty="0" smtClean="0">
              <a:latin typeface="+mj-ea"/>
              <a:ea typeface="+mj-ea"/>
            </a:endParaRPr>
          </a:p>
          <a:p>
            <a:pPr marL="0" lvl="0" indent="0" eaLnBrk="1" hangingPunct="1">
              <a:lnSpc>
                <a:spcPts val="2600"/>
              </a:lnSpc>
              <a:spcBef>
                <a:spcPts val="0"/>
              </a:spcBef>
              <a:spcAft>
                <a:spcPts val="0"/>
              </a:spcAft>
              <a:buNone/>
            </a:pPr>
            <a:r>
              <a:rPr lang="ja-JP" altLang="en-US" sz="2400" kern="1200" dirty="0" smtClean="0">
                <a:solidFill>
                  <a:srgbClr val="000000"/>
                </a:solidFill>
                <a:latin typeface="+mj-ea"/>
                <a:ea typeface="+mj-ea"/>
              </a:rPr>
              <a:t>  　</a:t>
            </a:r>
            <a:r>
              <a:rPr lang="en-US" altLang="ja-JP" sz="2400" kern="1200" dirty="0" smtClean="0">
                <a:solidFill>
                  <a:srgbClr val="000000"/>
                </a:solidFill>
                <a:latin typeface="+mj-ea"/>
                <a:ea typeface="+mj-ea"/>
              </a:rPr>
              <a:t>(1) </a:t>
            </a:r>
            <a:r>
              <a:rPr lang="ja-JP" altLang="en-US" sz="2400" kern="1200" dirty="0" smtClean="0">
                <a:solidFill>
                  <a:srgbClr val="000000"/>
                </a:solidFill>
                <a:latin typeface="+mj-ea"/>
                <a:ea typeface="+mj-ea"/>
              </a:rPr>
              <a:t>在支診・在支病以外の評価引上げ</a:t>
            </a:r>
            <a:endParaRPr lang="en-US" altLang="ja-JP" sz="2400" kern="1200" dirty="0" smtClean="0">
              <a:solidFill>
                <a:srgbClr val="000000"/>
              </a:solidFill>
              <a:latin typeface="+mj-ea"/>
              <a:ea typeface="+mj-ea"/>
            </a:endParaRPr>
          </a:p>
          <a:p>
            <a:pPr marL="0" lvl="0" indent="0" eaLnBrk="1" hangingPunct="1">
              <a:lnSpc>
                <a:spcPts val="2600"/>
              </a:lnSpc>
              <a:spcBef>
                <a:spcPts val="0"/>
              </a:spcBef>
              <a:spcAft>
                <a:spcPts val="0"/>
              </a:spcAft>
              <a:buNone/>
            </a:pPr>
            <a:r>
              <a:rPr lang="ja-JP" altLang="en-US" sz="2400" kern="1200" dirty="0" smtClean="0">
                <a:solidFill>
                  <a:srgbClr val="000000"/>
                </a:solidFill>
                <a:latin typeface="+mj-ea"/>
                <a:ea typeface="+mj-ea"/>
              </a:rPr>
              <a:t>  　</a:t>
            </a:r>
            <a:r>
              <a:rPr lang="en-US" altLang="ja-JP" sz="2400" kern="1200" dirty="0" smtClean="0">
                <a:solidFill>
                  <a:srgbClr val="000000"/>
                </a:solidFill>
                <a:latin typeface="+mj-ea"/>
                <a:ea typeface="+mj-ea"/>
              </a:rPr>
              <a:t>(2)</a:t>
            </a:r>
            <a:r>
              <a:rPr lang="ja-JP" altLang="en-US" sz="2400" kern="1200" dirty="0" smtClean="0">
                <a:solidFill>
                  <a:srgbClr val="000000"/>
                </a:solidFill>
                <a:latin typeface="+mj-ea"/>
                <a:ea typeface="+mj-ea"/>
              </a:rPr>
              <a:t> 在支診・在支病の実績に応じた評価</a:t>
            </a:r>
            <a:endParaRPr lang="en-US" altLang="ja-JP" sz="2400" kern="1200" dirty="0" smtClean="0">
              <a:solidFill>
                <a:srgbClr val="000000"/>
              </a:solidFill>
              <a:latin typeface="+mj-ea"/>
              <a:ea typeface="+mj-ea"/>
            </a:endParaRPr>
          </a:p>
          <a:p>
            <a:pPr marL="0" lvl="0" indent="0" algn="just" eaLnBrk="1" fontAlgn="ctr" hangingPunct="1">
              <a:lnSpc>
                <a:spcPts val="2600"/>
              </a:lnSpc>
              <a:spcBef>
                <a:spcPts val="0"/>
              </a:spcBef>
              <a:spcAft>
                <a:spcPts val="0"/>
              </a:spcAft>
              <a:buNone/>
              <a:defRPr/>
            </a:pPr>
            <a:r>
              <a:rPr lang="ja-JP" altLang="en-US" sz="2400" kern="1200" dirty="0" smtClean="0">
                <a:solidFill>
                  <a:srgbClr val="000000"/>
                </a:solidFill>
                <a:latin typeface="+mj-ea"/>
                <a:ea typeface="+mj-ea"/>
              </a:rPr>
              <a:t>　  </a:t>
            </a:r>
            <a:r>
              <a:rPr lang="en-US" altLang="ja-JP" sz="2400" kern="1200" dirty="0" smtClean="0">
                <a:solidFill>
                  <a:srgbClr val="000000"/>
                </a:solidFill>
                <a:latin typeface="+mj-ea"/>
                <a:ea typeface="+mj-ea"/>
              </a:rPr>
              <a:t>(3)</a:t>
            </a:r>
            <a:r>
              <a:rPr lang="ja-JP" altLang="en-US" sz="2400" kern="1200" dirty="0" smtClean="0">
                <a:solidFill>
                  <a:srgbClr val="000000"/>
                </a:solidFill>
                <a:latin typeface="+mj-ea"/>
                <a:ea typeface="+mj-ea"/>
              </a:rPr>
              <a:t> 機能強化型在支診・在支病の評価</a:t>
            </a:r>
            <a:endParaRPr lang="en-US" altLang="ja-JP" sz="2400" kern="1200" dirty="0" smtClean="0">
              <a:solidFill>
                <a:srgbClr val="000000"/>
              </a:solidFill>
              <a:latin typeface="+mj-ea"/>
              <a:ea typeface="+mj-ea"/>
            </a:endParaRPr>
          </a:p>
          <a:p>
            <a:pPr marL="0" lvl="0" indent="0" algn="just" eaLnBrk="1" fontAlgn="ctr" hangingPunct="1">
              <a:lnSpc>
                <a:spcPts val="2600"/>
              </a:lnSpc>
              <a:spcBef>
                <a:spcPts val="0"/>
              </a:spcBef>
              <a:spcAft>
                <a:spcPts val="0"/>
              </a:spcAft>
              <a:buNone/>
              <a:defRPr/>
            </a:pPr>
            <a:r>
              <a:rPr lang="en-US" altLang="ja-JP" sz="2400" kern="1200" dirty="0" smtClean="0">
                <a:solidFill>
                  <a:srgbClr val="000000"/>
                </a:solidFill>
                <a:latin typeface="+mj-ea"/>
                <a:ea typeface="+mj-ea"/>
              </a:rPr>
              <a:t>    (4) </a:t>
            </a:r>
            <a:r>
              <a:rPr lang="ja-JP" altLang="en-US" sz="2400" kern="1200" dirty="0" smtClean="0">
                <a:solidFill>
                  <a:srgbClr val="000000"/>
                </a:solidFill>
                <a:latin typeface="+mj-ea"/>
                <a:ea typeface="+mj-ea"/>
              </a:rPr>
              <a:t>在宅療養後方支援病院の新設</a:t>
            </a:r>
            <a:endParaRPr lang="en-US" altLang="ja-JP" sz="2400" kern="1200" dirty="0" smtClean="0">
              <a:solidFill>
                <a:srgbClr val="000000"/>
              </a:solidFill>
              <a:latin typeface="+mj-ea"/>
              <a:ea typeface="+mj-ea"/>
            </a:endParaRPr>
          </a:p>
          <a:p>
            <a:pPr marL="0" lvl="0" indent="0" eaLnBrk="1" hangingPunct="1">
              <a:lnSpc>
                <a:spcPts val="2800"/>
              </a:lnSpc>
              <a:spcBef>
                <a:spcPts val="0"/>
              </a:spcBef>
              <a:spcAft>
                <a:spcPts val="0"/>
              </a:spcAft>
              <a:buNone/>
            </a:pPr>
            <a:r>
              <a:rPr lang="en-US" altLang="ja-JP" sz="2400" kern="1200" dirty="0" smtClean="0">
                <a:solidFill>
                  <a:srgbClr val="000000"/>
                </a:solidFill>
                <a:latin typeface="+mj-ea"/>
                <a:ea typeface="+mj-ea"/>
              </a:rPr>
              <a:t>    (5)</a:t>
            </a:r>
            <a:r>
              <a:rPr lang="ja-JP" altLang="en-US" sz="2400" kern="1200" dirty="0" smtClean="0">
                <a:solidFill>
                  <a:srgbClr val="000000"/>
                </a:solidFill>
                <a:latin typeface="+mj-ea"/>
                <a:ea typeface="+mj-ea"/>
              </a:rPr>
              <a:t> 在宅医療に関する適正化</a:t>
            </a:r>
            <a:endParaRPr lang="en-US" altLang="ja-JP" sz="2400" kern="1200" dirty="0" smtClean="0">
              <a:solidFill>
                <a:srgbClr val="000000"/>
              </a:solidFill>
              <a:latin typeface="+mj-ea"/>
              <a:ea typeface="+mj-ea"/>
            </a:endParaRPr>
          </a:p>
          <a:p>
            <a:pPr marL="0" indent="0" eaLnBrk="1" hangingPunct="1">
              <a:lnSpc>
                <a:spcPts val="2800"/>
              </a:lnSpc>
              <a:spcBef>
                <a:spcPts val="0"/>
              </a:spcBef>
              <a:spcAft>
                <a:spcPts val="0"/>
              </a:spcAft>
              <a:buNone/>
            </a:pPr>
            <a:r>
              <a:rPr lang="ja-JP" altLang="en-US" sz="2600" dirty="0" smtClean="0">
                <a:latin typeface="+mj-ea"/>
                <a:ea typeface="+mj-ea"/>
              </a:rPr>
              <a:t>  ５．</a:t>
            </a:r>
            <a:r>
              <a:rPr lang="ja-JP" altLang="en-US" sz="2600" dirty="0" smtClean="0">
                <a:solidFill>
                  <a:srgbClr val="000000"/>
                </a:solidFill>
                <a:latin typeface="+mj-ea"/>
                <a:ea typeface="+mj-ea"/>
              </a:rPr>
              <a:t>入院の機能分化</a:t>
            </a:r>
            <a:endParaRPr lang="en-US" altLang="ja-JP" sz="2400" dirty="0" smtClean="0">
              <a:solidFill>
                <a:srgbClr val="000000"/>
              </a:solidFill>
              <a:latin typeface="+mj-ea"/>
              <a:ea typeface="+mj-ea"/>
            </a:endParaRPr>
          </a:p>
          <a:p>
            <a:pPr marL="0" indent="0" eaLnBrk="1" hangingPunct="1">
              <a:lnSpc>
                <a:spcPts val="2600"/>
              </a:lnSpc>
              <a:spcBef>
                <a:spcPts val="0"/>
              </a:spcBef>
              <a:spcAft>
                <a:spcPts val="0"/>
              </a:spcAft>
              <a:buNone/>
            </a:pPr>
            <a:r>
              <a:rPr lang="ja-JP" altLang="en-US" sz="2400" dirty="0" smtClean="0">
                <a:solidFill>
                  <a:srgbClr val="000000"/>
                </a:solidFill>
                <a:latin typeface="+mj-ea"/>
                <a:ea typeface="+mj-ea"/>
              </a:rPr>
              <a:t>  </a:t>
            </a:r>
            <a:r>
              <a:rPr lang="en-US" altLang="ja-JP" sz="2400" dirty="0">
                <a:solidFill>
                  <a:srgbClr val="000000"/>
                </a:solidFill>
                <a:latin typeface="+mj-ea"/>
                <a:ea typeface="+mj-ea"/>
              </a:rPr>
              <a:t> </a:t>
            </a:r>
            <a:r>
              <a:rPr lang="en-US" altLang="ja-JP" sz="2400" dirty="0" smtClean="0">
                <a:solidFill>
                  <a:srgbClr val="000000"/>
                </a:solidFill>
                <a:latin typeface="+mj-ea"/>
                <a:ea typeface="+mj-ea"/>
              </a:rPr>
              <a:t>      </a:t>
            </a:r>
            <a:r>
              <a:rPr lang="ja-JP" altLang="en-US" sz="2400" dirty="0" smtClean="0">
                <a:solidFill>
                  <a:srgbClr val="000000"/>
                </a:solidFill>
                <a:latin typeface="+mj-ea"/>
                <a:ea typeface="+mj-ea"/>
              </a:rPr>
              <a:t>◇ ７対１入院基本料の見直し</a:t>
            </a:r>
          </a:p>
          <a:p>
            <a:pPr marL="0" lvl="0" indent="0" eaLnBrk="1" hangingPunct="1">
              <a:lnSpc>
                <a:spcPts val="2600"/>
              </a:lnSpc>
              <a:spcBef>
                <a:spcPts val="0"/>
              </a:spcBef>
              <a:spcAft>
                <a:spcPts val="0"/>
              </a:spcAft>
              <a:buNone/>
            </a:pPr>
            <a:r>
              <a:rPr lang="ja-JP" altLang="en-US" sz="2400" kern="1200" dirty="0" smtClean="0">
                <a:solidFill>
                  <a:srgbClr val="000000"/>
                </a:solidFill>
                <a:latin typeface="+mj-ea"/>
                <a:ea typeface="+mj-ea"/>
              </a:rPr>
              <a:t>  </a:t>
            </a:r>
            <a:r>
              <a:rPr lang="en-US" altLang="ja-JP" sz="2400" kern="1200" dirty="0">
                <a:solidFill>
                  <a:srgbClr val="000000"/>
                </a:solidFill>
                <a:latin typeface="+mj-ea"/>
                <a:ea typeface="+mj-ea"/>
              </a:rPr>
              <a:t> </a:t>
            </a:r>
            <a:r>
              <a:rPr lang="en-US" altLang="ja-JP" sz="2400" kern="1200" dirty="0" smtClean="0">
                <a:solidFill>
                  <a:srgbClr val="000000"/>
                </a:solidFill>
                <a:latin typeface="+mj-ea"/>
                <a:ea typeface="+mj-ea"/>
              </a:rPr>
              <a:t>      </a:t>
            </a:r>
            <a:r>
              <a:rPr lang="ja-JP" altLang="en-US" sz="2400" kern="1200" dirty="0" smtClean="0">
                <a:solidFill>
                  <a:srgbClr val="000000"/>
                </a:solidFill>
                <a:latin typeface="+mj-ea"/>
                <a:ea typeface="+mj-ea"/>
              </a:rPr>
              <a:t>◇ 急性期後の受け皿病床の整備</a:t>
            </a:r>
            <a:endParaRPr lang="en-US" altLang="ja-JP" sz="2400" kern="1200" dirty="0" smtClean="0">
              <a:solidFill>
                <a:srgbClr val="000000"/>
              </a:solidFill>
              <a:latin typeface="+mj-ea"/>
              <a:ea typeface="+mj-ea"/>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94991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732440" y="257680"/>
            <a:ext cx="8420100" cy="543704"/>
          </a:xfrm>
        </p:spPr>
        <p:txBody>
          <a:bodyPr/>
          <a:lstStyle/>
          <a:p>
            <a:r>
              <a:rPr lang="en-US" altLang="ja-JP" sz="2800" dirty="0" smtClean="0"/>
              <a:t>【</a:t>
            </a:r>
            <a:r>
              <a:rPr lang="ja-JP" altLang="en-US" sz="2800" dirty="0"/>
              <a:t>主</a:t>
            </a:r>
            <a:r>
              <a:rPr lang="ja-JP" altLang="en-US" sz="2800" dirty="0" smtClean="0"/>
              <a:t>な</a:t>
            </a:r>
            <a:r>
              <a:rPr lang="ja-JP" altLang="en-US" sz="2800" dirty="0"/>
              <a:t>改定項目</a:t>
            </a:r>
            <a:r>
              <a:rPr lang="en-US" altLang="ja-JP" sz="2800" dirty="0" smtClean="0"/>
              <a:t>】</a:t>
            </a:r>
            <a:endParaRPr lang="ja-JP" altLang="en-US" sz="2800" dirty="0" smtClean="0"/>
          </a:p>
        </p:txBody>
      </p:sp>
      <p:sp>
        <p:nvSpPr>
          <p:cNvPr id="3" name="コンテンツ プレースホルダー 2"/>
          <p:cNvSpPr>
            <a:spLocks noGrp="1"/>
          </p:cNvSpPr>
          <p:nvPr>
            <p:ph idx="1"/>
          </p:nvPr>
        </p:nvSpPr>
        <p:spPr>
          <a:xfrm>
            <a:off x="530715" y="901646"/>
            <a:ext cx="8993430" cy="4821059"/>
          </a:xfrm>
          <a:ln>
            <a:noFill/>
          </a:ln>
        </p:spPr>
        <p:txBody>
          <a:bodyPr/>
          <a:lstStyle/>
          <a:p>
            <a:pPr marL="0" indent="0">
              <a:lnSpc>
                <a:spcPts val="3000"/>
              </a:lnSpc>
              <a:spcBef>
                <a:spcPts val="0"/>
              </a:spcBef>
              <a:buFontTx/>
              <a:buNone/>
              <a:defRPr/>
            </a:pPr>
            <a:r>
              <a:rPr lang="ja-JP" altLang="en-US" sz="2800" dirty="0" smtClean="0">
                <a:solidFill>
                  <a:srgbClr val="000000"/>
                </a:solidFill>
                <a:latin typeface="+mj-ea"/>
                <a:ea typeface="+mj-ea"/>
              </a:rPr>
              <a:t>  ６．看護職員の確保が困難な医療機関に対する緩和措置</a:t>
            </a:r>
            <a:endParaRPr lang="en-US" altLang="ja-JP" sz="2800" dirty="0" smtClean="0">
              <a:solidFill>
                <a:srgbClr val="000000"/>
              </a:solidFill>
              <a:latin typeface="+mj-ea"/>
              <a:ea typeface="+mj-ea"/>
            </a:endParaRPr>
          </a:p>
          <a:p>
            <a:pPr marL="0" lvl="0" indent="0" eaLnBrk="1" hangingPunct="1">
              <a:lnSpc>
                <a:spcPts val="3000"/>
              </a:lnSpc>
              <a:spcBef>
                <a:spcPts val="0"/>
              </a:spcBef>
              <a:buNone/>
            </a:pPr>
            <a:r>
              <a:rPr lang="ja-JP" altLang="en-US" sz="2800" dirty="0" smtClean="0">
                <a:solidFill>
                  <a:srgbClr val="000000"/>
                </a:solidFill>
                <a:latin typeface="+mj-ea"/>
                <a:ea typeface="+mj-ea"/>
              </a:rPr>
              <a:t>  ７．医療資源の少ない地域に配慮した評価</a:t>
            </a: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  ８．入院中の患者の他医療機関受診の是正</a:t>
            </a:r>
            <a:endParaRPr lang="en-US" altLang="ja-JP" sz="2800" kern="1200" dirty="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  ９．</a:t>
            </a:r>
            <a:r>
              <a:rPr lang="ja-JP" altLang="en-US" sz="2800" kern="1200" dirty="0">
                <a:solidFill>
                  <a:srgbClr val="000000"/>
                </a:solidFill>
                <a:latin typeface="+mj-ea"/>
                <a:ea typeface="+mj-ea"/>
              </a:rPr>
              <a:t>うがい薬だけを処方する場合の</a:t>
            </a:r>
            <a:r>
              <a:rPr lang="ja-JP" altLang="en-US" sz="2800" kern="1200" dirty="0" smtClean="0">
                <a:solidFill>
                  <a:srgbClr val="000000"/>
                </a:solidFill>
                <a:latin typeface="+mj-ea"/>
                <a:ea typeface="+mj-ea"/>
              </a:rPr>
              <a:t>取扱い</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１０</a:t>
            </a:r>
            <a:r>
              <a:rPr lang="ja-JP" altLang="en-US" sz="2800" kern="1200" dirty="0" smtClean="0">
                <a:solidFill>
                  <a:prstClr val="black"/>
                </a:solidFill>
                <a:latin typeface="+mj-ea"/>
                <a:ea typeface="+mj-ea"/>
              </a:rPr>
              <a:t>．</a:t>
            </a:r>
            <a:r>
              <a:rPr lang="ja-JP" altLang="en-US" sz="2800" kern="1200" dirty="0">
                <a:solidFill>
                  <a:prstClr val="black"/>
                </a:solidFill>
                <a:latin typeface="+mj-ea"/>
                <a:ea typeface="+mj-ea"/>
              </a:rPr>
              <a:t>医療機関相互の連携や医療・介護の連携の評価</a:t>
            </a:r>
            <a:endParaRPr lang="ja-JP" altLang="en-US" sz="2800" dirty="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１１．医療技術の適正な評価</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１２</a:t>
            </a:r>
            <a:r>
              <a:rPr lang="ja-JP" altLang="en-US" sz="2800" kern="1200" dirty="0" smtClean="0">
                <a:solidFill>
                  <a:srgbClr val="000000"/>
                </a:solidFill>
                <a:latin typeface="+mj-ea"/>
                <a:ea typeface="+mj-ea"/>
              </a:rPr>
              <a:t>．リハビリテーション</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１３</a:t>
            </a:r>
            <a:r>
              <a:rPr lang="ja-JP" altLang="en-US" sz="2800" kern="1200" dirty="0" smtClean="0">
                <a:solidFill>
                  <a:srgbClr val="000000"/>
                </a:solidFill>
                <a:latin typeface="+mj-ea"/>
                <a:ea typeface="+mj-ea"/>
              </a:rPr>
              <a:t>．がん患者指導管理の充実</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１４．透析医療に係る評価の適正化</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１５</a:t>
            </a:r>
            <a:r>
              <a:rPr lang="ja-JP" altLang="en-US" sz="2800" kern="1200" dirty="0" smtClean="0">
                <a:solidFill>
                  <a:srgbClr val="000000"/>
                </a:solidFill>
                <a:latin typeface="+mj-ea"/>
                <a:ea typeface="+mj-ea"/>
              </a:rPr>
              <a:t>．長期療養者の受け皿の確保等</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１６</a:t>
            </a:r>
            <a:r>
              <a:rPr lang="ja-JP" altLang="en-US" sz="2800" kern="1200" dirty="0" smtClean="0">
                <a:solidFill>
                  <a:srgbClr val="000000"/>
                </a:solidFill>
                <a:latin typeface="+mj-ea"/>
                <a:ea typeface="+mj-ea"/>
              </a:rPr>
              <a:t>．医療従事者の負担を軽減する取組みの評価</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１７</a:t>
            </a:r>
            <a:r>
              <a:rPr lang="ja-JP" altLang="en-US" sz="2800" kern="1200" dirty="0" smtClean="0">
                <a:solidFill>
                  <a:srgbClr val="000000"/>
                </a:solidFill>
                <a:latin typeface="+mj-ea"/>
                <a:ea typeface="+mj-ea"/>
              </a:rPr>
              <a:t>．チーム医療の推進</a:t>
            </a:r>
            <a:endParaRPr lang="en-US" altLang="ja-JP" sz="2800" kern="1200" dirty="0">
              <a:solidFill>
                <a:srgbClr val="000000"/>
              </a:solidFill>
              <a:latin typeface="+mj-ea"/>
              <a:ea typeface="+mj-ea"/>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47671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4414" y="201041"/>
            <a:ext cx="9517327" cy="587848"/>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r>
              <a:rPr lang="ja-JP" altLang="en-US" sz="3200" dirty="0" smtClean="0">
                <a:solidFill>
                  <a:schemeClr val="tx1"/>
                </a:solidFill>
              </a:rPr>
              <a:t>平成２６年度診療報酬改定</a:t>
            </a:r>
            <a:endParaRPr lang="en-US" altLang="ja-JP" sz="3200" dirty="0" smtClean="0">
              <a:solidFill>
                <a:schemeClr val="tx1"/>
              </a:solidFill>
            </a:endParaRPr>
          </a:p>
        </p:txBody>
      </p:sp>
      <p:grpSp>
        <p:nvGrpSpPr>
          <p:cNvPr id="3" name="グループ化 2"/>
          <p:cNvGrpSpPr/>
          <p:nvPr/>
        </p:nvGrpSpPr>
        <p:grpSpPr>
          <a:xfrm>
            <a:off x="194414" y="2684408"/>
            <a:ext cx="9517327" cy="3966875"/>
            <a:chOff x="194340" y="2800363"/>
            <a:chExt cx="9517327" cy="3966875"/>
          </a:xfrm>
        </p:grpSpPr>
        <p:sp>
          <p:nvSpPr>
            <p:cNvPr id="2053" name="Rectangle 37"/>
            <p:cNvSpPr>
              <a:spLocks noChangeArrowheads="1"/>
            </p:cNvSpPr>
            <p:nvPr/>
          </p:nvSpPr>
          <p:spPr bwMode="auto">
            <a:xfrm>
              <a:off x="194340" y="2800363"/>
              <a:ext cx="9517327" cy="3816424"/>
            </a:xfrm>
            <a:prstGeom prst="rect">
              <a:avLst/>
            </a:prstGeom>
            <a:solidFill>
              <a:srgbClr val="FFFFAF">
                <a:alpha val="51000"/>
              </a:srgbClr>
            </a:solidFill>
            <a:ln w="9525">
              <a:solidFill>
                <a:schemeClr val="tx1"/>
              </a:solidFill>
              <a:miter lim="800000"/>
              <a:headEnd/>
              <a:tailEnd/>
            </a:ln>
          </p:spPr>
          <p:txBody>
            <a:bodyPr/>
            <a:lstStyle/>
            <a:p>
              <a:r>
                <a:rPr lang="ja-JP" altLang="en-US" sz="2800" b="1" dirty="0" smtClean="0">
                  <a:solidFill>
                    <a:prstClr val="black"/>
                  </a:solidFill>
                </a:rPr>
                <a:t>全体改定率</a:t>
              </a:r>
              <a:r>
                <a:rPr lang="ja-JP" altLang="en-US" sz="2800" dirty="0" smtClean="0">
                  <a:solidFill>
                    <a:prstClr val="black"/>
                  </a:solidFill>
                </a:rPr>
                <a:t>　　　　</a:t>
              </a:r>
              <a:r>
                <a:rPr lang="ja-JP" altLang="en-US" sz="2800" b="1" dirty="0" smtClean="0">
                  <a:solidFill>
                    <a:prstClr val="black"/>
                  </a:solidFill>
                </a:rPr>
                <a:t>＋０．１０％</a:t>
              </a:r>
              <a:endParaRPr lang="en-US" altLang="ja-JP" sz="2800" b="1" dirty="0" smtClean="0">
                <a:solidFill>
                  <a:prstClr val="black"/>
                </a:solidFill>
              </a:endParaRPr>
            </a:p>
            <a:p>
              <a:r>
                <a:rPr lang="ja-JP" altLang="en-US" b="1" dirty="0" smtClean="0">
                  <a:solidFill>
                    <a:srgbClr val="5B9BD5"/>
                  </a:solidFill>
                </a:rPr>
                <a:t>　　　　　　</a:t>
              </a:r>
              <a:endParaRPr lang="en-US" altLang="ja-JP" b="1" dirty="0" smtClean="0">
                <a:solidFill>
                  <a:srgbClr val="5B9BD5"/>
                </a:solidFill>
              </a:endParaRPr>
            </a:p>
            <a:p>
              <a:r>
                <a:rPr lang="ja-JP" altLang="en-US" dirty="0" smtClean="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33" name="正方形/長方形 32"/>
            <p:cNvSpPr/>
            <p:nvPr/>
          </p:nvSpPr>
          <p:spPr>
            <a:xfrm>
              <a:off x="194341" y="3443964"/>
              <a:ext cx="9355172" cy="33232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solidFill>
                    <a:prstClr val="black"/>
                  </a:solidFill>
                </a:rPr>
                <a:t>診療報酬（本体）　＋０．７３％</a:t>
              </a:r>
              <a:r>
                <a:rPr lang="ja-JP" altLang="en-US" sz="2000" dirty="0">
                  <a:solidFill>
                    <a:prstClr val="black"/>
                  </a:solidFill>
                </a:rPr>
                <a:t>（＋０．６３％</a:t>
              </a:r>
              <a:r>
                <a:rPr lang="ja-JP" altLang="en-US" sz="2000" dirty="0" smtClean="0">
                  <a:solidFill>
                    <a:prstClr val="black"/>
                  </a:solidFill>
                </a:rPr>
                <a:t>）</a:t>
              </a:r>
              <a:r>
                <a:rPr lang="en-US" altLang="ja-JP" sz="2000" dirty="0" smtClean="0">
                  <a:solidFill>
                    <a:prstClr val="black"/>
                  </a:solidFill>
                </a:rPr>
                <a:t> </a:t>
              </a:r>
              <a:r>
                <a:rPr lang="ja-JP"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a:t>
              </a:r>
              <a:r>
                <a:rPr lang="en-US" altLang="ja-JP" sz="2000" dirty="0" smtClean="0">
                  <a:solidFill>
                    <a:prstClr val="black"/>
                  </a:solidFill>
                </a:rPr>
                <a:t>     </a:t>
              </a:r>
              <a:r>
                <a:rPr lang="ja-JP" altLang="ja-JP" sz="2000" dirty="0" smtClean="0">
                  <a:solidFill>
                    <a:prstClr val="black"/>
                  </a:solidFill>
                </a:rPr>
                <a:t>約</a:t>
              </a:r>
              <a:r>
                <a:rPr lang="ja-JP" altLang="ja-JP" sz="2000" dirty="0">
                  <a:solidFill>
                    <a:prstClr val="black"/>
                  </a:solidFill>
                </a:rPr>
                <a:t>３，０００億円（約２，６００億円）】</a:t>
              </a:r>
              <a:endParaRPr lang="en-US" altLang="ja-JP" sz="2000" dirty="0" smtClean="0">
                <a:solidFill>
                  <a:prstClr val="black"/>
                </a:solidFill>
              </a:endParaRPr>
            </a:p>
            <a:p>
              <a:r>
                <a:rPr lang="ja-JP" altLang="en-US" sz="2000" dirty="0" smtClean="0">
                  <a:solidFill>
                    <a:prstClr val="black"/>
                  </a:solidFill>
                </a:rPr>
                <a:t>　　</a:t>
              </a:r>
              <a:endParaRPr lang="en-US" altLang="ja-JP" sz="2000" dirty="0" smtClean="0">
                <a:solidFill>
                  <a:prstClr val="black"/>
                </a:solidFill>
              </a:endParaRPr>
            </a:p>
            <a:p>
              <a:r>
                <a:rPr lang="ja-JP" altLang="en-US" sz="2000" dirty="0" smtClean="0">
                  <a:solidFill>
                    <a:prstClr val="black"/>
                  </a:solidFill>
                </a:rPr>
                <a:t>　　　　　　 医科　　＋０．８２％ （＋０．７１％）</a:t>
              </a:r>
              <a:r>
                <a:rPr lang="en-US" altLang="ja-JP" sz="2000" dirty="0" smtClean="0">
                  <a:solidFill>
                    <a:prstClr val="black"/>
                  </a:solidFill>
                </a:rPr>
                <a:t> </a:t>
              </a:r>
              <a:r>
                <a:rPr lang="ja-JP" altLang="en-US"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a:t>
              </a:r>
              <a:r>
                <a:rPr lang="ja-JP" altLang="ja-JP" sz="2000" dirty="0">
                  <a:solidFill>
                    <a:prstClr val="black"/>
                  </a:solidFill>
                </a:rPr>
                <a:t>２，６００億円（約２，２００億円）</a:t>
              </a:r>
              <a:r>
                <a:rPr lang="ja-JP" altLang="ja-JP" sz="2000" dirty="0" smtClean="0">
                  <a:solidFill>
                    <a:prstClr val="black"/>
                  </a:solidFill>
                </a:rPr>
                <a:t>】</a:t>
              </a:r>
              <a:endParaRPr lang="en-US" altLang="ja-JP" sz="2000" dirty="0" smtClean="0">
                <a:solidFill>
                  <a:prstClr val="black"/>
                </a:solidFill>
              </a:endParaRPr>
            </a:p>
            <a:p>
              <a:r>
                <a:rPr lang="ja-JP" altLang="en-US" sz="2000" dirty="0" smtClean="0">
                  <a:solidFill>
                    <a:prstClr val="black"/>
                  </a:solidFill>
                </a:rPr>
                <a:t>　　 　　　　歯科　　＋０．９９％ （＋０．８７％）</a:t>
              </a:r>
              <a:r>
                <a:rPr lang="en-US" altLang="ja-JP" sz="2000" dirty="0" smtClean="0">
                  <a:solidFill>
                    <a:prstClr val="black"/>
                  </a:solidFill>
                </a:rPr>
                <a:t> </a:t>
              </a:r>
              <a:r>
                <a:rPr lang="ja-JP" altLang="en-US" sz="2000" dirty="0" smtClean="0">
                  <a:solidFill>
                    <a:prstClr val="black"/>
                  </a:solidFill>
                </a:rPr>
                <a:t>      </a:t>
              </a:r>
              <a:r>
                <a:rPr lang="ja-JP" altLang="ja-JP" sz="2000" dirty="0" smtClean="0">
                  <a:solidFill>
                    <a:prstClr val="black"/>
                  </a:solidFill>
                </a:rPr>
                <a:t>【</a:t>
              </a:r>
              <a:r>
                <a:rPr lang="en-US" altLang="ja-JP"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約３００億円</a:t>
              </a:r>
              <a:r>
                <a:rPr lang="en-US" altLang="ja-JP" sz="2000" dirty="0" smtClean="0">
                  <a:solidFill>
                    <a:prstClr val="black"/>
                  </a:solidFill>
                </a:rPr>
                <a:t>      </a:t>
              </a:r>
              <a:r>
                <a:rPr lang="ja-JP" altLang="ja-JP" sz="2000" dirty="0" smtClean="0">
                  <a:solidFill>
                    <a:prstClr val="black"/>
                  </a:solidFill>
                </a:rPr>
                <a:t>（</a:t>
              </a:r>
              <a:r>
                <a:rPr lang="ja-JP" altLang="ja-JP" sz="2000" dirty="0">
                  <a:solidFill>
                    <a:prstClr val="black"/>
                  </a:solidFill>
                </a:rPr>
                <a:t>約２００億円）</a:t>
              </a:r>
              <a:r>
                <a:rPr lang="ja-JP" altLang="ja-JP" sz="2000" dirty="0" smtClean="0">
                  <a:solidFill>
                    <a:prstClr val="black"/>
                  </a:solidFill>
                </a:rPr>
                <a:t>】</a:t>
              </a:r>
              <a:endParaRPr lang="en-US" altLang="ja-JP" sz="2000" dirty="0" smtClean="0">
                <a:solidFill>
                  <a:prstClr val="black"/>
                </a:solidFill>
              </a:endParaRPr>
            </a:p>
            <a:p>
              <a:r>
                <a:rPr lang="ja-JP" altLang="en-US" sz="2000" dirty="0" smtClean="0">
                  <a:solidFill>
                    <a:prstClr val="black"/>
                  </a:solidFill>
                </a:rPr>
                <a:t>　　 　　　　調剤　　＋０．２２％ （＋０．１８％）</a:t>
              </a:r>
              <a:r>
                <a:rPr lang="en-US" altLang="ja-JP" sz="2000" dirty="0" smtClean="0">
                  <a:solidFill>
                    <a:prstClr val="black"/>
                  </a:solidFill>
                </a:rPr>
                <a:t> </a:t>
              </a:r>
              <a:r>
                <a:rPr lang="ja-JP" altLang="en-US"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約２００億円</a:t>
              </a:r>
              <a:r>
                <a:rPr lang="en-US" altLang="ja-JP" sz="2000" dirty="0" smtClean="0">
                  <a:solidFill>
                    <a:prstClr val="black"/>
                  </a:solidFill>
                </a:rPr>
                <a:t>      </a:t>
              </a:r>
              <a:r>
                <a:rPr lang="ja-JP" altLang="ja-JP" sz="2000" dirty="0" smtClean="0">
                  <a:solidFill>
                    <a:prstClr val="black"/>
                  </a:solidFill>
                </a:rPr>
                <a:t>（</a:t>
              </a:r>
              <a:r>
                <a:rPr lang="ja-JP" altLang="ja-JP" sz="2000" dirty="0">
                  <a:solidFill>
                    <a:prstClr val="black"/>
                  </a:solidFill>
                </a:rPr>
                <a:t>約１００億円）</a:t>
              </a:r>
              <a:r>
                <a:rPr lang="ja-JP" altLang="ja-JP" sz="2000" dirty="0" smtClean="0">
                  <a:solidFill>
                    <a:prstClr val="black"/>
                  </a:solidFill>
                </a:rPr>
                <a:t>】</a:t>
              </a:r>
              <a:endParaRPr lang="en-US" altLang="ja-JP" sz="2000" dirty="0" smtClean="0">
                <a:solidFill>
                  <a:prstClr val="black"/>
                </a:solidFill>
              </a:endParaRPr>
            </a:p>
            <a:p>
              <a:endParaRPr lang="en-US" altLang="ja-JP" sz="2000" dirty="0" smtClean="0">
                <a:solidFill>
                  <a:prstClr val="black"/>
                </a:solidFill>
              </a:endParaRPr>
            </a:p>
            <a:p>
              <a:r>
                <a:rPr lang="ja-JP" altLang="ja-JP" sz="2000" dirty="0" smtClean="0">
                  <a:solidFill>
                    <a:prstClr val="black"/>
                  </a:solidFill>
                </a:rPr>
                <a:t>薬価改定　　　</a:t>
              </a:r>
              <a:r>
                <a:rPr lang="ja-JP" altLang="en-US" sz="2000" dirty="0" smtClean="0">
                  <a:solidFill>
                    <a:prstClr val="black"/>
                  </a:solidFill>
                </a:rPr>
                <a:t>　 </a:t>
              </a:r>
              <a:r>
                <a:rPr lang="ja-JP" altLang="ja-JP" sz="2000" dirty="0" smtClean="0">
                  <a:solidFill>
                    <a:prstClr val="black"/>
                  </a:solidFill>
                </a:rPr>
                <a:t>　▲０．５８％（＋０．６４％）</a:t>
              </a:r>
              <a:r>
                <a:rPr lang="en-US" altLang="ja-JP" sz="2000" dirty="0" smtClean="0">
                  <a:solidFill>
                    <a:prstClr val="black"/>
                  </a:solidFill>
                </a:rPr>
                <a:t>        </a:t>
              </a:r>
              <a:r>
                <a:rPr lang="ja-JP" altLang="ja-JP" sz="2000" dirty="0" smtClean="0">
                  <a:solidFill>
                    <a:prstClr val="black"/>
                  </a:solidFill>
                </a:rPr>
                <a:t>【 </a:t>
              </a:r>
              <a:r>
                <a:rPr lang="ja-JP" altLang="ja-JP" sz="2000" dirty="0">
                  <a:solidFill>
                    <a:prstClr val="black"/>
                  </a:solidFill>
                </a:rPr>
                <a:t>▲約２，４００億円（約２，６００億円）】</a:t>
              </a:r>
            </a:p>
            <a:p>
              <a:r>
                <a:rPr lang="ja-JP" altLang="ja-JP" sz="2000" dirty="0">
                  <a:solidFill>
                    <a:prstClr val="black"/>
                  </a:solidFill>
                </a:rPr>
                <a:t>材料価格改定　</a:t>
              </a:r>
              <a:r>
                <a:rPr lang="en-US" altLang="ja-JP" sz="2000" dirty="0" smtClean="0">
                  <a:solidFill>
                    <a:prstClr val="black"/>
                  </a:solidFill>
                </a:rPr>
                <a:t> </a:t>
              </a:r>
              <a:r>
                <a:rPr lang="ja-JP" altLang="ja-JP" sz="2000" dirty="0">
                  <a:solidFill>
                    <a:prstClr val="black"/>
                  </a:solidFill>
                </a:rPr>
                <a:t>　▲０．０５％（＋０．０９％</a:t>
              </a:r>
              <a:r>
                <a:rPr lang="ja-JP" altLang="ja-JP" sz="2000" dirty="0" smtClean="0">
                  <a:solidFill>
                    <a:prstClr val="black"/>
                  </a:solidFill>
                </a:rPr>
                <a:t>）</a:t>
              </a:r>
              <a:r>
                <a:rPr lang="ja-JP"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 ▲</a:t>
              </a:r>
              <a:r>
                <a:rPr lang="en-US" altLang="ja-JP" sz="2000" dirty="0" smtClean="0">
                  <a:solidFill>
                    <a:prstClr val="black"/>
                  </a:solidFill>
                </a:rPr>
                <a:t>      </a:t>
              </a:r>
              <a:r>
                <a:rPr lang="ja-JP" altLang="ja-JP" sz="2000" dirty="0" smtClean="0">
                  <a:solidFill>
                    <a:prstClr val="black"/>
                  </a:solidFill>
                </a:rPr>
                <a:t>約２００億円</a:t>
              </a:r>
              <a:r>
                <a:rPr lang="en-US" altLang="ja-JP" sz="2000" dirty="0" smtClean="0">
                  <a:solidFill>
                    <a:prstClr val="black"/>
                  </a:solidFill>
                </a:rPr>
                <a:t>      </a:t>
              </a:r>
              <a:r>
                <a:rPr lang="ja-JP" altLang="ja-JP" sz="2000" dirty="0" smtClean="0">
                  <a:solidFill>
                    <a:prstClr val="black"/>
                  </a:solidFill>
                </a:rPr>
                <a:t>（</a:t>
              </a:r>
              <a:r>
                <a:rPr lang="ja-JP" altLang="ja-JP" sz="2000" dirty="0">
                  <a:solidFill>
                    <a:prstClr val="black"/>
                  </a:solidFill>
                </a:rPr>
                <a:t>約４００億円）】</a:t>
              </a:r>
            </a:p>
            <a:p>
              <a:r>
                <a:rPr lang="ja-JP" altLang="en-US" sz="1400" dirty="0" smtClean="0">
                  <a:solidFill>
                    <a:prstClr val="black"/>
                  </a:solidFill>
                  <a:latin typeface="ＭＳ Ｐゴシック" pitchFamily="50" charset="-128"/>
                </a:rPr>
                <a:t>　　</a:t>
              </a:r>
              <a:endParaRPr lang="ja-JP" altLang="en-US" sz="1400" dirty="0">
                <a:solidFill>
                  <a:prstClr val="black"/>
                </a:solidFill>
              </a:endParaRPr>
            </a:p>
          </p:txBody>
        </p:sp>
        <p:sp>
          <p:nvSpPr>
            <p:cNvPr id="16" name="左中かっこ 15"/>
            <p:cNvSpPr/>
            <p:nvPr/>
          </p:nvSpPr>
          <p:spPr>
            <a:xfrm>
              <a:off x="1895234" y="4450814"/>
              <a:ext cx="275089" cy="8265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14" name="角丸四角形 13"/>
          <p:cNvSpPr/>
          <p:nvPr/>
        </p:nvSpPr>
        <p:spPr>
          <a:xfrm>
            <a:off x="194341" y="871510"/>
            <a:ext cx="9517326" cy="1622167"/>
          </a:xfrm>
          <a:prstGeom prst="roundRect">
            <a:avLst/>
          </a:prstGeom>
          <a:solidFill>
            <a:srgbClr val="FFFFA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2000" b="1" dirty="0">
                <a:solidFill>
                  <a:prstClr val="black"/>
                </a:solidFill>
              </a:rPr>
              <a:t>・　</a:t>
            </a:r>
            <a:r>
              <a:rPr lang="ja-JP" altLang="en-US" sz="2000" b="1" u="sng" dirty="0">
                <a:solidFill>
                  <a:prstClr val="black"/>
                </a:solidFill>
              </a:rPr>
              <a:t>２０２５年</a:t>
            </a:r>
            <a:r>
              <a:rPr lang="en-US" altLang="ja-JP" sz="2000" b="1" u="sng" dirty="0">
                <a:solidFill>
                  <a:prstClr val="black"/>
                </a:solidFill>
              </a:rPr>
              <a:t>(</a:t>
            </a:r>
            <a:r>
              <a:rPr lang="ja-JP" altLang="en-US" sz="2000" b="1" u="sng" dirty="0" smtClean="0">
                <a:solidFill>
                  <a:prstClr val="black"/>
                </a:solidFill>
              </a:rPr>
              <a:t>平成３７</a:t>
            </a:r>
            <a:r>
              <a:rPr lang="en-US" altLang="ja-JP" sz="2000" b="1" u="sng" dirty="0" smtClean="0">
                <a:solidFill>
                  <a:prstClr val="black"/>
                </a:solidFill>
              </a:rPr>
              <a:t>)</a:t>
            </a:r>
            <a:r>
              <a:rPr lang="ja-JP" altLang="en-US" sz="2000" b="1" u="sng" dirty="0">
                <a:solidFill>
                  <a:prstClr val="black"/>
                </a:solidFill>
              </a:rPr>
              <a:t>年に向けて、医療提供体制の再構築、地域包括ケアシステムの構築を</a:t>
            </a:r>
            <a:r>
              <a:rPr lang="ja-JP" altLang="en-US" sz="2000" b="1" u="sng" dirty="0" smtClean="0">
                <a:solidFill>
                  <a:prstClr val="black"/>
                </a:solidFill>
              </a:rPr>
              <a:t>図る。</a:t>
            </a:r>
            <a:endParaRPr lang="en-US" altLang="ja-JP" sz="2000" b="1" u="sng" dirty="0">
              <a:solidFill>
                <a:prstClr val="black"/>
              </a:solidFill>
            </a:endParaRPr>
          </a:p>
          <a:p>
            <a:pPr marL="177800" indent="-177800"/>
            <a:r>
              <a:rPr lang="ja-JP" altLang="en-US" sz="2000" b="1" dirty="0" smtClean="0">
                <a:solidFill>
                  <a:prstClr val="black"/>
                </a:solidFill>
              </a:rPr>
              <a:t>・　</a:t>
            </a:r>
            <a:r>
              <a:rPr lang="ja-JP" altLang="en-US" sz="2000" b="1" u="sng" dirty="0" smtClean="0">
                <a:solidFill>
                  <a:prstClr val="black"/>
                </a:solidFill>
              </a:rPr>
              <a:t>入院</a:t>
            </a:r>
            <a:r>
              <a:rPr lang="ja-JP" altLang="en-US" sz="2000" b="1" u="sng" dirty="0">
                <a:solidFill>
                  <a:prstClr val="black"/>
                </a:solidFill>
              </a:rPr>
              <a:t>医療・外来医療を含めた医療機関の機能分化・強化と連携、在宅医療の充実等に取り組む</a:t>
            </a:r>
            <a:r>
              <a:rPr lang="ja-JP" altLang="en-US" sz="2000" b="1" u="sng" dirty="0" smtClean="0">
                <a:solidFill>
                  <a:prstClr val="black"/>
                </a:solidFill>
              </a:rPr>
              <a:t>。</a:t>
            </a:r>
            <a:endParaRPr lang="en-US" altLang="ja-JP" sz="2000" b="1" u="sng" dirty="0" smtClean="0">
              <a:solidFill>
                <a:prstClr val="black"/>
              </a:solidFill>
            </a:endParaRPr>
          </a:p>
        </p:txBody>
      </p:sp>
      <p:sp>
        <p:nvSpPr>
          <p:cNvPr id="4" name="正方形/長方形 3"/>
          <p:cNvSpPr/>
          <p:nvPr/>
        </p:nvSpPr>
        <p:spPr>
          <a:xfrm>
            <a:off x="5618169" y="2804775"/>
            <a:ext cx="3931347" cy="523220"/>
          </a:xfrm>
          <a:prstGeom prst="rect">
            <a:avLst/>
          </a:prstGeom>
        </p:spPr>
        <p:txBody>
          <a:bodyPr wrap="square">
            <a:spAutoFit/>
          </a:bodyPr>
          <a:lstStyle/>
          <a:p>
            <a:pPr marL="88900" indent="-88900"/>
            <a:r>
              <a:rPr lang="ja-JP" altLang="ja-JP" sz="1400" dirty="0">
                <a:solidFill>
                  <a:prstClr val="black"/>
                </a:solidFill>
              </a:rPr>
              <a:t>※　（　）内は、消費税率引上げに伴う医療機関等の課税仕入れにかかるコスト増への対応分</a:t>
            </a:r>
          </a:p>
        </p:txBody>
      </p:sp>
      <p:sp>
        <p:nvSpPr>
          <p:cNvPr id="5" name="正方形/長方形 4"/>
          <p:cNvSpPr/>
          <p:nvPr/>
        </p:nvSpPr>
        <p:spPr>
          <a:xfrm>
            <a:off x="675028" y="6195892"/>
            <a:ext cx="8555952" cy="307777"/>
          </a:xfrm>
          <a:prstGeom prst="rect">
            <a:avLst/>
          </a:prstGeom>
        </p:spPr>
        <p:txBody>
          <a:bodyPr wrap="square">
            <a:spAutoFit/>
          </a:bodyPr>
          <a:lstStyle/>
          <a:p>
            <a:pPr algn="just"/>
            <a:r>
              <a:rPr lang="en-US" altLang="ja-JP" sz="1400" kern="100" dirty="0" smtClean="0">
                <a:solidFill>
                  <a:prstClr val="black"/>
                </a:solidFill>
                <a:latin typeface="ＭＳ Ｐゴシック"/>
                <a:cs typeface="Times New Roman" panose="02020603050405020304" pitchFamily="18" charset="0"/>
              </a:rPr>
              <a:t>※</a:t>
            </a:r>
            <a:r>
              <a:rPr lang="ja-JP" altLang="ja-JP" sz="1400" kern="100" dirty="0" smtClean="0">
                <a:solidFill>
                  <a:prstClr val="black"/>
                </a:solidFill>
                <a:latin typeface="ＭＳ Ｐゴシック"/>
                <a:cs typeface="Times New Roman" panose="02020603050405020304" pitchFamily="18" charset="0"/>
              </a:rPr>
              <a:t>なお</a:t>
            </a:r>
            <a:r>
              <a:rPr lang="ja-JP" altLang="ja-JP" sz="1400" kern="100" dirty="0">
                <a:solidFill>
                  <a:prstClr val="black"/>
                </a:solidFill>
                <a:latin typeface="ＭＳ Ｐゴシック"/>
                <a:cs typeface="Times New Roman" panose="02020603050405020304" pitchFamily="18" charset="0"/>
              </a:rPr>
              <a:t>、別途、後発医薬品の価格設定の見直し、うがい薬のみの処方の保険適用除外などの措置を講ずる。</a:t>
            </a: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228446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a:xfrm>
            <a:off x="732440" y="257680"/>
            <a:ext cx="8420100" cy="543704"/>
          </a:xfrm>
        </p:spPr>
        <p:txBody>
          <a:bodyPr/>
          <a:lstStyle/>
          <a:p>
            <a:r>
              <a:rPr lang="en-US" altLang="ja-JP" sz="2800" dirty="0" smtClean="0"/>
              <a:t>【</a:t>
            </a:r>
            <a:r>
              <a:rPr lang="ja-JP" altLang="en-US" sz="2800" dirty="0"/>
              <a:t>主</a:t>
            </a:r>
            <a:r>
              <a:rPr lang="ja-JP" altLang="en-US" sz="2800" dirty="0" smtClean="0"/>
              <a:t>な</a:t>
            </a:r>
            <a:r>
              <a:rPr lang="ja-JP" altLang="en-US" sz="2800" dirty="0"/>
              <a:t>改定項目</a:t>
            </a:r>
            <a:r>
              <a:rPr lang="en-US" altLang="ja-JP" sz="2800" dirty="0" smtClean="0"/>
              <a:t>】</a:t>
            </a:r>
            <a:endParaRPr lang="ja-JP" altLang="en-US" sz="2800" dirty="0" smtClean="0"/>
          </a:p>
        </p:txBody>
      </p:sp>
      <p:sp>
        <p:nvSpPr>
          <p:cNvPr id="3" name="コンテンツ プレースホルダー 2"/>
          <p:cNvSpPr>
            <a:spLocks noGrp="1"/>
          </p:cNvSpPr>
          <p:nvPr>
            <p:ph idx="1"/>
          </p:nvPr>
        </p:nvSpPr>
        <p:spPr>
          <a:xfrm>
            <a:off x="530715" y="901646"/>
            <a:ext cx="8993430" cy="3598435"/>
          </a:xfrm>
          <a:ln>
            <a:noFill/>
          </a:ln>
        </p:spPr>
        <p:txBody>
          <a:bodyPr/>
          <a:lstStyle/>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１８．認知症対策の推進</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smtClean="0">
                <a:solidFill>
                  <a:srgbClr val="000000"/>
                </a:solidFill>
                <a:latin typeface="+mj-ea"/>
                <a:ea typeface="+mj-ea"/>
              </a:rPr>
              <a:t>１９．精神疾患に対する医療の推進</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２０</a:t>
            </a:r>
            <a:r>
              <a:rPr lang="ja-JP" altLang="en-US" sz="2800" kern="1200" dirty="0" smtClean="0">
                <a:solidFill>
                  <a:srgbClr val="000000"/>
                </a:solidFill>
                <a:latin typeface="+mj-ea"/>
                <a:ea typeface="+mj-ea"/>
              </a:rPr>
              <a:t>．高度急性期と一般急性期を担う病床の機能分化</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２１</a:t>
            </a:r>
            <a:r>
              <a:rPr lang="ja-JP" altLang="en-US" sz="2800" kern="1200" dirty="0" smtClean="0">
                <a:solidFill>
                  <a:srgbClr val="000000"/>
                </a:solidFill>
                <a:latin typeface="+mj-ea"/>
                <a:ea typeface="+mj-ea"/>
              </a:rPr>
              <a:t>．救急医療の推進</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２２</a:t>
            </a:r>
            <a:r>
              <a:rPr lang="ja-JP" altLang="en-US" sz="2800" kern="1200" dirty="0" smtClean="0">
                <a:solidFill>
                  <a:srgbClr val="000000"/>
                </a:solidFill>
                <a:latin typeface="+mj-ea"/>
                <a:ea typeface="+mj-ea"/>
              </a:rPr>
              <a:t>．患者等からみて分かりやすく、質の高い医療の実現</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２３</a:t>
            </a:r>
            <a:r>
              <a:rPr lang="ja-JP" altLang="en-US" sz="2800" kern="1200" dirty="0" smtClean="0">
                <a:solidFill>
                  <a:srgbClr val="000000"/>
                </a:solidFill>
                <a:latin typeface="+mj-ea"/>
                <a:ea typeface="+mj-ea"/>
              </a:rPr>
              <a:t>．ＤＰＣ制度の見直し</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２４</a:t>
            </a:r>
            <a:r>
              <a:rPr lang="ja-JP" altLang="en-US" sz="2800" kern="1200" dirty="0" smtClean="0">
                <a:solidFill>
                  <a:srgbClr val="000000"/>
                </a:solidFill>
                <a:latin typeface="+mj-ea"/>
                <a:ea typeface="+mj-ea"/>
              </a:rPr>
              <a:t>．小児科関係</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２５</a:t>
            </a:r>
            <a:r>
              <a:rPr lang="ja-JP" altLang="en-US" sz="2800" kern="1200" dirty="0" smtClean="0">
                <a:solidFill>
                  <a:srgbClr val="000000"/>
                </a:solidFill>
                <a:latin typeface="+mj-ea"/>
                <a:ea typeface="+mj-ea"/>
              </a:rPr>
              <a:t>．経過措置一覧</a:t>
            </a:r>
            <a:endParaRPr lang="en-US" altLang="ja-JP" sz="2800" kern="1200" dirty="0" smtClean="0">
              <a:solidFill>
                <a:srgbClr val="000000"/>
              </a:solidFill>
              <a:latin typeface="+mj-ea"/>
              <a:ea typeface="+mj-ea"/>
            </a:endParaRPr>
          </a:p>
          <a:p>
            <a:pPr marL="0" lvl="0" indent="0" algn="just" eaLnBrk="1" fontAlgn="ctr" hangingPunct="1">
              <a:lnSpc>
                <a:spcPts val="3000"/>
              </a:lnSpc>
              <a:spcBef>
                <a:spcPts val="0"/>
              </a:spcBef>
              <a:buNone/>
              <a:defRPr/>
            </a:pPr>
            <a:r>
              <a:rPr lang="ja-JP" altLang="en-US" sz="2800" kern="1200" dirty="0">
                <a:solidFill>
                  <a:srgbClr val="000000"/>
                </a:solidFill>
                <a:latin typeface="+mj-ea"/>
                <a:ea typeface="+mj-ea"/>
              </a:rPr>
              <a:t>２６</a:t>
            </a:r>
            <a:r>
              <a:rPr lang="ja-JP" altLang="en-US" sz="2800" kern="1200" dirty="0" smtClean="0">
                <a:solidFill>
                  <a:srgbClr val="000000"/>
                </a:solidFill>
                <a:latin typeface="+mj-ea"/>
                <a:ea typeface="+mj-ea"/>
              </a:rPr>
              <a:t>．届出</a:t>
            </a:r>
            <a:endParaRPr lang="en-US" altLang="ja-JP" sz="2800" kern="1200" dirty="0" smtClean="0">
              <a:solidFill>
                <a:srgbClr val="000000"/>
              </a:solidFill>
              <a:latin typeface="+mj-ea"/>
              <a:ea typeface="+mj-ea"/>
            </a:endParaRP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30</a:t>
            </a:fld>
            <a:endParaRPr lang="ja-JP" altLang="en-US" dirty="0">
              <a:solidFill>
                <a:prstClr val="black"/>
              </a:solidFill>
              <a:latin typeface="Calibri"/>
            </a:endParaRPr>
          </a:p>
        </p:txBody>
      </p:sp>
    </p:spTree>
    <p:extLst>
      <p:ext uri="{BB962C8B-B14F-4D97-AF65-F5344CB8AC3E}">
        <p14:creationId xmlns:p14="http://schemas.microsoft.com/office/powerpoint/2010/main" xmlns="" val="509249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１．消費税率引上げに伴う補填</a:t>
            </a:r>
          </a:p>
        </p:txBody>
      </p:sp>
      <p:sp>
        <p:nvSpPr>
          <p:cNvPr id="7" name="正方形/長方形 6"/>
          <p:cNvSpPr/>
          <p:nvPr/>
        </p:nvSpPr>
        <p:spPr>
          <a:xfrm>
            <a:off x="179724" y="3153205"/>
            <a:ext cx="9546565" cy="33239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の消費税問題について、我々は本来、</a:t>
            </a:r>
            <a:r>
              <a:rPr lang="ja-JP" altLang="ja-JP" sz="2000" kern="0" dirty="0">
                <a:solidFill>
                  <a:srgbClr val="FF0000"/>
                </a:solidFill>
                <a:latin typeface="ＭＳ Ｐゴシック"/>
                <a:ea typeface="ＭＳ Ｐゴシック"/>
                <a:cs typeface="ＭＳ ゴシック"/>
              </a:rPr>
              <a:t>税制上解決すべき問題</a:t>
            </a:r>
            <a:r>
              <a:rPr lang="ja-JP" altLang="ja-JP" sz="2000" kern="0" dirty="0">
                <a:solidFill>
                  <a:prstClr val="black"/>
                </a:solidFill>
                <a:latin typeface="ＭＳ Ｐゴシック"/>
                <a:ea typeface="ＭＳ Ｐゴシック"/>
                <a:cs typeface="ＭＳ ゴシック"/>
              </a:rPr>
              <a:t>と認識している</a:t>
            </a:r>
            <a:r>
              <a:rPr lang="ja-JP" altLang="ja-JP" sz="2000" kern="0" dirty="0" smtClean="0">
                <a:solidFill>
                  <a:prstClr val="black"/>
                </a:solidFill>
                <a:latin typeface="ＭＳ Ｐゴシック"/>
                <a:ea typeface="ＭＳ Ｐゴシック"/>
                <a:cs typeface="ＭＳ ゴシック"/>
              </a:rPr>
              <a:t>。</a:t>
            </a:r>
            <a:r>
              <a:rPr lang="ja-JP" altLang="en-US" sz="2000" kern="0" dirty="0" smtClean="0">
                <a:solidFill>
                  <a:prstClr val="black"/>
                </a:solidFill>
                <a:latin typeface="ＭＳ Ｐゴシック"/>
                <a:ea typeface="ＭＳ Ｐゴシック"/>
                <a:cs typeface="ＭＳ ゴシック"/>
              </a:rPr>
              <a:t>　</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しかし</a:t>
            </a:r>
            <a:r>
              <a:rPr lang="ja-JP" altLang="ja-JP" sz="2000" kern="0" dirty="0">
                <a:solidFill>
                  <a:prstClr val="black"/>
                </a:solidFill>
                <a:latin typeface="ＭＳ Ｐゴシック"/>
                <a:ea typeface="ＭＳ Ｐゴシック"/>
                <a:cs typeface="ＭＳ ゴシック"/>
              </a:rPr>
              <a:t>、今回は消費税法の中で８％段階は医療保険制度で対応することが</a:t>
            </a:r>
            <a:r>
              <a:rPr lang="ja-JP" altLang="ja-JP" sz="2000" kern="0" dirty="0" smtClean="0">
                <a:solidFill>
                  <a:prstClr val="black"/>
                </a:solidFill>
                <a:latin typeface="ＭＳ Ｐゴシック"/>
                <a:ea typeface="ＭＳ Ｐゴシック"/>
                <a:cs typeface="ＭＳ ゴシック"/>
              </a:rPr>
              <a:t>定められ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たため</a:t>
            </a:r>
            <a:r>
              <a:rPr lang="ja-JP" altLang="ja-JP" sz="2000" kern="0" dirty="0">
                <a:solidFill>
                  <a:prstClr val="black"/>
                </a:solidFill>
                <a:latin typeface="ＭＳ Ｐゴシック"/>
                <a:ea typeface="ＭＳ Ｐゴシック"/>
                <a:cs typeface="ＭＳ ゴシック"/>
              </a:rPr>
              <a:t>、やむを得ず診療報酬への上乗せ対応となった。</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機関は仕入れその他様々なコストを支払う時に消費税を負担しており、今回</a:t>
            </a:r>
            <a:r>
              <a:rPr lang="ja-JP" altLang="ja-JP" sz="2000" kern="0" dirty="0" smtClean="0">
                <a:solidFill>
                  <a:prstClr val="black"/>
                </a:solidFill>
                <a:latin typeface="ＭＳ Ｐゴシック"/>
                <a:ea typeface="ＭＳ Ｐゴシック"/>
                <a:cs typeface="ＭＳ ゴシック"/>
              </a:rPr>
              <a:t>の</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上乗せ</a:t>
            </a:r>
            <a:r>
              <a:rPr lang="ja-JP" altLang="ja-JP" sz="2000" kern="0" dirty="0">
                <a:solidFill>
                  <a:prstClr val="black"/>
                </a:solidFill>
                <a:latin typeface="ＭＳ Ｐゴシック"/>
                <a:ea typeface="ＭＳ Ｐゴシック"/>
                <a:cs typeface="ＭＳ ゴシック"/>
              </a:rPr>
              <a:t>は増税に伴って必要となるコストの補填である。補填は改定率にして</a:t>
            </a:r>
            <a:r>
              <a:rPr lang="en-US" altLang="ja-JP" sz="2000" kern="0" dirty="0">
                <a:solidFill>
                  <a:prstClr val="black"/>
                </a:solidFill>
                <a:latin typeface="ＭＳ Ｐゴシック"/>
                <a:ea typeface="ＭＳ Ｐゴシック"/>
                <a:cs typeface="ＭＳ ゴシック"/>
              </a:rPr>
              <a:t>1.36</a:t>
            </a:r>
            <a:r>
              <a:rPr lang="ja-JP" altLang="ja-JP" sz="2000" kern="0" dirty="0">
                <a:solidFill>
                  <a:prstClr val="black"/>
                </a:solidFill>
                <a:latin typeface="ＭＳ Ｐゴシック"/>
                <a:ea typeface="ＭＳ Ｐゴシック"/>
                <a:cs typeface="ＭＳ ゴシック"/>
              </a:rPr>
              <a:t>％で</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経済実態調査に基づいた適正な率となっており、この上乗せは</a:t>
            </a:r>
            <a:r>
              <a:rPr lang="ja-JP" altLang="ja-JP" sz="2000" kern="0" dirty="0">
                <a:solidFill>
                  <a:srgbClr val="FF0000"/>
                </a:solidFill>
                <a:latin typeface="ＭＳ Ｐゴシック"/>
                <a:ea typeface="ＭＳ Ｐゴシック"/>
                <a:cs typeface="ＭＳ ゴシック"/>
              </a:rPr>
              <a:t>医療機関の</a:t>
            </a:r>
            <a:r>
              <a:rPr lang="ja-JP" altLang="ja-JP" sz="2000" kern="0" dirty="0" smtClean="0">
                <a:solidFill>
                  <a:srgbClr val="FF0000"/>
                </a:solidFill>
                <a:latin typeface="ＭＳ Ｐゴシック"/>
                <a:ea typeface="ＭＳ Ｐゴシック"/>
                <a:cs typeface="ＭＳ ゴシック"/>
              </a:rPr>
              <a:t>利益</a:t>
            </a:r>
            <a:endParaRPr lang="en-US" altLang="ja-JP" sz="2000" kern="0" dirty="0" smtClean="0">
              <a:solidFill>
                <a:srgbClr val="FF0000"/>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srgbClr val="FF0000"/>
                </a:solidFill>
                <a:latin typeface="ＭＳ Ｐゴシック"/>
                <a:ea typeface="ＭＳ Ｐゴシック"/>
                <a:cs typeface="ＭＳ ゴシック"/>
              </a:rPr>
              <a:t> </a:t>
            </a:r>
            <a:r>
              <a:rPr lang="en-US" altLang="ja-JP" sz="2000" kern="0" dirty="0" smtClean="0">
                <a:solidFill>
                  <a:srgbClr val="FF0000"/>
                </a:solidFill>
                <a:latin typeface="ＭＳ Ｐゴシック"/>
                <a:ea typeface="ＭＳ Ｐゴシック"/>
                <a:cs typeface="ＭＳ ゴシック"/>
              </a:rPr>
              <a:t>  </a:t>
            </a:r>
            <a:r>
              <a:rPr lang="ja-JP" altLang="ja-JP" sz="2000" kern="0" dirty="0" smtClean="0">
                <a:solidFill>
                  <a:srgbClr val="FF0000"/>
                </a:solidFill>
                <a:latin typeface="ＭＳ Ｐゴシック"/>
                <a:ea typeface="ＭＳ Ｐゴシック"/>
                <a:cs typeface="ＭＳ ゴシック"/>
              </a:rPr>
              <a:t>に</a:t>
            </a:r>
            <a:r>
              <a:rPr lang="ja-JP" altLang="ja-JP" sz="2000" kern="0" dirty="0">
                <a:solidFill>
                  <a:srgbClr val="FF0000"/>
                </a:solidFill>
                <a:latin typeface="ＭＳ Ｐゴシック"/>
                <a:ea typeface="ＭＳ Ｐゴシック"/>
                <a:cs typeface="ＭＳ ゴシック"/>
              </a:rPr>
              <a:t>なる訳ではない</a:t>
            </a:r>
            <a:r>
              <a:rPr lang="ja-JP" altLang="ja-JP" sz="2000" kern="0" dirty="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過去</a:t>
            </a:r>
            <a:r>
              <a:rPr lang="ja-JP" altLang="ja-JP" sz="2000" kern="0" dirty="0">
                <a:solidFill>
                  <a:prstClr val="black"/>
                </a:solidFill>
                <a:latin typeface="ＭＳ Ｐゴシック"/>
                <a:ea typeface="ＭＳ Ｐゴシック"/>
                <a:cs typeface="ＭＳ ゴシック"/>
              </a:rPr>
              <a:t>において、個別診療報酬項目に上乗せした結果、その後の改定が</a:t>
            </a:r>
            <a:r>
              <a:rPr lang="ja-JP" altLang="ja-JP" sz="2000" kern="0" dirty="0" smtClean="0">
                <a:solidFill>
                  <a:prstClr val="black"/>
                </a:solidFill>
                <a:latin typeface="ＭＳ Ｐゴシック"/>
                <a:ea typeface="ＭＳ Ｐゴシック"/>
                <a:cs typeface="ＭＳ ゴシック"/>
              </a:rPr>
              <a:t>繰り返され</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検証</a:t>
            </a:r>
            <a:r>
              <a:rPr lang="ja-JP" altLang="ja-JP" sz="2000" kern="0" dirty="0">
                <a:solidFill>
                  <a:prstClr val="black"/>
                </a:solidFill>
                <a:latin typeface="ＭＳ Ｐゴシック"/>
                <a:ea typeface="ＭＳ Ｐゴシック"/>
                <a:cs typeface="ＭＳ ゴシック"/>
              </a:rPr>
              <a:t>不可能な状態になってしまった反省を踏まえ、いつの間にかなくなってしまう</a:t>
            </a:r>
            <a:r>
              <a:rPr lang="ja-JP" altLang="ja-JP" sz="2000" kern="0" dirty="0" smtClean="0">
                <a:solidFill>
                  <a:prstClr val="black"/>
                </a:solidFill>
                <a:latin typeface="ＭＳ Ｐゴシック"/>
                <a:ea typeface="ＭＳ Ｐゴシック"/>
                <a:cs typeface="ＭＳ ゴシック"/>
              </a:rPr>
              <a:t>こと</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の</a:t>
            </a:r>
            <a:r>
              <a:rPr lang="ja-JP" altLang="ja-JP" sz="2000" kern="0" dirty="0">
                <a:solidFill>
                  <a:prstClr val="black"/>
                </a:solidFill>
                <a:latin typeface="ＭＳ Ｐゴシック"/>
                <a:ea typeface="ＭＳ Ｐゴシック"/>
                <a:cs typeface="ＭＳ ゴシック"/>
              </a:rPr>
              <a:t>ないように、また、</a:t>
            </a:r>
            <a:r>
              <a:rPr lang="ja-JP" altLang="ja-JP" sz="2000" kern="0" dirty="0">
                <a:solidFill>
                  <a:srgbClr val="FF0000"/>
                </a:solidFill>
                <a:latin typeface="ＭＳ Ｐゴシック"/>
                <a:ea typeface="ＭＳ Ｐゴシック"/>
                <a:cs typeface="ＭＳ ゴシック"/>
              </a:rPr>
              <a:t>１０％時に抜本的に見直す</a:t>
            </a:r>
            <a:r>
              <a:rPr lang="ja-JP" altLang="ja-JP" sz="2000" kern="0" dirty="0">
                <a:solidFill>
                  <a:prstClr val="black"/>
                </a:solidFill>
                <a:latin typeface="ＭＳ Ｐゴシック"/>
                <a:ea typeface="ＭＳ Ｐゴシック"/>
                <a:cs typeface="ＭＳ ゴシック"/>
              </a:rPr>
              <a:t>ことを要望している中で、</a:t>
            </a:r>
            <a:r>
              <a:rPr lang="ja-JP" altLang="ja-JP" sz="2000" kern="0" dirty="0" smtClean="0">
                <a:solidFill>
                  <a:prstClr val="black"/>
                </a:solidFill>
                <a:latin typeface="ＭＳ Ｐゴシック"/>
                <a:ea typeface="ＭＳ Ｐゴシック"/>
                <a:cs typeface="ＭＳ ゴシック"/>
              </a:rPr>
              <a:t>できるだけ</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シンプル</a:t>
            </a:r>
            <a:r>
              <a:rPr lang="ja-JP" altLang="ja-JP" sz="2000" kern="0" dirty="0">
                <a:solidFill>
                  <a:prstClr val="black"/>
                </a:solidFill>
                <a:latin typeface="ＭＳ Ｐゴシック"/>
                <a:ea typeface="ＭＳ Ｐゴシック"/>
                <a:cs typeface="ＭＳ ゴシック"/>
              </a:rPr>
              <a:t>に、広く薄く上乗せするのが望ましいということから、初・再診料や入院</a:t>
            </a:r>
            <a:r>
              <a:rPr lang="ja-JP" altLang="ja-JP" sz="2000" kern="0" dirty="0" smtClean="0">
                <a:solidFill>
                  <a:prstClr val="black"/>
                </a:solidFill>
                <a:latin typeface="ＭＳ Ｐゴシック"/>
                <a:ea typeface="ＭＳ Ｐゴシック"/>
                <a:cs typeface="ＭＳ ゴシック"/>
              </a:rPr>
              <a:t>基本料</a:t>
            </a:r>
            <a:endParaRPr lang="en-US" altLang="ja-JP" sz="2000" kern="0" dirty="0" smtClean="0">
              <a:solidFill>
                <a:prstClr val="black"/>
              </a:solidFill>
              <a:latin typeface="ＭＳ Ｐゴシック"/>
              <a:ea typeface="ＭＳ Ｐゴシック"/>
              <a:cs typeface="ＭＳ ゴシック"/>
            </a:endParaRPr>
          </a:p>
          <a:p>
            <a:pPr>
              <a:lnSpc>
                <a:spcPts val="21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など</a:t>
            </a:r>
            <a:r>
              <a:rPr lang="ja-JP" altLang="ja-JP" sz="2000" kern="0" dirty="0">
                <a:solidFill>
                  <a:prstClr val="black"/>
                </a:solidFill>
                <a:latin typeface="ＭＳ Ｐゴシック"/>
                <a:ea typeface="ＭＳ Ｐゴシック"/>
                <a:cs typeface="ＭＳ ゴシック"/>
              </a:rPr>
              <a:t>の基本診療料を中心に上乗せされた</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099" y="835577"/>
            <a:ext cx="9546565" cy="898630"/>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2100"/>
              </a:lnSpc>
              <a:spcBef>
                <a:spcPts val="0"/>
              </a:spcBef>
              <a:buFont typeface="Arial" charset="0"/>
              <a:buNone/>
            </a:pPr>
            <a:r>
              <a:rPr lang="ja-JP" altLang="en-US" sz="2000" dirty="0">
                <a:solidFill>
                  <a:prstClr val="black"/>
                </a:solidFill>
                <a:ea typeface="ＭＳ Ｐゴシック"/>
              </a:rPr>
              <a:t>◇</a:t>
            </a:r>
            <a:r>
              <a:rPr lang="ja-JP" altLang="en-US" sz="2000" dirty="0" smtClean="0">
                <a:solidFill>
                  <a:prstClr val="black"/>
                </a:solidFill>
                <a:ea typeface="ＭＳ Ｐゴシック"/>
              </a:rPr>
              <a:t>　消費税引上げ（５％</a:t>
            </a:r>
            <a:r>
              <a:rPr lang="ja-JP" altLang="en-US"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smtClean="0">
                <a:solidFill>
                  <a:prstClr val="black"/>
                </a:solidFill>
                <a:ea typeface="ＭＳ Ｐゴシック"/>
              </a:rPr>
              <a:t>８％）に</a:t>
            </a:r>
            <a:r>
              <a:rPr lang="ja-JP" altLang="en-US" sz="2000" dirty="0">
                <a:solidFill>
                  <a:prstClr val="black"/>
                </a:solidFill>
                <a:ea typeface="ＭＳ Ｐゴシック"/>
              </a:rPr>
              <a:t>伴い、医療</a:t>
            </a:r>
            <a:r>
              <a:rPr lang="ja-JP" altLang="en-US" sz="2000" dirty="0" smtClean="0">
                <a:solidFill>
                  <a:prstClr val="black"/>
                </a:solidFill>
                <a:ea typeface="ＭＳ Ｐゴシック"/>
              </a:rPr>
              <a:t>機関の</a:t>
            </a:r>
            <a:r>
              <a:rPr lang="ja-JP" altLang="en-US" sz="2000" dirty="0">
                <a:solidFill>
                  <a:prstClr val="black"/>
                </a:solidFill>
                <a:ea typeface="ＭＳ Ｐゴシック"/>
              </a:rPr>
              <a:t>仕入れに係る消費税</a:t>
            </a:r>
            <a:r>
              <a:rPr lang="ja-JP" altLang="en-US" sz="2000" dirty="0" smtClean="0">
                <a:solidFill>
                  <a:prstClr val="black"/>
                </a:solidFill>
                <a:ea typeface="ＭＳ Ｐゴシック"/>
              </a:rPr>
              <a:t>負担が</a:t>
            </a:r>
            <a:r>
              <a:rPr lang="ja-JP" altLang="en-US" sz="2000" dirty="0" err="1">
                <a:solidFill>
                  <a:prstClr val="black"/>
                </a:solidFill>
                <a:ea typeface="ＭＳ Ｐゴシック"/>
              </a:rPr>
              <a:t>増加</a:t>
            </a:r>
            <a:r>
              <a:rPr lang="ja-JP" altLang="en-US" sz="2000" dirty="0" err="1" smtClean="0">
                <a:solidFill>
                  <a:prstClr val="black"/>
                </a:solidFill>
                <a:ea typeface="ＭＳ Ｐゴシック"/>
              </a:rPr>
              <a:t>す</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る</a:t>
            </a:r>
            <a:r>
              <a:rPr lang="ja-JP" altLang="en-US" sz="2000" dirty="0">
                <a:solidFill>
                  <a:prstClr val="black"/>
                </a:solidFill>
                <a:ea typeface="ＭＳ Ｐゴシック"/>
              </a:rPr>
              <a:t>ことから、診療報酬において、基本</a:t>
            </a:r>
            <a:r>
              <a:rPr lang="ja-JP" altLang="en-US" sz="2000" dirty="0" smtClean="0">
                <a:solidFill>
                  <a:prstClr val="black"/>
                </a:solidFill>
                <a:ea typeface="ＭＳ Ｐゴシック"/>
              </a:rPr>
              <a:t>診療料に</a:t>
            </a:r>
            <a:r>
              <a:rPr lang="ja-JP" altLang="en-US" sz="2000" dirty="0">
                <a:solidFill>
                  <a:prstClr val="black"/>
                </a:solidFill>
                <a:ea typeface="ＭＳ Ｐゴシック"/>
              </a:rPr>
              <a:t>点数を上乗せ</a:t>
            </a:r>
            <a:r>
              <a:rPr lang="ja-JP" altLang="en-US" sz="2000" dirty="0" smtClean="0">
                <a:solidFill>
                  <a:prstClr val="black"/>
                </a:solidFill>
                <a:ea typeface="ＭＳ Ｐゴシック"/>
              </a:rPr>
              <a:t>する</a:t>
            </a:r>
            <a:r>
              <a:rPr lang="ja-JP" altLang="en-US" sz="2000" dirty="0">
                <a:solidFill>
                  <a:prstClr val="black"/>
                </a:solidFill>
                <a:ea typeface="ＭＳ Ｐゴシック"/>
              </a:rPr>
              <a:t>ことを</a:t>
            </a:r>
            <a:r>
              <a:rPr lang="ja-JP" altLang="en-US" sz="2000" dirty="0" smtClean="0">
                <a:solidFill>
                  <a:prstClr val="black"/>
                </a:solidFill>
                <a:ea typeface="ＭＳ Ｐゴシック"/>
              </a:rPr>
              <a:t>中心に</a:t>
            </a:r>
            <a:r>
              <a:rPr lang="ja-JP" altLang="en-US" sz="2000" dirty="0">
                <a:solidFill>
                  <a:prstClr val="black"/>
                </a:solidFill>
                <a:ea typeface="ＭＳ Ｐゴシック"/>
              </a:rPr>
              <a:t>対応し</a:t>
            </a:r>
            <a:r>
              <a:rPr lang="ja-JP" altLang="en-US" sz="2000" dirty="0" smtClean="0">
                <a:solidFill>
                  <a:prstClr val="black"/>
                </a:solidFill>
                <a:ea typeface="ＭＳ Ｐゴシック"/>
              </a:rPr>
              <a:t>、</a:t>
            </a:r>
            <a:endParaRPr lang="en-US" altLang="ja-JP" sz="2000" dirty="0" smtClean="0">
              <a:solidFill>
                <a:prstClr val="black"/>
              </a:solidFill>
              <a:ea typeface="ＭＳ Ｐゴシック"/>
            </a:endParaRPr>
          </a:p>
          <a:p>
            <a:pPr eaLnBrk="1" hangingPunct="1">
              <a:lnSpc>
                <a:spcPts val="2100"/>
              </a:lnSpc>
              <a:spcBef>
                <a:spcPts val="0"/>
              </a:spcBef>
              <a:buFont typeface="Arial" charset="0"/>
              <a:buNone/>
            </a:pPr>
            <a:r>
              <a:rPr lang="en-US" altLang="ja-JP" sz="2000" dirty="0">
                <a:solidFill>
                  <a:prstClr val="black"/>
                </a:solidFill>
                <a:ea typeface="ＭＳ Ｐゴシック"/>
              </a:rPr>
              <a:t> </a:t>
            </a:r>
            <a:r>
              <a:rPr lang="en-US" altLang="ja-JP" sz="2000" dirty="0" smtClean="0">
                <a:solidFill>
                  <a:prstClr val="black"/>
                </a:solidFill>
                <a:ea typeface="ＭＳ Ｐゴシック"/>
              </a:rPr>
              <a:t>   </a:t>
            </a:r>
            <a:r>
              <a:rPr lang="ja-JP" altLang="en-US" sz="2000" dirty="0" smtClean="0">
                <a:solidFill>
                  <a:prstClr val="black"/>
                </a:solidFill>
                <a:ea typeface="ＭＳ Ｐゴシック"/>
              </a:rPr>
              <a:t>補完的</a:t>
            </a:r>
            <a:r>
              <a:rPr lang="ja-JP" altLang="en-US" sz="2000" dirty="0">
                <a:solidFill>
                  <a:prstClr val="black"/>
                </a:solidFill>
                <a:ea typeface="ＭＳ Ｐゴシック"/>
              </a:rPr>
              <a:t>に個別項目に上乗せする</a:t>
            </a:r>
            <a:r>
              <a:rPr lang="ja-JP" altLang="en-US" sz="2000" dirty="0" smtClean="0">
                <a:solidFill>
                  <a:prstClr val="black"/>
                </a:solidFill>
                <a:ea typeface="ＭＳ Ｐゴシック"/>
              </a:rPr>
              <a:t>。</a:t>
            </a:r>
            <a:endParaRPr lang="en-US" altLang="ja-JP" sz="2000" dirty="0">
              <a:solidFill>
                <a:prstClr val="black"/>
              </a:solidFill>
              <a:ea typeface="ＭＳ Ｐゴシック"/>
            </a:endParaRPr>
          </a:p>
        </p:txBody>
      </p:sp>
      <p:sp>
        <p:nvSpPr>
          <p:cNvPr id="10" name="Rectangle 10"/>
          <p:cNvSpPr>
            <a:spLocks noChangeArrowheads="1"/>
          </p:cNvSpPr>
          <p:nvPr/>
        </p:nvSpPr>
        <p:spPr bwMode="auto">
          <a:xfrm>
            <a:off x="165091" y="1734212"/>
            <a:ext cx="9546565" cy="1324303"/>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a:t>
            </a:r>
            <a:r>
              <a:rPr lang="ja-JP" altLang="en-US" sz="1900" dirty="0" smtClean="0">
                <a:solidFill>
                  <a:srgbClr val="000000"/>
                </a:solidFill>
                <a:latin typeface="ＭＳ Ｐゴシック" charset="-128"/>
              </a:rPr>
              <a:t>対応例</a:t>
            </a:r>
            <a:r>
              <a:rPr lang="en-US" altLang="ja-JP" sz="1900" dirty="0" smtClean="0">
                <a:solidFill>
                  <a:srgbClr val="000000"/>
                </a:solidFill>
                <a:latin typeface="ＭＳ Ｐゴシック" charset="-128"/>
              </a:rPr>
              <a:t>〕</a:t>
            </a:r>
          </a:p>
          <a:p>
            <a:pPr>
              <a:lnSpc>
                <a:spcPts val="1800"/>
              </a:lnSpc>
              <a:buFont typeface="Arial" charset="0"/>
              <a:buNone/>
            </a:pPr>
            <a:r>
              <a:rPr lang="ja-JP" altLang="ja-JP" sz="2000" spc="-100" dirty="0" smtClean="0">
                <a:solidFill>
                  <a:srgbClr val="000000"/>
                </a:solidFill>
                <a:latin typeface="ＭＳ Ｐゴシック"/>
                <a:ea typeface="ＭＳ Ｐゴシック"/>
                <a:cs typeface="ＭＳ Ｐゴシック"/>
              </a:rPr>
              <a:t>初診料</a:t>
            </a:r>
            <a:r>
              <a:rPr lang="ja-JP" altLang="ja-JP" sz="2000" spc="-100" dirty="0" smtClean="0">
                <a:solidFill>
                  <a:srgbClr val="FF0000"/>
                </a:solidFill>
                <a:latin typeface="ＭＳ Ｐゴシック"/>
                <a:ea typeface="ＭＳ Ｐゴシック"/>
                <a:cs typeface="ＭＳ Ｐゴシック"/>
              </a:rPr>
              <a:t>＋</a:t>
            </a:r>
            <a:r>
              <a:rPr lang="en-US" altLang="ja-JP" sz="2000" spc="-100" dirty="0">
                <a:solidFill>
                  <a:srgbClr val="FF0000"/>
                </a:solidFill>
                <a:latin typeface="ＭＳ Ｐゴシック"/>
                <a:ea typeface="ＭＳ Ｐゴシック"/>
                <a:cs typeface="ＭＳ Ｐゴシック"/>
              </a:rPr>
              <a:t>12</a:t>
            </a:r>
            <a:r>
              <a:rPr lang="ja-JP" altLang="ja-JP" sz="2000" spc="-100" dirty="0" smtClean="0">
                <a:solidFill>
                  <a:srgbClr val="FF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(270</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282</a:t>
            </a:r>
            <a:r>
              <a:rPr lang="ja-JP" altLang="ja-JP" sz="1900" spc="-100" dirty="0" smtClean="0">
                <a:solidFill>
                  <a:srgbClr val="000000"/>
                </a:solidFill>
                <a:latin typeface="ＭＳ Ｐゴシック"/>
                <a:ea typeface="ＭＳ Ｐゴシック"/>
                <a:cs typeface="ＭＳ Ｐゴシック"/>
              </a:rPr>
              <a:t>点</a:t>
            </a:r>
            <a:r>
              <a:rPr lang="en-US" altLang="ja-JP" sz="1900" spc="-100" dirty="0" smtClean="0">
                <a:solidFill>
                  <a:srgbClr val="000000"/>
                </a:solidFill>
                <a:latin typeface="ＭＳ Ｐゴシック"/>
                <a:ea typeface="ＭＳ Ｐゴシック"/>
                <a:cs typeface="ＭＳ Ｐゴシック"/>
              </a:rPr>
              <a:t>)</a:t>
            </a:r>
            <a:r>
              <a:rPr lang="ja-JP" altLang="ja-JP" sz="2000" spc="-100" dirty="0" err="1" smtClean="0">
                <a:solidFill>
                  <a:srgbClr val="000000"/>
                </a:solidFill>
                <a:latin typeface="ＭＳ Ｐゴシック"/>
                <a:ea typeface="ＭＳ Ｐゴシック"/>
                <a:cs typeface="ＭＳ Ｐゴシック"/>
              </a:rPr>
              <a:t>、</a:t>
            </a:r>
            <a:r>
              <a:rPr lang="ja-JP" altLang="ja-JP" sz="2000" spc="-100" dirty="0" smtClean="0">
                <a:solidFill>
                  <a:srgbClr val="000000"/>
                </a:solidFill>
                <a:latin typeface="ＭＳ Ｐゴシック"/>
                <a:ea typeface="ＭＳ Ｐゴシック"/>
                <a:cs typeface="ＭＳ Ｐゴシック"/>
              </a:rPr>
              <a:t>再診料</a:t>
            </a:r>
            <a:r>
              <a:rPr lang="ja-JP" altLang="ja-JP" sz="2000" spc="-100" dirty="0" smtClean="0">
                <a:solidFill>
                  <a:srgbClr val="FF0000"/>
                </a:solidFill>
                <a:latin typeface="ＭＳ Ｐゴシック"/>
                <a:ea typeface="ＭＳ Ｐゴシック"/>
                <a:cs typeface="ＭＳ Ｐゴシック"/>
              </a:rPr>
              <a:t>＋３点</a:t>
            </a:r>
            <a:r>
              <a:rPr lang="ja-JP" altLang="ja-JP" sz="1900" spc="-100" dirty="0" smtClean="0">
                <a:solidFill>
                  <a:srgbClr val="00000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69</a:t>
            </a:r>
            <a:r>
              <a:rPr lang="ja-JP" altLang="ja-JP" sz="1900" spc="-100" dirty="0" smtClean="0">
                <a:solidFill>
                  <a:srgbClr val="000000"/>
                </a:solidFill>
                <a:latin typeface="ＭＳ Ｐゴシック"/>
                <a:ea typeface="ＭＳ Ｐゴシック"/>
                <a:cs typeface="ＭＳ Ｐゴシック"/>
              </a:rPr>
              <a:t>点</a:t>
            </a:r>
            <a:r>
              <a:rPr lang="ja-JP" altLang="ja-JP" sz="1900" spc="-100" dirty="0" smtClean="0">
                <a:solidFill>
                  <a:srgbClr val="00B0F0"/>
                </a:solidFill>
                <a:latin typeface="ＭＳ Ｐゴシック"/>
                <a:ea typeface="ＭＳ Ｐゴシック"/>
                <a:cs typeface="ＭＳ Ｐゴシック"/>
              </a:rPr>
              <a:t>→</a:t>
            </a:r>
            <a:r>
              <a:rPr lang="en-US" altLang="ja-JP" sz="1900" spc="-100" dirty="0" smtClean="0">
                <a:solidFill>
                  <a:srgbClr val="000000"/>
                </a:solidFill>
                <a:latin typeface="ＭＳ Ｐゴシック"/>
                <a:ea typeface="ＭＳ Ｐゴシック"/>
                <a:cs typeface="ＭＳ Ｐゴシック"/>
              </a:rPr>
              <a:t>72</a:t>
            </a:r>
            <a:r>
              <a:rPr lang="ja-JP" altLang="ja-JP" sz="1900" spc="-100" dirty="0" smtClean="0">
                <a:solidFill>
                  <a:srgbClr val="000000"/>
                </a:solidFill>
                <a:latin typeface="ＭＳ Ｐゴシック"/>
                <a:ea typeface="ＭＳ Ｐゴシック"/>
                <a:cs typeface="ＭＳ Ｐゴシック"/>
              </a:rPr>
              <a:t>点）</a:t>
            </a:r>
            <a:r>
              <a:rPr lang="ja-JP" altLang="ja-JP" sz="2000" spc="-100" dirty="0" smtClean="0">
                <a:solidFill>
                  <a:srgbClr val="000000"/>
                </a:solidFill>
                <a:latin typeface="ＭＳ Ｐゴシック"/>
                <a:ea typeface="ＭＳ Ｐゴシック"/>
                <a:cs typeface="ＭＳ Ｐゴシック"/>
              </a:rPr>
              <a:t>、外来診療料</a:t>
            </a:r>
            <a:r>
              <a:rPr lang="ja-JP" altLang="ja-JP" sz="2000" spc="-100" dirty="0" smtClean="0">
                <a:solidFill>
                  <a:srgbClr val="FF0000"/>
                </a:solidFill>
                <a:latin typeface="ＭＳ Ｐゴシック"/>
                <a:ea typeface="ＭＳ Ｐゴシック"/>
                <a:cs typeface="ＭＳ Ｐゴシック"/>
              </a:rPr>
              <a:t>＋３点</a:t>
            </a:r>
            <a:r>
              <a:rPr lang="ja-JP" altLang="ja-JP" sz="2000" spc="-100" dirty="0" smtClean="0">
                <a:solidFill>
                  <a:srgbClr val="00000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70</a:t>
            </a:r>
            <a:r>
              <a:rPr lang="ja-JP" altLang="ja-JP" sz="2000" spc="-100" dirty="0" smtClean="0">
                <a:solidFill>
                  <a:srgbClr val="000000"/>
                </a:solidFill>
                <a:latin typeface="ＭＳ Ｐゴシック"/>
                <a:ea typeface="ＭＳ Ｐゴシック"/>
                <a:cs typeface="ＭＳ Ｐゴシック"/>
              </a:rPr>
              <a:t>点</a:t>
            </a:r>
            <a:r>
              <a:rPr lang="ja-JP" altLang="ja-JP" sz="2000" spc="-100" dirty="0" smtClean="0">
                <a:solidFill>
                  <a:srgbClr val="00B0F0"/>
                </a:solidFill>
                <a:latin typeface="ＭＳ Ｐゴシック"/>
                <a:ea typeface="ＭＳ Ｐゴシック"/>
                <a:cs typeface="ＭＳ Ｐゴシック"/>
              </a:rPr>
              <a:t>→</a:t>
            </a:r>
            <a:r>
              <a:rPr lang="en-US" altLang="ja-JP" sz="2000" spc="-100" dirty="0" smtClean="0">
                <a:solidFill>
                  <a:srgbClr val="000000"/>
                </a:solidFill>
                <a:latin typeface="ＭＳ Ｐゴシック"/>
                <a:ea typeface="ＭＳ Ｐゴシック"/>
                <a:cs typeface="ＭＳ Ｐゴシック"/>
              </a:rPr>
              <a:t>73</a:t>
            </a:r>
            <a:r>
              <a:rPr lang="ja-JP" altLang="ja-JP" sz="2000" spc="-100" dirty="0" smtClean="0">
                <a:solidFill>
                  <a:srgbClr val="000000"/>
                </a:solidFill>
                <a:latin typeface="ＭＳ Ｐゴシック"/>
                <a:ea typeface="ＭＳ Ｐゴシック"/>
                <a:cs typeface="ＭＳ Ｐゴシック"/>
              </a:rPr>
              <a:t>点）</a:t>
            </a:r>
            <a:endParaRPr lang="ja-JP" altLang="ja-JP" sz="2000" spc="-100" dirty="0" smtClean="0">
              <a:solidFill>
                <a:prstClr val="black"/>
              </a:solidFill>
              <a:latin typeface="ＭＳ Ｐゴシック"/>
              <a:ea typeface="ＭＳ Ｐゴシック"/>
              <a:cs typeface="ＭＳ Ｐゴシック"/>
            </a:endParaRPr>
          </a:p>
          <a:p>
            <a:pPr>
              <a:lnSpc>
                <a:spcPts val="1800"/>
              </a:lnSpc>
              <a:buFont typeface="Arial" charset="0"/>
              <a:buNone/>
            </a:pPr>
            <a:r>
              <a:rPr lang="ja-JP" altLang="ja-JP" sz="2000" dirty="0" smtClean="0">
                <a:solidFill>
                  <a:srgbClr val="000000"/>
                </a:solidFill>
                <a:latin typeface="ＭＳ Ｐゴシック"/>
                <a:ea typeface="ＭＳ Ｐゴシック"/>
                <a:cs typeface="ＭＳ Ｐゴシック"/>
              </a:rPr>
              <a:t>小児科</a:t>
            </a:r>
            <a:r>
              <a:rPr lang="ja-JP" altLang="ja-JP" sz="2000" dirty="0">
                <a:solidFill>
                  <a:srgbClr val="000000"/>
                </a:solidFill>
                <a:latin typeface="ＭＳ Ｐゴシック"/>
                <a:ea typeface="ＭＳ Ｐゴシック"/>
                <a:cs typeface="ＭＳ Ｐゴシック"/>
              </a:rPr>
              <a:t>外来診療料（初診時</a:t>
            </a:r>
            <a:r>
              <a:rPr lang="ja-JP" altLang="ja-JP" sz="2000" dirty="0">
                <a:solidFill>
                  <a:srgbClr val="FF0000"/>
                </a:solidFill>
                <a:latin typeface="ＭＳ Ｐゴシック"/>
                <a:ea typeface="ＭＳ Ｐゴシック"/>
                <a:cs typeface="ＭＳ Ｐゴシック"/>
              </a:rPr>
              <a:t>＋</a:t>
            </a:r>
            <a:r>
              <a:rPr lang="en-US" altLang="ja-JP" sz="2000" dirty="0">
                <a:solidFill>
                  <a:srgbClr val="FF0000"/>
                </a:solidFill>
                <a:latin typeface="ＭＳ Ｐゴシック"/>
                <a:ea typeface="ＭＳ Ｐゴシック"/>
                <a:cs typeface="ＭＳ Ｐゴシック"/>
              </a:rPr>
              <a:t>12</a:t>
            </a:r>
            <a:r>
              <a:rPr lang="ja-JP" altLang="ja-JP" sz="2000" dirty="0">
                <a:solidFill>
                  <a:srgbClr val="FF0000"/>
                </a:solidFill>
                <a:latin typeface="ＭＳ Ｐゴシック"/>
                <a:ea typeface="ＭＳ Ｐゴシック"/>
                <a:cs typeface="ＭＳ Ｐゴシック"/>
              </a:rPr>
              <a:t>点</a:t>
            </a:r>
            <a:r>
              <a:rPr lang="ja-JP" altLang="ja-JP" sz="2000" dirty="0">
                <a:solidFill>
                  <a:srgbClr val="000000"/>
                </a:solidFill>
                <a:latin typeface="ＭＳ Ｐゴシック"/>
                <a:ea typeface="ＭＳ Ｐゴシック"/>
                <a:cs typeface="ＭＳ Ｐゴシック"/>
              </a:rPr>
              <a:t>、再診時</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）、在宅患者訪問診療料</a:t>
            </a:r>
            <a:r>
              <a:rPr lang="ja-JP" altLang="ja-JP" sz="2000" dirty="0">
                <a:solidFill>
                  <a:srgbClr val="FF0000"/>
                </a:solidFill>
                <a:latin typeface="ＭＳ Ｐゴシック"/>
                <a:ea typeface="ＭＳ Ｐゴシック"/>
                <a:cs typeface="ＭＳ Ｐゴシック"/>
              </a:rPr>
              <a:t>＋３点</a:t>
            </a:r>
            <a:r>
              <a:rPr lang="ja-JP" altLang="ja-JP" sz="2000" dirty="0">
                <a:solidFill>
                  <a:srgbClr val="000000"/>
                </a:solidFill>
                <a:latin typeface="ＭＳ Ｐゴシック"/>
                <a:ea typeface="ＭＳ Ｐゴシック"/>
                <a:cs typeface="ＭＳ Ｐゴシック"/>
              </a:rPr>
              <a:t>など</a:t>
            </a:r>
            <a:endParaRPr lang="ja-JP" altLang="ja-JP" sz="2000" dirty="0">
              <a:solidFill>
                <a:prstClr val="black"/>
              </a:solidFill>
              <a:latin typeface="ＭＳ Ｐゴシック"/>
              <a:ea typeface="ＭＳ Ｐゴシック"/>
              <a:cs typeface="ＭＳ Ｐゴシック"/>
            </a:endParaRPr>
          </a:p>
          <a:p>
            <a:pPr>
              <a:lnSpc>
                <a:spcPts val="1800"/>
              </a:lnSpc>
              <a:buFont typeface="Arial" charse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ja-JP" sz="2000" kern="0" dirty="0">
                <a:solidFill>
                  <a:prstClr val="black"/>
                </a:solidFill>
                <a:latin typeface="ＭＳ Ｐゴシック"/>
                <a:ea typeface="ＭＳ Ｐゴシック"/>
                <a:cs typeface="ＭＳ ゴシック"/>
              </a:rPr>
              <a:t>入院基本料 平均</a:t>
            </a:r>
            <a:r>
              <a:rPr lang="ja-JP" altLang="ja-JP" sz="2000" kern="0" dirty="0">
                <a:solidFill>
                  <a:srgbClr val="FF0000"/>
                </a:solidFill>
                <a:latin typeface="ＭＳ Ｐゴシック"/>
                <a:ea typeface="ＭＳ Ｐゴシック"/>
                <a:cs typeface="ＭＳ ゴシック"/>
              </a:rPr>
              <a:t>＋２％</a:t>
            </a:r>
            <a:r>
              <a:rPr lang="ja-JP" altLang="ja-JP" sz="2000" kern="0" dirty="0">
                <a:solidFill>
                  <a:prstClr val="black"/>
                </a:solidFill>
                <a:latin typeface="ＭＳ Ｐゴシック"/>
                <a:ea typeface="ＭＳ Ｐゴシック"/>
                <a:cs typeface="ＭＳ ゴシック"/>
              </a:rPr>
              <a:t>（基本料種別ごとの課税経費率に応じた上乗せ</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402453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eaLnBrk="1" hangingPunct="1">
              <a:spcBef>
                <a:spcPts val="0"/>
              </a:spcBef>
              <a:buNone/>
            </a:pPr>
            <a:r>
              <a:rPr lang="ja-JP" altLang="en-US" sz="2400" dirty="0" smtClean="0">
                <a:solidFill>
                  <a:srgbClr val="000000"/>
                </a:solidFill>
              </a:rPr>
              <a:t>２．</a:t>
            </a:r>
            <a:r>
              <a:rPr lang="ja-JP" altLang="en-US" sz="2400" kern="0" dirty="0">
                <a:solidFill>
                  <a:srgbClr val="000000"/>
                </a:solidFill>
                <a:latin typeface="ＭＳ Ｐゴシック"/>
                <a:ea typeface="ＭＳ Ｐゴシック"/>
              </a:rPr>
              <a:t>外来の機能分化の更なる</a:t>
            </a:r>
            <a:r>
              <a:rPr lang="ja-JP" altLang="en-US" sz="2400" kern="0" dirty="0" smtClean="0">
                <a:solidFill>
                  <a:srgbClr val="000000"/>
                </a:solidFill>
                <a:latin typeface="ＭＳ Ｐゴシック"/>
                <a:ea typeface="ＭＳ Ｐゴシック"/>
              </a:rPr>
              <a:t>推進</a:t>
            </a:r>
            <a:r>
              <a:rPr lang="en-US" altLang="ja-JP" sz="2400" kern="0" dirty="0" smtClean="0">
                <a:solidFill>
                  <a:srgbClr val="000000"/>
                </a:solidFill>
                <a:latin typeface="ＭＳ Ｐゴシック"/>
                <a:ea typeface="ＭＳ Ｐゴシック"/>
              </a:rPr>
              <a:t>/</a:t>
            </a:r>
            <a:r>
              <a:rPr lang="ja-JP" altLang="en-US" sz="2400" dirty="0" smtClean="0">
                <a:solidFill>
                  <a:srgbClr val="000000"/>
                </a:solidFill>
              </a:rPr>
              <a:t>主治医機能</a:t>
            </a:r>
            <a:r>
              <a:rPr lang="en-US" altLang="ja-JP" sz="2400" dirty="0" smtClean="0">
                <a:solidFill>
                  <a:srgbClr val="000000"/>
                </a:solidFill>
              </a:rPr>
              <a:t>〔</a:t>
            </a:r>
            <a:r>
              <a:rPr lang="ja-JP" altLang="en-US" sz="2400" dirty="0" smtClean="0">
                <a:solidFill>
                  <a:srgbClr val="000000"/>
                </a:solidFill>
              </a:rPr>
              <a:t>かかりつけ医</a:t>
            </a:r>
            <a:r>
              <a:rPr lang="en-US" altLang="ja-JP" sz="2400" dirty="0" smtClean="0">
                <a:solidFill>
                  <a:srgbClr val="000000"/>
                </a:solidFill>
              </a:rPr>
              <a:t>〕</a:t>
            </a:r>
            <a:r>
              <a:rPr lang="ja-JP" altLang="en-US" sz="2400" dirty="0" smtClean="0">
                <a:solidFill>
                  <a:srgbClr val="000000"/>
                </a:solidFill>
              </a:rPr>
              <a:t>の評価</a:t>
            </a:r>
          </a:p>
        </p:txBody>
      </p:sp>
      <p:sp>
        <p:nvSpPr>
          <p:cNvPr id="52228" name="Rectangle 7"/>
          <p:cNvSpPr>
            <a:spLocks noChangeArrowheads="1"/>
          </p:cNvSpPr>
          <p:nvPr/>
        </p:nvSpPr>
        <p:spPr bwMode="auto">
          <a:xfrm>
            <a:off x="166530" y="1797271"/>
            <a:ext cx="6246208"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ts val="0"/>
              </a:spcBef>
              <a:spcAft>
                <a:spcPct val="0"/>
              </a:spcAft>
              <a:buFont typeface="Arial" charset="0"/>
              <a:buNone/>
            </a:pPr>
            <a:r>
              <a:rPr lang="ja-JP" altLang="en-US" sz="2400" dirty="0" smtClean="0">
                <a:solidFill>
                  <a:srgbClr val="000000"/>
                </a:solidFill>
                <a:latin typeface="Arial" charset="0"/>
              </a:rPr>
              <a:t>地域包括診療料：１</a:t>
            </a:r>
            <a:r>
              <a:rPr lang="en-US" altLang="ja-JP" sz="2400" dirty="0" smtClean="0">
                <a:solidFill>
                  <a:srgbClr val="000000"/>
                </a:solidFill>
                <a:latin typeface="Arial" charset="0"/>
              </a:rPr>
              <a:t>,</a:t>
            </a:r>
            <a:r>
              <a:rPr lang="ja-JP" altLang="en-US" sz="2400" dirty="0" smtClean="0">
                <a:solidFill>
                  <a:srgbClr val="000000"/>
                </a:solidFill>
                <a:latin typeface="Arial" charset="0"/>
              </a:rPr>
              <a:t>５０３点（月１回）</a:t>
            </a:r>
            <a:r>
              <a:rPr lang="en-US" altLang="ja-JP" sz="2400" dirty="0" smtClean="0">
                <a:solidFill>
                  <a:srgbClr val="000000"/>
                </a:solidFill>
                <a:latin typeface="Arial" charset="0"/>
                <a:ea typeface="ＭＳ Ｐゴシック"/>
              </a:rPr>
              <a:t>【</a:t>
            </a:r>
            <a:r>
              <a:rPr lang="ja-JP" altLang="en-US" sz="2400" dirty="0">
                <a:solidFill>
                  <a:srgbClr val="000000"/>
                </a:solidFill>
                <a:latin typeface="Arial" charset="0"/>
                <a:ea typeface="ＭＳ Ｐゴシック"/>
              </a:rPr>
              <a:t>包括</a:t>
            </a:r>
            <a:r>
              <a:rPr lang="en-US" altLang="ja-JP" sz="2400" dirty="0" smtClean="0">
                <a:solidFill>
                  <a:srgbClr val="000000"/>
                </a:solidFill>
                <a:latin typeface="Arial" charset="0"/>
                <a:ea typeface="ＭＳ Ｐゴシック"/>
              </a:rPr>
              <a:t>】</a:t>
            </a:r>
            <a:endParaRPr lang="ja-JP" altLang="en-US" sz="2400" dirty="0">
              <a:solidFill>
                <a:srgbClr val="000000"/>
              </a:solidFill>
              <a:latin typeface="Arial" charset="0"/>
              <a:ea typeface="ＭＳ Ｐゴシック"/>
            </a:endParaRPr>
          </a:p>
        </p:txBody>
      </p:sp>
      <p:sp>
        <p:nvSpPr>
          <p:cNvPr id="52229" name="Rectangle 10"/>
          <p:cNvSpPr>
            <a:spLocks noChangeArrowheads="1"/>
          </p:cNvSpPr>
          <p:nvPr/>
        </p:nvSpPr>
        <p:spPr bwMode="auto">
          <a:xfrm>
            <a:off x="165107" y="1190626"/>
            <a:ext cx="9476052" cy="606644"/>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主治医機能を持った</a:t>
            </a:r>
            <a:r>
              <a:rPr lang="ja-JP" altLang="en-US" sz="2000" dirty="0" smtClean="0">
                <a:solidFill>
                  <a:srgbClr val="FF0000"/>
                </a:solidFill>
                <a:latin typeface="ＭＳ Ｐゴシック" charset="-128"/>
              </a:rPr>
              <a:t>診療所</a:t>
            </a:r>
            <a:r>
              <a:rPr lang="ja-JP" altLang="en-US" sz="2000" dirty="0" smtClean="0">
                <a:solidFill>
                  <a:srgbClr val="000000"/>
                </a:solidFill>
                <a:latin typeface="ＭＳ Ｐゴシック" charset="-128"/>
              </a:rPr>
              <a:t>の医師が、複数の慢性疾患を有する患者に対し、患者の同意を得た上で、継続的かつ全人的な医療を行うことについて評価　　　　　　　　　</a:t>
            </a:r>
            <a:r>
              <a:rPr lang="ja-JP" altLang="en-US" sz="2400" dirty="0" smtClean="0">
                <a:solidFill>
                  <a:srgbClr val="000000"/>
                </a:solidFill>
                <a:latin typeface="ＭＳ Ｐゴシック" charset="-128"/>
              </a:rPr>
              <a:t>　　　</a:t>
            </a:r>
          </a:p>
        </p:txBody>
      </p:sp>
      <p:sp>
        <p:nvSpPr>
          <p:cNvPr id="7" name="正方形/長方形 6"/>
          <p:cNvSpPr/>
          <p:nvPr/>
        </p:nvSpPr>
        <p:spPr>
          <a:xfrm>
            <a:off x="166530" y="2958682"/>
            <a:ext cx="9493250" cy="36317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外来</a:t>
            </a:r>
            <a:r>
              <a:rPr lang="ja-JP" altLang="ja-JP" sz="2000" kern="0" dirty="0">
                <a:solidFill>
                  <a:prstClr val="black"/>
                </a:solidFill>
                <a:latin typeface="ＭＳ Ｐゴシック"/>
                <a:ea typeface="ＭＳ Ｐゴシック"/>
                <a:cs typeface="ＭＳ ゴシック"/>
              </a:rPr>
              <a:t>包括化は容認していない。支払側が包括化を強く主張してきたことと、</a:t>
            </a:r>
            <a:r>
              <a:rPr lang="ja-JP" altLang="ja-JP" sz="2000" kern="0" dirty="0" smtClean="0">
                <a:solidFill>
                  <a:prstClr val="black"/>
                </a:solidFill>
                <a:latin typeface="ＭＳ Ｐゴシック"/>
                <a:ea typeface="ＭＳ Ｐゴシック"/>
                <a:cs typeface="ＭＳ ゴシック"/>
              </a:rPr>
              <a:t>限られた</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財源</a:t>
            </a:r>
            <a:r>
              <a:rPr lang="ja-JP" altLang="ja-JP" sz="2000" kern="0" dirty="0">
                <a:solidFill>
                  <a:prstClr val="black"/>
                </a:solidFill>
                <a:latin typeface="ＭＳ Ｐゴシック"/>
                <a:ea typeface="ＭＳ Ｐゴシック"/>
                <a:cs typeface="ＭＳ ゴシック"/>
              </a:rPr>
              <a:t>の中で包括点数と出来高の</a:t>
            </a:r>
            <a:r>
              <a:rPr lang="ja-JP" altLang="ja-JP" sz="2000" kern="0" dirty="0" smtClean="0">
                <a:solidFill>
                  <a:prstClr val="black"/>
                </a:solidFill>
                <a:latin typeface="ＭＳ Ｐゴシック"/>
                <a:ea typeface="ＭＳ Ｐゴシック"/>
                <a:cs typeface="ＭＳ ゴシック"/>
              </a:rPr>
              <a:t>加算を</a:t>
            </a:r>
            <a:r>
              <a:rPr lang="ja-JP" altLang="ja-JP" sz="2000" kern="0" dirty="0">
                <a:solidFill>
                  <a:prstClr val="black"/>
                </a:solidFill>
                <a:latin typeface="ＭＳ Ｐゴシック"/>
                <a:ea typeface="ＭＳ Ｐゴシック"/>
                <a:cs typeface="ＭＳ ゴシック"/>
              </a:rPr>
              <a:t>設定させた</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 日本医師会</a:t>
            </a:r>
            <a:r>
              <a:rPr lang="ja-JP" altLang="ja-JP" sz="2000" kern="0" dirty="0" smtClean="0">
                <a:solidFill>
                  <a:prstClr val="black"/>
                </a:solidFill>
                <a:latin typeface="ＭＳ Ｐゴシック"/>
                <a:ea typeface="ＭＳ Ｐゴシック"/>
                <a:cs typeface="ＭＳ ゴシック"/>
              </a:rPr>
              <a:t>が</a:t>
            </a:r>
            <a:r>
              <a:rPr lang="ja-JP" altLang="ja-JP" sz="2000" kern="0" dirty="0">
                <a:solidFill>
                  <a:prstClr val="black"/>
                </a:solidFill>
                <a:latin typeface="ＭＳ Ｐゴシック"/>
                <a:ea typeface="ＭＳ Ｐゴシック"/>
                <a:cs typeface="ＭＳ ゴシック"/>
              </a:rPr>
              <a:t>従来から強く主張して</a:t>
            </a:r>
            <a:r>
              <a:rPr lang="ja-JP" altLang="ja-JP" sz="2000" kern="0" dirty="0" err="1" smtClean="0">
                <a:solidFill>
                  <a:prstClr val="black"/>
                </a:solidFill>
                <a:latin typeface="ＭＳ Ｐゴシック"/>
                <a:ea typeface="ＭＳ Ｐゴシック"/>
                <a:cs typeface="ＭＳ ゴシック"/>
              </a:rPr>
              <a:t>きた</a:t>
            </a:r>
            <a:r>
              <a:rPr lang="ja-JP" altLang="ja-JP" sz="2000" kern="0" dirty="0" err="1" smtClean="0">
                <a:solidFill>
                  <a:srgbClr val="FF0000"/>
                </a:solidFill>
                <a:latin typeface="ＭＳ Ｐゴシック"/>
                <a:ea typeface="ＭＳ Ｐゴシック"/>
                <a:cs typeface="ＭＳ ゴシック"/>
              </a:rPr>
              <a:t>かかりつけ</a:t>
            </a:r>
            <a:r>
              <a:rPr lang="ja-JP" altLang="ja-JP" sz="2000" kern="0" dirty="0">
                <a:solidFill>
                  <a:srgbClr val="FF0000"/>
                </a:solidFill>
                <a:latin typeface="ＭＳ Ｐゴシック"/>
                <a:ea typeface="ＭＳ Ｐゴシック"/>
                <a:cs typeface="ＭＳ ゴシック"/>
              </a:rPr>
              <a:t>医機能の</a:t>
            </a:r>
            <a:r>
              <a:rPr lang="ja-JP" altLang="ja-JP" sz="2000" kern="0" dirty="0" smtClean="0">
                <a:solidFill>
                  <a:srgbClr val="FF0000"/>
                </a:solidFill>
                <a:latin typeface="ＭＳ Ｐゴシック"/>
                <a:ea typeface="ＭＳ Ｐゴシック"/>
                <a:cs typeface="ＭＳ ゴシック"/>
              </a:rPr>
              <a:t>評価の</a:t>
            </a:r>
            <a:r>
              <a:rPr lang="ja-JP" altLang="ja-JP" sz="2000" kern="0" dirty="0">
                <a:solidFill>
                  <a:srgbClr val="FF0000"/>
                </a:solidFill>
                <a:latin typeface="ＭＳ Ｐゴシック"/>
                <a:ea typeface="ＭＳ Ｐゴシック"/>
                <a:cs typeface="ＭＳ ゴシック"/>
              </a:rPr>
              <a:t>道筋</a:t>
            </a:r>
            <a:r>
              <a:rPr lang="ja-JP" altLang="ja-JP" sz="2000" kern="0" dirty="0">
                <a:solidFill>
                  <a:prstClr val="black"/>
                </a:solidFill>
                <a:latin typeface="ＭＳ Ｐゴシック"/>
                <a:ea typeface="ＭＳ Ｐゴシック"/>
                <a:cs typeface="ＭＳ ゴシック"/>
              </a:rPr>
              <a:t>を作った</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医療</a:t>
            </a:r>
            <a:r>
              <a:rPr lang="ja-JP" altLang="ja-JP" sz="2000" kern="0" dirty="0">
                <a:solidFill>
                  <a:prstClr val="black"/>
                </a:solidFill>
                <a:latin typeface="ＭＳ Ｐゴシック"/>
                <a:ea typeface="ＭＳ Ｐゴシック"/>
                <a:cs typeface="ＭＳ ゴシック"/>
              </a:rPr>
              <a:t>機関単位で算定するものではなく</a:t>
            </a:r>
            <a:r>
              <a:rPr lang="ja-JP" altLang="ja-JP" sz="2000" kern="0" dirty="0" smtClean="0">
                <a:solidFill>
                  <a:prstClr val="black"/>
                </a:solidFill>
                <a:latin typeface="ＭＳ Ｐゴシック"/>
                <a:ea typeface="ＭＳ Ｐゴシック"/>
                <a:cs typeface="ＭＳ ゴシック"/>
              </a:rPr>
              <a:t>、患者</a:t>
            </a:r>
            <a:r>
              <a:rPr lang="ja-JP" altLang="ja-JP" sz="2000" kern="0" dirty="0">
                <a:solidFill>
                  <a:prstClr val="black"/>
                </a:solidFill>
                <a:latin typeface="ＭＳ Ｐゴシック"/>
                <a:ea typeface="ＭＳ Ｐゴシック"/>
                <a:cs typeface="ＭＳ ゴシック"/>
              </a:rPr>
              <a:t>毎に算定を選択できる</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a:t>
            </a:r>
            <a:r>
              <a:rPr lang="ja-JP" altLang="en-US" sz="2000" kern="100" dirty="0">
                <a:solidFill>
                  <a:prstClr val="black"/>
                </a:solidFill>
                <a:latin typeface="ＭＳ Ｐゴシック"/>
                <a:ea typeface="ＭＳ Ｐゴシック"/>
                <a:cs typeface="Times New Roman"/>
              </a:rPr>
              <a:t> </a:t>
            </a:r>
            <a:r>
              <a:rPr lang="ja-JP" altLang="ja-JP" sz="2000" kern="0" dirty="0" smtClean="0">
                <a:solidFill>
                  <a:prstClr val="black"/>
                </a:solidFill>
                <a:latin typeface="ＭＳ Ｐゴシック"/>
                <a:ea typeface="ＭＳ Ｐゴシック"/>
                <a:cs typeface="ＭＳ ゴシック"/>
              </a:rPr>
              <a:t>同時</a:t>
            </a:r>
            <a:r>
              <a:rPr lang="ja-JP" altLang="ja-JP" sz="2000" kern="0" dirty="0">
                <a:solidFill>
                  <a:prstClr val="black"/>
                </a:solidFill>
                <a:latin typeface="ＭＳ Ｐゴシック"/>
                <a:ea typeface="ＭＳ Ｐゴシック"/>
                <a:cs typeface="ＭＳ ゴシック"/>
              </a:rPr>
              <a:t>に、この点数を算定する患者は</a:t>
            </a:r>
            <a:r>
              <a:rPr lang="ja-JP" altLang="ja-JP" sz="2000" kern="0" dirty="0">
                <a:solidFill>
                  <a:srgbClr val="FF0000"/>
                </a:solidFill>
                <a:latin typeface="ＭＳ Ｐゴシック"/>
                <a:ea typeface="ＭＳ Ｐゴシック"/>
                <a:cs typeface="ＭＳ ゴシック"/>
              </a:rPr>
              <a:t>７剤投与の減算規定の対象外</a:t>
            </a:r>
            <a:r>
              <a:rPr lang="ja-JP" altLang="ja-JP" sz="2000" kern="0" dirty="0">
                <a:solidFill>
                  <a:prstClr val="black"/>
                </a:solidFill>
                <a:latin typeface="ＭＳ Ｐゴシック"/>
                <a:ea typeface="ＭＳ Ｐゴシック"/>
                <a:cs typeface="ＭＳ ゴシック"/>
              </a:rPr>
              <a:t>とし、これ</a:t>
            </a:r>
            <a:r>
              <a:rPr lang="ja-JP" altLang="ja-JP" sz="2000" kern="0" dirty="0" smtClean="0">
                <a:solidFill>
                  <a:prstClr val="black"/>
                </a:solidFill>
                <a:latin typeface="ＭＳ Ｐゴシック"/>
                <a:ea typeface="ＭＳ Ｐゴシック"/>
                <a:cs typeface="ＭＳ ゴシック"/>
              </a:rPr>
              <a:t>まで</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診療報酬上</a:t>
            </a:r>
            <a:r>
              <a:rPr lang="ja-JP" altLang="ja-JP" sz="2000" kern="0" dirty="0">
                <a:solidFill>
                  <a:prstClr val="black"/>
                </a:solidFill>
                <a:latin typeface="ＭＳ Ｐゴシック"/>
                <a:ea typeface="ＭＳ Ｐゴシック"/>
                <a:cs typeface="ＭＳ ゴシック"/>
              </a:rPr>
              <a:t>の大きな問題となっていた不合理に風穴を開けた</a:t>
            </a:r>
            <a:r>
              <a:rPr lang="ja-JP" altLang="ja-JP" sz="2000" kern="0" dirty="0" smtClean="0">
                <a:solidFill>
                  <a:prstClr val="black"/>
                </a:solidFill>
                <a:latin typeface="ＭＳ Ｐゴシック"/>
                <a:ea typeface="ＭＳ Ｐゴシック"/>
                <a:cs typeface="ＭＳ ゴシック"/>
              </a:rPr>
              <a:t>。</a:t>
            </a:r>
            <a:endParaRPr lang="en-US" altLang="ja-JP" sz="2000" kern="100" dirty="0" smtClean="0">
              <a:solidFill>
                <a:prstClr val="black"/>
              </a:solidFill>
              <a:latin typeface="ＭＳ Ｐゴシック"/>
              <a:ea typeface="ＭＳ Ｐゴシック"/>
              <a:cs typeface="Times New Roman"/>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また今回、</a:t>
            </a:r>
            <a:r>
              <a:rPr lang="ja-JP" altLang="ja-JP" sz="2000" kern="0" dirty="0">
                <a:solidFill>
                  <a:prstClr val="black"/>
                </a:solidFill>
                <a:latin typeface="ＭＳ Ｐゴシック"/>
                <a:ea typeface="ＭＳ Ｐゴシック"/>
                <a:cs typeface="ＭＳ ゴシック"/>
              </a:rPr>
              <a:t>外来の機能分化の推進の観点から、大病院の紹介率・</a:t>
            </a:r>
            <a:r>
              <a:rPr lang="ja-JP" altLang="ja-JP" sz="2000" kern="0" dirty="0" smtClean="0">
                <a:solidFill>
                  <a:prstClr val="black"/>
                </a:solidFill>
                <a:latin typeface="ＭＳ Ｐゴシック"/>
                <a:ea typeface="ＭＳ Ｐゴシック"/>
                <a:cs typeface="ＭＳ ゴシック"/>
              </a:rPr>
              <a:t>逆紹介率</a:t>
            </a:r>
            <a:r>
              <a:rPr lang="ja-JP" altLang="ja-JP" sz="2000" kern="0" dirty="0">
                <a:solidFill>
                  <a:prstClr val="black"/>
                </a:solidFill>
                <a:latin typeface="ＭＳ Ｐゴシック"/>
                <a:ea typeface="ＭＳ Ｐゴシック"/>
                <a:cs typeface="ＭＳ ゴシック"/>
              </a:rPr>
              <a:t>を</a:t>
            </a:r>
            <a:r>
              <a:rPr lang="ja-JP" altLang="ja-JP" sz="2000" kern="0" dirty="0" smtClean="0">
                <a:solidFill>
                  <a:prstClr val="black"/>
                </a:solidFill>
                <a:latin typeface="ＭＳ Ｐゴシック"/>
                <a:ea typeface="ＭＳ Ｐゴシック"/>
                <a:cs typeface="ＭＳ ゴシック"/>
              </a:rPr>
              <a:t>引き上</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err="1" smtClean="0">
                <a:solidFill>
                  <a:prstClr val="black"/>
                </a:solidFill>
                <a:latin typeface="ＭＳ Ｐゴシック"/>
                <a:ea typeface="ＭＳ Ｐゴシック"/>
                <a:cs typeface="ＭＳ ゴシック"/>
              </a:rPr>
              <a:t>げると</a:t>
            </a:r>
            <a:r>
              <a:rPr lang="ja-JP" altLang="ja-JP" sz="2000" kern="0" dirty="0">
                <a:solidFill>
                  <a:prstClr val="black"/>
                </a:solidFill>
                <a:latin typeface="ＭＳ Ｐゴシック"/>
                <a:ea typeface="ＭＳ Ｐゴシック"/>
                <a:cs typeface="ＭＳ ゴシック"/>
              </a:rPr>
              <a:t>ともに、こうした紹介率・逆紹介率の規定を満たさない大病院の長期</a:t>
            </a:r>
            <a:r>
              <a:rPr lang="ja-JP" altLang="ja-JP" sz="2000" kern="0" dirty="0" smtClean="0">
                <a:solidFill>
                  <a:prstClr val="black"/>
                </a:solidFill>
                <a:latin typeface="ＭＳ Ｐゴシック"/>
                <a:ea typeface="ＭＳ Ｐゴシック"/>
                <a:cs typeface="ＭＳ ゴシック"/>
              </a:rPr>
              <a:t>処方（</a:t>
            </a:r>
            <a:r>
              <a:rPr lang="ja-JP" altLang="en-US" sz="2000" kern="0" dirty="0" smtClean="0">
                <a:solidFill>
                  <a:prstClr val="black"/>
                </a:solidFill>
                <a:latin typeface="ＭＳ Ｐゴシック"/>
                <a:ea typeface="ＭＳ Ｐゴシック"/>
                <a:cs typeface="ＭＳ ゴシック"/>
              </a:rPr>
              <a:t>３０</a:t>
            </a:r>
            <a:r>
              <a:rPr lang="ja-JP" altLang="ja-JP" sz="2000" kern="0" dirty="0" smtClean="0">
                <a:solidFill>
                  <a:prstClr val="black"/>
                </a:solidFill>
                <a:latin typeface="ＭＳ Ｐゴシック"/>
                <a:ea typeface="ＭＳ Ｐゴシック"/>
                <a:cs typeface="ＭＳ ゴシック"/>
              </a:rPr>
              <a:t>日</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分</a:t>
            </a:r>
            <a:r>
              <a:rPr lang="ja-JP" altLang="ja-JP" sz="2000" kern="0" dirty="0">
                <a:solidFill>
                  <a:prstClr val="black"/>
                </a:solidFill>
                <a:latin typeface="ＭＳ Ｐゴシック"/>
                <a:ea typeface="ＭＳ Ｐゴシック"/>
                <a:cs typeface="ＭＳ ゴシック"/>
              </a:rPr>
              <a:t>以上の投薬）に対する処方料・処方せん料・薬剤料の減算措置</a:t>
            </a:r>
            <a:r>
              <a:rPr lang="ja-JP" altLang="ja-JP" sz="2000" kern="0" dirty="0" smtClean="0">
                <a:solidFill>
                  <a:prstClr val="black"/>
                </a:solidFill>
                <a:latin typeface="ＭＳ Ｐゴシック"/>
                <a:ea typeface="ＭＳ Ｐゴシック"/>
                <a:cs typeface="ＭＳ ゴシック"/>
              </a:rPr>
              <a:t>（</a:t>
            </a:r>
            <a:r>
              <a:rPr lang="ja-JP" altLang="en-US" sz="2000" kern="0" dirty="0">
                <a:solidFill>
                  <a:prstClr val="black"/>
                </a:solidFill>
                <a:latin typeface="ＭＳ Ｐゴシック"/>
                <a:ea typeface="ＭＳ Ｐゴシック"/>
                <a:cs typeface="ＭＳ ゴシック"/>
              </a:rPr>
              <a:t>６０／</a:t>
            </a:r>
            <a:r>
              <a:rPr lang="ja-JP" altLang="en-US" sz="2000" kern="0" dirty="0" smtClean="0">
                <a:solidFill>
                  <a:prstClr val="black"/>
                </a:solidFill>
                <a:latin typeface="ＭＳ Ｐゴシック"/>
                <a:ea typeface="ＭＳ Ｐゴシック"/>
                <a:cs typeface="ＭＳ ゴシック"/>
              </a:rPr>
              <a:t>１００</a:t>
            </a:r>
            <a:r>
              <a:rPr lang="ja-JP" altLang="ja-JP" sz="2000" kern="0" dirty="0" smtClean="0">
                <a:solidFill>
                  <a:prstClr val="black"/>
                </a:solidFill>
                <a:latin typeface="ＭＳ Ｐゴシック"/>
                <a:ea typeface="ＭＳ Ｐゴシック"/>
                <a:cs typeface="ＭＳ ゴシック"/>
              </a:rPr>
              <a:t>）</a:t>
            </a:r>
            <a:r>
              <a:rPr lang="ja-JP" altLang="ja-JP" sz="2000" kern="0" dirty="0">
                <a:solidFill>
                  <a:prstClr val="black"/>
                </a:solidFill>
                <a:latin typeface="ＭＳ Ｐゴシック"/>
                <a:ea typeface="ＭＳ Ｐゴシック"/>
                <a:cs typeface="ＭＳ ゴシック"/>
              </a:rPr>
              <a:t>を</a:t>
            </a:r>
            <a:r>
              <a:rPr lang="ja-JP" altLang="ja-JP" sz="2000" kern="0" dirty="0" smtClean="0">
                <a:solidFill>
                  <a:prstClr val="black"/>
                </a:solidFill>
                <a:latin typeface="ＭＳ Ｐゴシック"/>
                <a:ea typeface="ＭＳ Ｐゴシック"/>
                <a:cs typeface="ＭＳ ゴシック"/>
              </a:rPr>
              <a:t>設け</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る</a:t>
            </a:r>
            <a:r>
              <a:rPr lang="ja-JP" altLang="en-US" sz="2000" kern="0" dirty="0" smtClean="0">
                <a:solidFill>
                  <a:prstClr val="black"/>
                </a:solidFill>
                <a:latin typeface="ＭＳ Ｐゴシック"/>
                <a:ea typeface="ＭＳ Ｐゴシック"/>
                <a:cs typeface="ＭＳ ゴシック"/>
              </a:rPr>
              <a:t>など</a:t>
            </a:r>
            <a:r>
              <a:rPr lang="ja-JP" altLang="ja-JP" sz="2000" kern="0" dirty="0" smtClean="0">
                <a:solidFill>
                  <a:srgbClr val="FF0000"/>
                </a:solidFill>
                <a:latin typeface="ＭＳ Ｐゴシック"/>
                <a:ea typeface="ＭＳ Ｐゴシック"/>
                <a:cs typeface="ＭＳ ゴシック"/>
              </a:rPr>
              <a:t>大病院</a:t>
            </a:r>
            <a:r>
              <a:rPr lang="ja-JP" altLang="ja-JP" sz="2000" kern="0" dirty="0">
                <a:solidFill>
                  <a:srgbClr val="FF0000"/>
                </a:solidFill>
                <a:latin typeface="ＭＳ Ｐゴシック"/>
                <a:ea typeface="ＭＳ Ｐゴシック"/>
                <a:cs typeface="ＭＳ ゴシック"/>
              </a:rPr>
              <a:t>から診療所、中小病院への外来患者の誘導策</a:t>
            </a:r>
            <a:r>
              <a:rPr lang="ja-JP" altLang="ja-JP" sz="2000" kern="0" dirty="0">
                <a:solidFill>
                  <a:prstClr val="black"/>
                </a:solidFill>
                <a:latin typeface="ＭＳ Ｐゴシック"/>
                <a:ea typeface="ＭＳ Ｐゴシック"/>
                <a:cs typeface="ＭＳ ゴシック"/>
              </a:rPr>
              <a:t>も設けた</a:t>
            </a:r>
            <a:r>
              <a:rPr lang="ja-JP" altLang="ja-JP" sz="2000" kern="0" dirty="0" smtClean="0">
                <a:solidFill>
                  <a:prstClr val="black"/>
                </a:solidFill>
                <a:latin typeface="ＭＳ Ｐゴシック"/>
                <a:ea typeface="ＭＳ Ｐゴシック"/>
                <a:cs typeface="ＭＳ ゴシック"/>
              </a:rPr>
              <a:t>。</a:t>
            </a:r>
            <a:endParaRPr lang="en-US" altLang="ja-JP" sz="2000" kern="100" dirty="0" smtClean="0">
              <a:solidFill>
                <a:prstClr val="black"/>
              </a:solidFill>
              <a:latin typeface="ＭＳ Ｐゴシック"/>
              <a:ea typeface="ＭＳ Ｐゴシック"/>
              <a:cs typeface="Times New Roman"/>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 </a:t>
            </a:r>
            <a:r>
              <a:rPr lang="ja-JP" altLang="ja-JP" sz="2000" kern="0" dirty="0" smtClean="0">
                <a:solidFill>
                  <a:prstClr val="black"/>
                </a:solidFill>
                <a:latin typeface="ＭＳ Ｐゴシック"/>
                <a:ea typeface="ＭＳ Ｐゴシック"/>
                <a:cs typeface="ＭＳ ゴシック"/>
              </a:rPr>
              <a:t>こう</a:t>
            </a:r>
            <a:r>
              <a:rPr lang="ja-JP" altLang="ja-JP" sz="2000" kern="0" dirty="0">
                <a:solidFill>
                  <a:prstClr val="black"/>
                </a:solidFill>
                <a:latin typeface="ＭＳ Ｐゴシック"/>
                <a:ea typeface="ＭＳ Ｐゴシック"/>
                <a:cs typeface="ＭＳ ゴシック"/>
              </a:rPr>
              <a:t>した外来の機能分化の中で、かかりつけ医機能を強化することで、今後の改定</a:t>
            </a:r>
            <a:r>
              <a:rPr lang="ja-JP" altLang="ja-JP" sz="2000" kern="0" dirty="0" smtClean="0">
                <a:solidFill>
                  <a:prstClr val="black"/>
                </a:solidFill>
                <a:latin typeface="ＭＳ Ｐゴシック"/>
                <a:ea typeface="ＭＳ Ｐゴシック"/>
                <a:cs typeface="ＭＳ ゴシック"/>
              </a:rPr>
              <a:t>で</a:t>
            </a:r>
            <a:endParaRPr lang="en-US" altLang="ja-JP" sz="2000" kern="0" dirty="0" smtClean="0">
              <a:solidFill>
                <a:prstClr val="black"/>
              </a:solidFill>
              <a:latin typeface="ＭＳ Ｐゴシック"/>
              <a:ea typeface="ＭＳ Ｐゴシック"/>
              <a:cs typeface="ＭＳ ゴシック"/>
            </a:endParaRPr>
          </a:p>
          <a:p>
            <a:pPr>
              <a:lnSpc>
                <a:spcPts val="23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さらなる</a:t>
            </a:r>
            <a:r>
              <a:rPr lang="ja-JP" altLang="ja-JP" sz="2000" kern="0" dirty="0">
                <a:solidFill>
                  <a:prstClr val="black"/>
                </a:solidFill>
                <a:latin typeface="ＭＳ Ｐゴシック"/>
                <a:ea typeface="ＭＳ Ｐゴシック"/>
                <a:cs typeface="ＭＳ ゴシック"/>
              </a:rPr>
              <a:t>評価を求めていきたい</a:t>
            </a:r>
            <a:r>
              <a:rPr lang="ja-JP" altLang="ja-JP" sz="2000" kern="0" dirty="0" smtClean="0">
                <a:solidFill>
                  <a:prstClr val="black"/>
                </a:solidFill>
                <a:latin typeface="ＭＳ Ｐゴシック"/>
                <a:ea typeface="ＭＳ Ｐゴシック"/>
                <a:cs typeface="ＭＳ ゴシック"/>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10" y="762000"/>
            <a:ext cx="8632057"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smtClean="0">
                <a:solidFill>
                  <a:srgbClr val="000000"/>
                </a:solidFill>
                <a:latin typeface="Arial" charset="0"/>
              </a:rPr>
              <a:t>地域包括診療加算：２０点（１回につき</a:t>
            </a:r>
            <a:r>
              <a:rPr lang="ja-JP" altLang="en-US" sz="2400" dirty="0" smtClean="0">
                <a:solidFill>
                  <a:srgbClr val="000000"/>
                </a:solidFill>
                <a:latin typeface="Arial" charset="0"/>
                <a:ea typeface="ＭＳ Ｐゴシック"/>
              </a:rPr>
              <a:t>再診料に加算</a:t>
            </a:r>
            <a:r>
              <a:rPr lang="ja-JP" altLang="en-US" sz="2400" dirty="0" smtClean="0">
                <a:solidFill>
                  <a:srgbClr val="000000"/>
                </a:solidFill>
                <a:latin typeface="Arial" charset="0"/>
              </a:rPr>
              <a:t>）</a:t>
            </a:r>
            <a:r>
              <a:rPr lang="en-US" altLang="ja-JP" sz="2400" dirty="0" smtClean="0">
                <a:solidFill>
                  <a:srgbClr val="000000"/>
                </a:solidFill>
                <a:latin typeface="Arial" charset="0"/>
              </a:rPr>
              <a:t>【</a:t>
            </a:r>
            <a:r>
              <a:rPr lang="ja-JP" altLang="en-US" sz="2400" dirty="0" smtClean="0">
                <a:solidFill>
                  <a:srgbClr val="000000"/>
                </a:solidFill>
                <a:latin typeface="Arial" charset="0"/>
              </a:rPr>
              <a:t>出来高</a:t>
            </a:r>
            <a:r>
              <a:rPr lang="en-US" altLang="ja-JP" sz="2400" dirty="0" smtClean="0">
                <a:solidFill>
                  <a:srgbClr val="000000"/>
                </a:solidFill>
                <a:latin typeface="Arial" charset="0"/>
              </a:rPr>
              <a:t>】</a:t>
            </a:r>
            <a:endParaRPr lang="ja-JP" altLang="en-US" sz="2400" dirty="0" smtClean="0">
              <a:solidFill>
                <a:srgbClr val="000000"/>
              </a:solidFill>
              <a:latin typeface="Arial" charset="0"/>
            </a:endParaRPr>
          </a:p>
        </p:txBody>
      </p:sp>
      <p:sp>
        <p:nvSpPr>
          <p:cNvPr id="10" name="Rectangle 10"/>
          <p:cNvSpPr>
            <a:spLocks noChangeArrowheads="1"/>
          </p:cNvSpPr>
          <p:nvPr/>
        </p:nvSpPr>
        <p:spPr bwMode="auto">
          <a:xfrm>
            <a:off x="165107" y="2225895"/>
            <a:ext cx="9476052" cy="622410"/>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主治医機能を持った</a:t>
            </a:r>
            <a:r>
              <a:rPr lang="ja-JP" altLang="en-US" sz="2000" dirty="0" smtClean="0">
                <a:solidFill>
                  <a:srgbClr val="FF0000"/>
                </a:solidFill>
                <a:latin typeface="ＭＳ Ｐゴシック" charset="-128"/>
              </a:rPr>
              <a:t>中小病院・診療所</a:t>
            </a:r>
            <a:r>
              <a:rPr lang="ja-JP" altLang="en-US" sz="2000" dirty="0" smtClean="0">
                <a:solidFill>
                  <a:srgbClr val="000000"/>
                </a:solidFill>
                <a:latin typeface="ＭＳ Ｐゴシック" charset="-128"/>
              </a:rPr>
              <a:t>の医師が、複数の慢性疾患を有する患者に対し、患者の同意を得た上で、継続的かつ全人的な医療を行うことについて包括評価　　　　　　　　　</a:t>
            </a:r>
            <a:r>
              <a:rPr lang="ja-JP" altLang="en-US" sz="2400" dirty="0" smtClean="0">
                <a:solidFill>
                  <a:srgbClr val="000000"/>
                </a:solidFill>
                <a:latin typeface="ＭＳ Ｐゴシック" charset="-128"/>
              </a:rPr>
              <a:t>　　　</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281480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45185" y="1086416"/>
            <a:ext cx="9594720" cy="5102511"/>
          </a:xfrm>
          <a:prstGeom prst="rect">
            <a:avLst/>
          </a:prstGeom>
          <a:solidFill>
            <a:srgbClr val="FFFFAF">
              <a:alpha val="49804"/>
            </a:srgbClr>
          </a:solidFill>
          <a:ln w="9525">
            <a:solidFill>
              <a:schemeClr val="tx1"/>
            </a:solidFill>
            <a:miter lim="800000"/>
            <a:headEnd/>
            <a:tailEnd/>
          </a:ln>
        </p:spPr>
        <p:txBody>
          <a:bodyPr/>
          <a:lstStyle/>
          <a:p>
            <a:endParaRPr lang="en-US" altLang="ja-JP" sz="1600" dirty="0" smtClean="0">
              <a:solidFill>
                <a:prstClr val="black"/>
              </a:solidFill>
            </a:endParaRPr>
          </a:p>
          <a:p>
            <a:pPr marL="285750" indent="-285750">
              <a:buFont typeface="Wingdings" panose="05000000000000000000" pitchFamily="2" charset="2"/>
              <a:buChar char="Ø"/>
            </a:pPr>
            <a:r>
              <a:rPr lang="ja-JP" altLang="en-US" sz="1600" dirty="0" smtClean="0">
                <a:solidFill>
                  <a:prstClr val="black"/>
                </a:solidFill>
              </a:rPr>
              <a:t>　</a:t>
            </a:r>
            <a:r>
              <a:rPr lang="ja-JP" altLang="ja-JP" sz="1600" dirty="0">
                <a:solidFill>
                  <a:prstClr val="black"/>
                </a:solidFill>
              </a:rPr>
              <a:t>外来の機能分化の更なる推進の観点から、主治医機能を持った診療所の医師が、複数の慢性疾患を有する患者に対し、患者の同意を得た上で、継続的かつ全人的な医療を行うことについて評価を行う。</a:t>
            </a:r>
          </a:p>
          <a:p>
            <a:pPr indent="273050">
              <a:spcBef>
                <a:spcPts val="600"/>
              </a:spcBef>
            </a:pPr>
            <a:r>
              <a:rPr lang="ja-JP" altLang="en-US" sz="2000" b="1" dirty="0" smtClean="0">
                <a:solidFill>
                  <a:srgbClr val="0070C0"/>
                </a:solidFill>
              </a:rPr>
              <a:t>（</a:t>
            </a:r>
            <a:r>
              <a:rPr lang="ja-JP" altLang="en-US" sz="2000" b="1" dirty="0">
                <a:solidFill>
                  <a:srgbClr val="0070C0"/>
                </a:solidFill>
              </a:rPr>
              <a:t>新）　　</a:t>
            </a:r>
            <a:r>
              <a:rPr lang="ja-JP" altLang="en-US" sz="2000" b="1" u="sng" dirty="0">
                <a:solidFill>
                  <a:srgbClr val="0070C0"/>
                </a:solidFill>
              </a:rPr>
              <a:t>地域包括診療加算　　　　　　　</a:t>
            </a:r>
            <a:r>
              <a:rPr lang="ja-JP" altLang="en-US" sz="2000" b="1" u="sng" dirty="0" smtClean="0">
                <a:solidFill>
                  <a:srgbClr val="0070C0"/>
                </a:solidFill>
              </a:rPr>
              <a:t>２０点（</a:t>
            </a:r>
            <a:r>
              <a:rPr lang="ja-JP" altLang="en-US" sz="2000" b="1" u="sng" dirty="0">
                <a:solidFill>
                  <a:srgbClr val="0070C0"/>
                </a:solidFill>
              </a:rPr>
              <a:t>１</a:t>
            </a:r>
            <a:r>
              <a:rPr lang="ja-JP" altLang="en-US" sz="2000" b="1" u="sng" dirty="0" smtClean="0">
                <a:solidFill>
                  <a:srgbClr val="0070C0"/>
                </a:solidFill>
              </a:rPr>
              <a:t>回</a:t>
            </a:r>
            <a:r>
              <a:rPr lang="ja-JP" altLang="en-US" sz="2000" b="1" u="sng" dirty="0">
                <a:solidFill>
                  <a:srgbClr val="0070C0"/>
                </a:solidFill>
              </a:rPr>
              <a:t>につき）</a:t>
            </a:r>
            <a:endParaRPr lang="en-US" altLang="ja-JP" sz="2000" b="1" u="sng" dirty="0">
              <a:solidFill>
                <a:srgbClr val="0070C0"/>
              </a:solidFill>
            </a:endParaRPr>
          </a:p>
          <a:p>
            <a:endParaRPr lang="en-US" altLang="ja-JP" sz="14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pPr>
              <a:lnSpc>
                <a:spcPts val="1400"/>
              </a:lnSpc>
            </a:pPr>
            <a:endParaRPr lang="en-US" altLang="ja-JP" sz="1400" dirty="0" smtClean="0">
              <a:solidFill>
                <a:prstClr val="black"/>
              </a:solidFill>
            </a:endParaRPr>
          </a:p>
          <a:p>
            <a:pPr>
              <a:lnSpc>
                <a:spcPts val="1400"/>
              </a:lnSpc>
            </a:pPr>
            <a:r>
              <a:rPr lang="en-US" altLang="ja-JP" sz="1400" dirty="0" smtClean="0">
                <a:solidFill>
                  <a:prstClr val="black"/>
                </a:solidFill>
              </a:rPr>
              <a:t>[</a:t>
            </a:r>
            <a:r>
              <a:rPr lang="ja-JP" altLang="ja-JP" sz="1400" dirty="0">
                <a:solidFill>
                  <a:prstClr val="black"/>
                </a:solidFill>
              </a:rPr>
              <a:t>算定要件</a:t>
            </a:r>
            <a:r>
              <a:rPr lang="en-US" altLang="ja-JP" sz="1400" dirty="0">
                <a:solidFill>
                  <a:prstClr val="black"/>
                </a:solidFill>
              </a:rPr>
              <a:t>]</a:t>
            </a:r>
            <a:endParaRPr lang="ja-JP" altLang="ja-JP" sz="1400" dirty="0">
              <a:solidFill>
                <a:prstClr val="black"/>
              </a:solidFill>
            </a:endParaRPr>
          </a:p>
          <a:p>
            <a:pPr marL="263525" indent="-263525">
              <a:lnSpc>
                <a:spcPts val="1400"/>
              </a:lnSpc>
            </a:pPr>
            <a:r>
              <a:rPr lang="ja-JP" altLang="ja-JP" sz="1400" dirty="0">
                <a:solidFill>
                  <a:prstClr val="black"/>
                </a:solidFill>
              </a:rPr>
              <a:t>①　対象患者は、</a:t>
            </a:r>
            <a:r>
              <a:rPr lang="ja-JP" altLang="ja-JP" sz="1400" b="1" u="sng" dirty="0">
                <a:solidFill>
                  <a:prstClr val="black"/>
                </a:solidFill>
              </a:rPr>
              <a:t>高血圧症、糖尿病、脂質異常症、認知症の４疾病のうち２つ以上（疑いは除く。）を有する患者</a:t>
            </a:r>
            <a:r>
              <a:rPr lang="ja-JP" altLang="ja-JP" sz="1400" dirty="0">
                <a:solidFill>
                  <a:prstClr val="black"/>
                </a:solidFill>
              </a:rPr>
              <a:t>とする</a:t>
            </a:r>
            <a:r>
              <a:rPr lang="ja-JP" altLang="ja-JP" sz="1400" dirty="0" smtClean="0">
                <a:solidFill>
                  <a:prstClr val="black"/>
                </a:solidFill>
              </a:rPr>
              <a:t>。</a:t>
            </a:r>
            <a:endParaRPr lang="en-US" altLang="ja-JP" sz="1400" dirty="0" smtClean="0">
              <a:solidFill>
                <a:prstClr val="black"/>
              </a:solidFill>
            </a:endParaRPr>
          </a:p>
          <a:p>
            <a:pPr marL="263525" indent="-263525">
              <a:lnSpc>
                <a:spcPts val="1400"/>
              </a:lnSpc>
            </a:pPr>
            <a:r>
              <a:rPr lang="en-US" altLang="ja-JP" sz="1400" dirty="0">
                <a:solidFill>
                  <a:prstClr val="black"/>
                </a:solidFill>
              </a:rPr>
              <a:t> </a:t>
            </a:r>
            <a:r>
              <a:rPr lang="en-US" altLang="ja-JP" sz="1400" dirty="0" smtClean="0">
                <a:solidFill>
                  <a:prstClr val="black"/>
                </a:solidFill>
              </a:rPr>
              <a:t>      </a:t>
            </a:r>
            <a:r>
              <a:rPr lang="en-US" altLang="ja-JP" sz="1400" dirty="0">
                <a:solidFill>
                  <a:prstClr val="black"/>
                </a:solidFill>
              </a:rPr>
              <a:t> </a:t>
            </a:r>
            <a:r>
              <a:rPr lang="ja-JP" altLang="ja-JP" sz="1400" dirty="0">
                <a:solidFill>
                  <a:prstClr val="black"/>
                </a:solidFill>
              </a:rPr>
              <a:t>なお、当該医療機関で診療を行う対象疾病（上記４疾病のうち２つ）と重複しない対象疾病（上記４疾病のうち２つ）に</a:t>
            </a:r>
            <a:r>
              <a:rPr lang="ja-JP" altLang="ja-JP" sz="1400" dirty="0" smtClean="0">
                <a:solidFill>
                  <a:prstClr val="black"/>
                </a:solidFill>
              </a:rPr>
              <a:t>ついて</a:t>
            </a:r>
            <a:endParaRPr lang="en-US" altLang="ja-JP" sz="1400" dirty="0" smtClean="0">
              <a:solidFill>
                <a:prstClr val="black"/>
              </a:solidFill>
            </a:endParaRPr>
          </a:p>
          <a:p>
            <a:pPr marL="174625" indent="-174625">
              <a:lnSpc>
                <a:spcPts val="1400"/>
              </a:lnSpc>
            </a:pPr>
            <a:r>
              <a:rPr lang="en-US" altLang="ja-JP" sz="1400" dirty="0">
                <a:solidFill>
                  <a:prstClr val="black"/>
                </a:solidFill>
              </a:rPr>
              <a:t> </a:t>
            </a:r>
            <a:r>
              <a:rPr lang="en-US" altLang="ja-JP" sz="1400" dirty="0" smtClean="0">
                <a:solidFill>
                  <a:prstClr val="black"/>
                </a:solidFill>
              </a:rPr>
              <a:t>     </a:t>
            </a:r>
            <a:r>
              <a:rPr lang="ja-JP" altLang="ja-JP" sz="1400" dirty="0" smtClean="0">
                <a:solidFill>
                  <a:prstClr val="black"/>
                </a:solidFill>
              </a:rPr>
              <a:t>他</a:t>
            </a:r>
            <a:r>
              <a:rPr lang="ja-JP" altLang="ja-JP" sz="1400" dirty="0">
                <a:solidFill>
                  <a:prstClr val="black"/>
                </a:solidFill>
              </a:rPr>
              <a:t>医療機関で診療を行う場合に限り、当該他医療機関でも当該診療料を算定可能とする。</a:t>
            </a:r>
            <a:endParaRPr lang="en-US" altLang="ja-JP" sz="1400" dirty="0" smtClean="0">
              <a:solidFill>
                <a:prstClr val="black"/>
              </a:solidFill>
            </a:endParaRPr>
          </a:p>
          <a:p>
            <a:pPr marL="174625" indent="-174625">
              <a:lnSpc>
                <a:spcPts val="1400"/>
              </a:lnSpc>
            </a:pPr>
            <a:r>
              <a:rPr lang="ja-JP" altLang="en-US" sz="1400" dirty="0" smtClean="0">
                <a:solidFill>
                  <a:prstClr val="black"/>
                </a:solidFill>
              </a:rPr>
              <a:t>②</a:t>
            </a:r>
            <a:r>
              <a:rPr lang="ja-JP" altLang="ja-JP" sz="1400" dirty="0" smtClean="0">
                <a:solidFill>
                  <a:prstClr val="black"/>
                </a:solidFill>
              </a:rPr>
              <a:t>　担当医を決めること。また、当該医師は、関係団体主催の研修を修了していること。</a:t>
            </a:r>
            <a:r>
              <a:rPr lang="en-US" altLang="ja-JP" sz="1400" dirty="0" smtClean="0">
                <a:solidFill>
                  <a:prstClr val="black"/>
                </a:solidFill>
              </a:rPr>
              <a:t>(</a:t>
            </a:r>
            <a:r>
              <a:rPr lang="ja-JP" altLang="ja-JP" sz="1400" dirty="0" smtClean="0">
                <a:solidFill>
                  <a:prstClr val="black"/>
                </a:solidFill>
              </a:rPr>
              <a:t>当該取り扱いについては、平成</a:t>
            </a:r>
            <a:r>
              <a:rPr lang="en-US" altLang="ja-JP" sz="1400" b="1" dirty="0" smtClean="0">
                <a:solidFill>
                  <a:prstClr val="black"/>
                </a:solidFill>
              </a:rPr>
              <a:t>27</a:t>
            </a:r>
            <a:r>
              <a:rPr lang="ja-JP" altLang="ja-JP" sz="1400" dirty="0" smtClean="0">
                <a:solidFill>
                  <a:prstClr val="black"/>
                </a:solidFill>
              </a:rPr>
              <a:t>年</a:t>
            </a:r>
            <a:r>
              <a:rPr lang="ja-JP" altLang="ja-JP" sz="1400" b="1" dirty="0" smtClean="0">
                <a:solidFill>
                  <a:prstClr val="black"/>
                </a:solidFill>
              </a:rPr>
              <a:t>４</a:t>
            </a:r>
            <a:r>
              <a:rPr lang="ja-JP" altLang="ja-JP" sz="1400" dirty="0" smtClean="0">
                <a:solidFill>
                  <a:prstClr val="black"/>
                </a:solidFill>
              </a:rPr>
              <a:t>月</a:t>
            </a:r>
            <a:r>
              <a:rPr lang="ja-JP" altLang="ja-JP" sz="1400" b="1" dirty="0" smtClean="0">
                <a:solidFill>
                  <a:prstClr val="black"/>
                </a:solidFill>
              </a:rPr>
              <a:t>１</a:t>
            </a:r>
            <a:r>
              <a:rPr lang="ja-JP" altLang="ja-JP" sz="1400" dirty="0" smtClean="0">
                <a:solidFill>
                  <a:prstClr val="black"/>
                </a:solidFill>
              </a:rPr>
              <a:t>日から施行する。</a:t>
            </a:r>
            <a:r>
              <a:rPr lang="en-US" altLang="ja-JP" sz="1400" dirty="0" smtClean="0">
                <a:solidFill>
                  <a:prstClr val="black"/>
                </a:solidFill>
              </a:rPr>
              <a:t>)</a:t>
            </a:r>
            <a:endParaRPr lang="ja-JP" altLang="ja-JP" sz="1400" dirty="0" smtClean="0">
              <a:solidFill>
                <a:prstClr val="black"/>
              </a:solidFill>
            </a:endParaRPr>
          </a:p>
          <a:p>
            <a:pPr marL="174625" indent="-174625">
              <a:lnSpc>
                <a:spcPts val="1400"/>
              </a:lnSpc>
            </a:pPr>
            <a:r>
              <a:rPr lang="ja-JP" altLang="en-US" sz="1400" dirty="0" smtClean="0">
                <a:solidFill>
                  <a:prstClr val="black"/>
                </a:solidFill>
              </a:rPr>
              <a:t>③</a:t>
            </a:r>
            <a:r>
              <a:rPr lang="ja-JP" altLang="ja-JP" sz="1400" dirty="0">
                <a:solidFill>
                  <a:prstClr val="black"/>
                </a:solidFill>
              </a:rPr>
              <a:t>　</a:t>
            </a:r>
            <a:r>
              <a:rPr lang="ja-JP" altLang="en-US" sz="1400" b="1" dirty="0" smtClean="0">
                <a:solidFill>
                  <a:srgbClr val="FF0000"/>
                </a:solidFill>
              </a:rPr>
              <a:t>療養</a:t>
            </a:r>
            <a:r>
              <a:rPr lang="ja-JP" altLang="en-US" sz="1400" b="1" dirty="0">
                <a:solidFill>
                  <a:srgbClr val="FF0000"/>
                </a:solidFill>
              </a:rPr>
              <a:t>上</a:t>
            </a:r>
            <a:r>
              <a:rPr lang="ja-JP" altLang="en-US" sz="1400" b="1" dirty="0" smtClean="0">
                <a:solidFill>
                  <a:srgbClr val="FF0000"/>
                </a:solidFill>
              </a:rPr>
              <a:t>の指導、</a:t>
            </a:r>
            <a:r>
              <a:rPr lang="ja-JP" altLang="ja-JP" sz="1400" b="1" dirty="0" smtClean="0">
                <a:solidFill>
                  <a:srgbClr val="FF0000"/>
                </a:solidFill>
              </a:rPr>
              <a:t>服薬管理</a:t>
            </a:r>
            <a:r>
              <a:rPr lang="ja-JP" altLang="en-US" sz="1400" b="1" dirty="0" smtClean="0">
                <a:solidFill>
                  <a:srgbClr val="FF0000"/>
                </a:solidFill>
              </a:rPr>
              <a:t>、健康管理、介護保険に係る</a:t>
            </a:r>
            <a:r>
              <a:rPr lang="ja-JP" altLang="en-US" sz="1400" b="1" dirty="0">
                <a:solidFill>
                  <a:srgbClr val="FF0000"/>
                </a:solidFill>
              </a:rPr>
              <a:t>対応、在宅医療の</a:t>
            </a:r>
            <a:r>
              <a:rPr lang="ja-JP" altLang="en-US" sz="1400" b="1" dirty="0" smtClean="0">
                <a:solidFill>
                  <a:srgbClr val="FF0000"/>
                </a:solidFill>
              </a:rPr>
              <a:t>提供および</a:t>
            </a:r>
            <a:r>
              <a:rPr lang="ja-JP" altLang="en-US" sz="1400" b="1" dirty="0">
                <a:solidFill>
                  <a:srgbClr val="FF0000"/>
                </a:solidFill>
              </a:rPr>
              <a:t>当該患者に</a:t>
            </a:r>
            <a:r>
              <a:rPr lang="ja-JP" altLang="en-US" sz="1400" b="1" dirty="0" smtClean="0">
                <a:solidFill>
                  <a:srgbClr val="FF0000"/>
                </a:solidFill>
              </a:rPr>
              <a:t>対し</a:t>
            </a:r>
            <a:r>
              <a:rPr lang="ja-JP" altLang="en-US" sz="1400" b="1" dirty="0">
                <a:solidFill>
                  <a:srgbClr val="FF0000"/>
                </a:solidFill>
              </a:rPr>
              <a:t>２４</a:t>
            </a:r>
            <a:r>
              <a:rPr lang="ja-JP" altLang="en-US" sz="1400" b="1" dirty="0" smtClean="0">
                <a:solidFill>
                  <a:srgbClr val="FF0000"/>
                </a:solidFill>
              </a:rPr>
              <a:t>時間の対応等</a:t>
            </a:r>
            <a:r>
              <a:rPr lang="ja-JP" altLang="ja-JP" sz="1400" dirty="0" smtClean="0">
                <a:solidFill>
                  <a:prstClr val="black"/>
                </a:solidFill>
              </a:rPr>
              <a:t>を</a:t>
            </a:r>
            <a:r>
              <a:rPr lang="ja-JP" altLang="ja-JP" sz="1400" dirty="0">
                <a:solidFill>
                  <a:prstClr val="black"/>
                </a:solidFill>
              </a:rPr>
              <a:t>行っていること</a:t>
            </a:r>
            <a:r>
              <a:rPr lang="ja-JP" altLang="ja-JP" sz="1400" dirty="0" smtClean="0">
                <a:solidFill>
                  <a:prstClr val="black"/>
                </a:solidFill>
              </a:rPr>
              <a:t>。</a:t>
            </a:r>
          </a:p>
          <a:p>
            <a:pPr marL="263525" indent="-263525">
              <a:lnSpc>
                <a:spcPts val="1400"/>
              </a:lnSpc>
            </a:pPr>
            <a:r>
              <a:rPr lang="ja-JP" altLang="en-US" sz="1400" dirty="0" smtClean="0">
                <a:solidFill>
                  <a:prstClr val="black"/>
                </a:solidFill>
              </a:rPr>
              <a:t>④</a:t>
            </a:r>
            <a:r>
              <a:rPr lang="ja-JP" altLang="ja-JP" sz="1400" dirty="0">
                <a:solidFill>
                  <a:prstClr val="black"/>
                </a:solidFill>
              </a:rPr>
              <a:t>　当該点数を算定している場合は、</a:t>
            </a:r>
            <a:r>
              <a:rPr lang="ja-JP" altLang="ja-JP" sz="1400" b="1" u="sng" dirty="0">
                <a:solidFill>
                  <a:srgbClr val="FF0000"/>
                </a:solidFill>
              </a:rPr>
              <a:t>７剤投与の減算規定の対象外</a:t>
            </a:r>
            <a:r>
              <a:rPr lang="ja-JP" altLang="ja-JP" sz="1400" dirty="0">
                <a:solidFill>
                  <a:prstClr val="black"/>
                </a:solidFill>
              </a:rPr>
              <a:t>とする。</a:t>
            </a:r>
          </a:p>
          <a:p>
            <a:pPr marL="263525" indent="-263525">
              <a:lnSpc>
                <a:spcPts val="1400"/>
              </a:lnSpc>
            </a:pPr>
            <a:r>
              <a:rPr lang="ja-JP" altLang="en-US" sz="1400" dirty="0" smtClean="0">
                <a:solidFill>
                  <a:prstClr val="black"/>
                </a:solidFill>
              </a:rPr>
              <a:t>⑤</a:t>
            </a:r>
            <a:r>
              <a:rPr lang="ja-JP" altLang="ja-JP" sz="1400" dirty="0" smtClean="0">
                <a:solidFill>
                  <a:prstClr val="black"/>
                </a:solidFill>
              </a:rPr>
              <a:t>　下記のうち</a:t>
            </a:r>
            <a:r>
              <a:rPr lang="ja-JP" altLang="en-US" sz="1400" b="1" u="sng" dirty="0">
                <a:solidFill>
                  <a:srgbClr val="FF0000"/>
                </a:solidFill>
              </a:rPr>
              <a:t>いずれ</a:t>
            </a:r>
            <a:r>
              <a:rPr lang="ja-JP" altLang="en-US" sz="1400" b="1" u="sng" dirty="0" smtClean="0">
                <a:solidFill>
                  <a:srgbClr val="FF0000"/>
                </a:solidFill>
              </a:rPr>
              <a:t>か１つ</a:t>
            </a:r>
            <a:r>
              <a:rPr lang="ja-JP" altLang="ja-JP" sz="1400" dirty="0" smtClean="0">
                <a:solidFill>
                  <a:prstClr val="black"/>
                </a:solidFill>
              </a:rPr>
              <a:t>を満たすこと</a:t>
            </a:r>
            <a:endParaRPr lang="en-US" altLang="ja-JP" sz="1400" dirty="0" smtClean="0">
              <a:solidFill>
                <a:prstClr val="black"/>
              </a:solidFill>
            </a:endParaRPr>
          </a:p>
          <a:p>
            <a:pPr marL="539750" indent="-87313"/>
            <a:r>
              <a:rPr lang="ja-JP" altLang="en-US" sz="1400" dirty="0" smtClean="0">
                <a:solidFill>
                  <a:prstClr val="black"/>
                </a:solidFill>
              </a:rPr>
              <a:t>　</a:t>
            </a:r>
            <a:r>
              <a:rPr lang="ja-JP" altLang="ja-JP" sz="1400" dirty="0" smtClean="0">
                <a:solidFill>
                  <a:prstClr val="black"/>
                </a:solidFill>
              </a:rPr>
              <a:t>ア</a:t>
            </a:r>
            <a:r>
              <a:rPr lang="en-US" altLang="ja-JP" sz="1400" dirty="0">
                <a:solidFill>
                  <a:prstClr val="black"/>
                </a:solidFill>
              </a:rPr>
              <a:t>)</a:t>
            </a:r>
            <a:r>
              <a:rPr lang="ja-JP" altLang="ja-JP" sz="1400" dirty="0">
                <a:solidFill>
                  <a:prstClr val="black"/>
                </a:solidFill>
              </a:rPr>
              <a:t>　時間外対応加算</a:t>
            </a:r>
            <a:r>
              <a:rPr lang="ja-JP" altLang="ja-JP" sz="1400" dirty="0" smtClean="0">
                <a:solidFill>
                  <a:prstClr val="black"/>
                </a:solidFill>
              </a:rPr>
              <a:t>１</a:t>
            </a:r>
            <a:r>
              <a:rPr lang="ja-JP" altLang="en-US" sz="1400" u="sng" dirty="0" smtClean="0">
                <a:solidFill>
                  <a:prstClr val="black"/>
                </a:solidFill>
              </a:rPr>
              <a:t>又は</a:t>
            </a:r>
            <a:r>
              <a:rPr lang="ja-JP" altLang="en-US" sz="1400" dirty="0" smtClean="0">
                <a:solidFill>
                  <a:prstClr val="black"/>
                </a:solidFill>
              </a:rPr>
              <a:t>２</a:t>
            </a:r>
            <a:r>
              <a:rPr lang="ja-JP" altLang="ja-JP" sz="1400" dirty="0" smtClean="0">
                <a:solidFill>
                  <a:prstClr val="black"/>
                </a:solidFill>
              </a:rPr>
              <a:t>を</a:t>
            </a:r>
            <a:r>
              <a:rPr lang="ja-JP" altLang="ja-JP" sz="1400" dirty="0">
                <a:solidFill>
                  <a:prstClr val="black"/>
                </a:solidFill>
              </a:rPr>
              <a:t>算定していること　</a:t>
            </a:r>
            <a:endParaRPr lang="en-US" altLang="ja-JP" sz="1400" dirty="0" smtClean="0">
              <a:solidFill>
                <a:prstClr val="black"/>
              </a:solidFill>
            </a:endParaRPr>
          </a:p>
          <a:p>
            <a:pPr marL="539750" indent="-87313"/>
            <a:r>
              <a:rPr lang="ja-JP" altLang="en-US" sz="1400" dirty="0" smtClean="0">
                <a:solidFill>
                  <a:prstClr val="black"/>
                </a:solidFill>
              </a:rPr>
              <a:t>　</a:t>
            </a:r>
            <a:r>
              <a:rPr lang="ja-JP" altLang="ja-JP" sz="1400" dirty="0" smtClean="0">
                <a:solidFill>
                  <a:prstClr val="black"/>
                </a:solidFill>
              </a:rPr>
              <a:t>イ</a:t>
            </a:r>
            <a:r>
              <a:rPr lang="en-US" altLang="ja-JP" sz="1400" dirty="0">
                <a:solidFill>
                  <a:prstClr val="black"/>
                </a:solidFill>
              </a:rPr>
              <a:t>)</a:t>
            </a:r>
            <a:r>
              <a:rPr lang="ja-JP" altLang="ja-JP" sz="1400" dirty="0">
                <a:solidFill>
                  <a:prstClr val="black"/>
                </a:solidFill>
              </a:rPr>
              <a:t>　常勤医師が３人以上在籍している</a:t>
            </a:r>
            <a:r>
              <a:rPr lang="ja-JP" altLang="ja-JP" sz="1400" dirty="0" smtClean="0">
                <a:solidFill>
                  <a:prstClr val="black"/>
                </a:solidFill>
              </a:rPr>
              <a:t>こと</a:t>
            </a:r>
            <a:r>
              <a:rPr lang="ja-JP" altLang="en-US" sz="1400" dirty="0" smtClean="0">
                <a:solidFill>
                  <a:prstClr val="black"/>
                </a:solidFill>
              </a:rPr>
              <a:t>　</a:t>
            </a:r>
            <a:endParaRPr lang="en-US" altLang="ja-JP" sz="1400" dirty="0" smtClean="0">
              <a:solidFill>
                <a:prstClr val="black"/>
              </a:solidFill>
            </a:endParaRPr>
          </a:p>
          <a:p>
            <a:pPr marL="539750" indent="-87313"/>
            <a:r>
              <a:rPr lang="ja-JP" altLang="en-US" sz="1400" dirty="0" smtClean="0">
                <a:solidFill>
                  <a:prstClr val="black"/>
                </a:solidFill>
              </a:rPr>
              <a:t>　</a:t>
            </a:r>
            <a:r>
              <a:rPr lang="ja-JP" altLang="ja-JP" sz="1400" dirty="0" smtClean="0">
                <a:solidFill>
                  <a:prstClr val="black"/>
                </a:solidFill>
              </a:rPr>
              <a:t>ウ</a:t>
            </a:r>
            <a:r>
              <a:rPr lang="en-US" altLang="ja-JP" sz="1400" dirty="0">
                <a:solidFill>
                  <a:prstClr val="black"/>
                </a:solidFill>
              </a:rPr>
              <a:t>)</a:t>
            </a:r>
            <a:r>
              <a:rPr lang="ja-JP" altLang="ja-JP" sz="1400" dirty="0">
                <a:solidFill>
                  <a:prstClr val="black"/>
                </a:solidFill>
              </a:rPr>
              <a:t>　在宅療養支援診療所である</a:t>
            </a:r>
            <a:r>
              <a:rPr lang="ja-JP" altLang="ja-JP" sz="1400" dirty="0" smtClean="0">
                <a:solidFill>
                  <a:prstClr val="black"/>
                </a:solidFill>
              </a:rPr>
              <a:t>こと</a:t>
            </a:r>
            <a:endParaRPr lang="ja-JP" altLang="ja-JP" sz="1400" dirty="0">
              <a:solidFill>
                <a:prstClr val="black"/>
              </a:solidFill>
            </a:endParaRPr>
          </a:p>
        </p:txBody>
      </p:sp>
      <p:sp>
        <p:nvSpPr>
          <p:cNvPr id="2052" name="Rectangle 36"/>
          <p:cNvSpPr>
            <a:spLocks noChangeArrowheads="1"/>
          </p:cNvSpPr>
          <p:nvPr/>
        </p:nvSpPr>
        <p:spPr bwMode="auto">
          <a:xfrm>
            <a:off x="116997" y="766366"/>
            <a:ext cx="8674602"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（１）主治医機能</a:t>
            </a:r>
            <a:r>
              <a:rPr lang="en-US" altLang="ja-JP" sz="2400" dirty="0" smtClean="0">
                <a:solidFill>
                  <a:prstClr val="black"/>
                </a:solidFill>
              </a:rPr>
              <a:t>〔</a:t>
            </a:r>
            <a:r>
              <a:rPr lang="ja-JP" altLang="en-US" sz="2400" dirty="0" smtClean="0">
                <a:solidFill>
                  <a:prstClr val="black"/>
                </a:solidFill>
              </a:rPr>
              <a:t>かかりつけ医</a:t>
            </a:r>
            <a:r>
              <a:rPr lang="en-US" altLang="ja-JP" sz="2400" dirty="0" smtClean="0">
                <a:solidFill>
                  <a:prstClr val="black"/>
                </a:solidFill>
              </a:rPr>
              <a:t>〕</a:t>
            </a:r>
            <a:r>
              <a:rPr lang="ja-JP" altLang="en-US" sz="2400" dirty="0" smtClean="0">
                <a:solidFill>
                  <a:prstClr val="black"/>
                </a:solidFill>
              </a:rPr>
              <a:t>の</a:t>
            </a:r>
            <a:r>
              <a:rPr lang="ja-JP" altLang="en-US" sz="2400" dirty="0">
                <a:solidFill>
                  <a:prstClr val="black"/>
                </a:solidFill>
              </a:rPr>
              <a:t>評価（</a:t>
            </a:r>
            <a:r>
              <a:rPr lang="ja-JP" altLang="en-US" sz="2400" dirty="0" smtClean="0">
                <a:solidFill>
                  <a:prstClr val="black"/>
                </a:solidFill>
              </a:rPr>
              <a:t>出来高</a:t>
            </a:r>
            <a:r>
              <a:rPr lang="ja-JP" altLang="en-US" sz="2400" dirty="0">
                <a:solidFill>
                  <a:prstClr val="black"/>
                </a:solidFill>
              </a:rPr>
              <a:t>：</a:t>
            </a:r>
            <a:r>
              <a:rPr lang="ja-JP" altLang="en-US" sz="2400" dirty="0" smtClean="0">
                <a:solidFill>
                  <a:prstClr val="black"/>
                </a:solidFill>
              </a:rPr>
              <a:t>再診料の</a:t>
            </a:r>
            <a:r>
              <a:rPr lang="ja-JP" altLang="en-US" sz="2400" dirty="0">
                <a:solidFill>
                  <a:prstClr val="black"/>
                </a:solidFill>
              </a:rPr>
              <a:t>加算</a:t>
            </a:r>
            <a:r>
              <a:rPr lang="ja-JP" altLang="en-US" sz="2400" dirty="0" smtClean="0">
                <a:solidFill>
                  <a:prstClr val="black"/>
                </a:solidFill>
              </a:rPr>
              <a:t>）</a:t>
            </a:r>
            <a:endParaRPr lang="ja-JP" altLang="en-US" sz="2400" dirty="0">
              <a:solidFill>
                <a:prstClr val="black"/>
              </a:solidFill>
            </a:endParaRPr>
          </a:p>
        </p:txBody>
      </p:sp>
      <p:sp>
        <p:nvSpPr>
          <p:cNvPr id="2" name="正方形/長方形 1"/>
          <p:cNvSpPr/>
          <p:nvPr/>
        </p:nvSpPr>
        <p:spPr>
          <a:xfrm>
            <a:off x="2462442" y="2281589"/>
            <a:ext cx="6733463" cy="990015"/>
          </a:xfrm>
          <a:prstGeom prst="rect">
            <a:avLst/>
          </a:prstGeom>
        </p:spPr>
        <p:txBody>
          <a:bodyPr wrap="square">
            <a:spAutoFit/>
          </a:bodyPr>
          <a:lstStyle/>
          <a:p>
            <a:pPr>
              <a:lnSpc>
                <a:spcPts val="1400"/>
              </a:lnSpc>
            </a:pPr>
            <a:r>
              <a:rPr lang="en-US" altLang="ja-JP" sz="1400" dirty="0">
                <a:solidFill>
                  <a:prstClr val="black"/>
                </a:solidFill>
              </a:rPr>
              <a:t>※</a:t>
            </a:r>
            <a:r>
              <a:rPr lang="ja-JP" altLang="en-US" sz="1400" dirty="0">
                <a:solidFill>
                  <a:prstClr val="black"/>
                </a:solidFill>
              </a:rPr>
              <a:t>１　</a:t>
            </a:r>
            <a:r>
              <a:rPr lang="ja-JP" altLang="ja-JP" sz="1400" dirty="0">
                <a:solidFill>
                  <a:prstClr val="black"/>
                </a:solidFill>
              </a:rPr>
              <a:t>対象医療機関</a:t>
            </a:r>
            <a:r>
              <a:rPr lang="ja-JP" altLang="ja-JP" sz="1400" dirty="0" smtClean="0">
                <a:solidFill>
                  <a:prstClr val="black"/>
                </a:solidFill>
              </a:rPr>
              <a:t>は</a:t>
            </a:r>
            <a:r>
              <a:rPr lang="ja-JP" altLang="ja-JP" sz="1400" b="1" u="sng" dirty="0" smtClean="0">
                <a:solidFill>
                  <a:srgbClr val="FF0000"/>
                </a:solidFill>
              </a:rPr>
              <a:t>診療所</a:t>
            </a:r>
            <a:endParaRPr lang="en-US" altLang="ja-JP" sz="1400" b="1" u="sng" dirty="0">
              <a:solidFill>
                <a:srgbClr val="FF0000"/>
              </a:solidFill>
            </a:endParaRPr>
          </a:p>
          <a:p>
            <a:pPr>
              <a:lnSpc>
                <a:spcPts val="1400"/>
              </a:lnSpc>
            </a:pPr>
            <a:r>
              <a:rPr lang="en-US" altLang="ja-JP" sz="1400" dirty="0">
                <a:solidFill>
                  <a:prstClr val="black"/>
                </a:solidFill>
              </a:rPr>
              <a:t>※</a:t>
            </a:r>
            <a:r>
              <a:rPr lang="ja-JP" altLang="en-US" sz="1400" dirty="0">
                <a:solidFill>
                  <a:prstClr val="black"/>
                </a:solidFill>
              </a:rPr>
              <a:t>２</a:t>
            </a:r>
            <a:r>
              <a:rPr lang="ja-JP" altLang="ja-JP" sz="1400" dirty="0">
                <a:solidFill>
                  <a:prstClr val="black"/>
                </a:solidFill>
              </a:rPr>
              <a:t>　地域包括診療料と地域包括診療加算は</a:t>
            </a:r>
            <a:r>
              <a:rPr lang="ja-JP" altLang="ja-JP" sz="1400" u="sng" dirty="0">
                <a:solidFill>
                  <a:prstClr val="black"/>
                </a:solidFill>
              </a:rPr>
              <a:t>どちらか一方に限り</a:t>
            </a:r>
            <a:r>
              <a:rPr lang="ja-JP" altLang="ja-JP" sz="1400" dirty="0">
                <a:solidFill>
                  <a:prstClr val="black"/>
                </a:solidFill>
              </a:rPr>
              <a:t>届出することができる</a:t>
            </a:r>
          </a:p>
          <a:p>
            <a:pPr marL="263525" indent="-263525">
              <a:lnSpc>
                <a:spcPts val="1400"/>
              </a:lnSpc>
            </a:pPr>
            <a:r>
              <a:rPr lang="en-US" altLang="ja-JP" sz="1400" dirty="0">
                <a:solidFill>
                  <a:prstClr val="black"/>
                </a:solidFill>
              </a:rPr>
              <a:t>※</a:t>
            </a:r>
            <a:r>
              <a:rPr lang="ja-JP" altLang="en-US" sz="1400" dirty="0">
                <a:solidFill>
                  <a:prstClr val="black"/>
                </a:solidFill>
              </a:rPr>
              <a:t>３</a:t>
            </a:r>
            <a:r>
              <a:rPr lang="ja-JP" altLang="ja-JP" sz="1400" dirty="0">
                <a:solidFill>
                  <a:prstClr val="black"/>
                </a:solidFill>
              </a:rPr>
              <a:t>　初診時には算定</a:t>
            </a:r>
            <a:r>
              <a:rPr lang="ja-JP" altLang="ja-JP" sz="1400" dirty="0" smtClean="0">
                <a:solidFill>
                  <a:prstClr val="black"/>
                </a:solidFill>
              </a:rPr>
              <a:t>できない</a:t>
            </a:r>
            <a:endParaRPr lang="en-US" altLang="ja-JP" sz="1400" dirty="0" smtClean="0">
              <a:solidFill>
                <a:prstClr val="black"/>
              </a:solidFill>
            </a:endParaRPr>
          </a:p>
          <a:p>
            <a:pPr marL="263525" indent="-263525">
              <a:lnSpc>
                <a:spcPts val="1400"/>
              </a:lnSpc>
            </a:pPr>
            <a:r>
              <a:rPr lang="en-US" altLang="ja-JP" sz="1400" dirty="0" smtClean="0">
                <a:solidFill>
                  <a:prstClr val="black"/>
                </a:solidFill>
              </a:rPr>
              <a:t>※</a:t>
            </a:r>
            <a:r>
              <a:rPr lang="ja-JP" altLang="en-US" sz="1400" dirty="0" smtClean="0">
                <a:solidFill>
                  <a:prstClr val="black"/>
                </a:solidFill>
              </a:rPr>
              <a:t>４　医療機関単位ではなく、</a:t>
            </a:r>
            <a:r>
              <a:rPr lang="ja-JP" altLang="en-US" sz="1400" dirty="0" smtClean="0">
                <a:solidFill>
                  <a:srgbClr val="FF0000"/>
                </a:solidFill>
              </a:rPr>
              <a:t>患者毎に</a:t>
            </a:r>
            <a:r>
              <a:rPr lang="ja-JP" altLang="en-US" sz="1400" dirty="0" smtClean="0">
                <a:solidFill>
                  <a:prstClr val="black"/>
                </a:solidFill>
              </a:rPr>
              <a:t>算定を選択できる</a:t>
            </a:r>
            <a:endParaRPr lang="en-US" altLang="ja-JP" sz="1400" dirty="0" smtClean="0">
              <a:solidFill>
                <a:prstClr val="black"/>
              </a:solidFill>
            </a:endParaRPr>
          </a:p>
          <a:p>
            <a:pPr marL="263525" indent="-263525">
              <a:lnSpc>
                <a:spcPts val="1400"/>
              </a:lnSpc>
            </a:pPr>
            <a:r>
              <a:rPr lang="en-US" altLang="ja-JP" sz="1400" dirty="0" smtClean="0">
                <a:solidFill>
                  <a:prstClr val="black"/>
                </a:solidFill>
              </a:rPr>
              <a:t>※</a:t>
            </a:r>
            <a:r>
              <a:rPr lang="ja-JP" altLang="en-US" sz="1400" dirty="0" smtClean="0">
                <a:solidFill>
                  <a:prstClr val="black"/>
                </a:solidFill>
              </a:rPr>
              <a:t>５　院外処方の場合、</a:t>
            </a:r>
            <a:r>
              <a:rPr lang="en-US" altLang="ja-JP" sz="1400" dirty="0" smtClean="0">
                <a:solidFill>
                  <a:prstClr val="black"/>
                </a:solidFill>
              </a:rPr>
              <a:t>24</a:t>
            </a:r>
            <a:r>
              <a:rPr lang="ja-JP" altLang="en-US" sz="1400" dirty="0" smtClean="0">
                <a:solidFill>
                  <a:prstClr val="black"/>
                </a:solidFill>
              </a:rPr>
              <a:t>時間対応している薬局と連携</a:t>
            </a:r>
            <a:endParaRPr lang="ja-JP" altLang="ja-JP" sz="1400" dirty="0">
              <a:solidFill>
                <a:prstClr val="black"/>
              </a:solidFill>
            </a:endParaRPr>
          </a:p>
        </p:txBody>
      </p:sp>
      <p:sp>
        <p:nvSpPr>
          <p:cNvPr id="5" name="正方形/長方形 4"/>
          <p:cNvSpPr/>
          <p:nvPr/>
        </p:nvSpPr>
        <p:spPr>
          <a:xfrm>
            <a:off x="674389" y="4963768"/>
            <a:ext cx="4109292" cy="627800"/>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pic>
        <p:nvPicPr>
          <p:cNvPr id="9" name="図 8" descr="doctor4_7.gif"/>
          <p:cNvPicPr>
            <a:picLocks noChangeAspect="1"/>
          </p:cNvPicPr>
          <p:nvPr/>
        </p:nvPicPr>
        <p:blipFill>
          <a:blip r:embed="rId3" cstate="print"/>
          <a:stretch>
            <a:fillRect/>
          </a:stretch>
        </p:blipFill>
        <p:spPr>
          <a:xfrm>
            <a:off x="8595967" y="5119835"/>
            <a:ext cx="586191" cy="561478"/>
          </a:xfrm>
          <a:prstGeom prst="rect">
            <a:avLst/>
          </a:prstGeom>
        </p:spPr>
      </p:pic>
      <p:pic>
        <p:nvPicPr>
          <p:cNvPr id="11" name="Picture 12"/>
          <p:cNvPicPr>
            <a:picLocks noChangeAspect="1" noChangeArrowheads="1"/>
          </p:cNvPicPr>
          <p:nvPr/>
        </p:nvPicPr>
        <p:blipFill>
          <a:blip r:embed="rId4" cstate="print"/>
          <a:srcRect/>
          <a:stretch>
            <a:fillRect/>
          </a:stretch>
        </p:blipFill>
        <p:spPr bwMode="auto">
          <a:xfrm>
            <a:off x="7436616" y="4890791"/>
            <a:ext cx="1225909" cy="773754"/>
          </a:xfrm>
          <a:prstGeom prst="rect">
            <a:avLst/>
          </a:prstGeom>
          <a:noFill/>
          <a:ln w="9525">
            <a:noFill/>
            <a:miter lim="800000"/>
            <a:headEnd/>
            <a:tailEnd/>
          </a:ln>
        </p:spPr>
      </p:pic>
      <p:sp>
        <p:nvSpPr>
          <p:cNvPr id="12" name="テキスト ボックス 11"/>
          <p:cNvSpPr txBox="1"/>
          <p:nvPr/>
        </p:nvSpPr>
        <p:spPr>
          <a:xfrm>
            <a:off x="7360874" y="5591568"/>
            <a:ext cx="2470186" cy="273793"/>
          </a:xfrm>
          <a:prstGeom prst="rect">
            <a:avLst/>
          </a:prstGeom>
          <a:noFill/>
        </p:spPr>
        <p:txBody>
          <a:bodyPr wrap="square" rtlCol="0">
            <a:spAutoFit/>
          </a:bodyPr>
          <a:lstStyle/>
          <a:p>
            <a:r>
              <a:rPr lang="ja-JP" altLang="en-US" sz="1179" dirty="0">
                <a:solidFill>
                  <a:prstClr val="black"/>
                </a:solidFill>
              </a:rPr>
              <a:t>患者がアクセス</a:t>
            </a:r>
            <a:r>
              <a:rPr lang="ja-JP" altLang="en-US" sz="1179" dirty="0" smtClean="0">
                <a:solidFill>
                  <a:prstClr val="black"/>
                </a:solidFill>
              </a:rPr>
              <a:t>しやすい診療所</a:t>
            </a:r>
            <a:endParaRPr lang="ja-JP" altLang="en-US" sz="1179" dirty="0">
              <a:solidFill>
                <a:prstClr val="black"/>
              </a:solidFill>
            </a:endParaRPr>
          </a:p>
        </p:txBody>
      </p:sp>
      <p:pic>
        <p:nvPicPr>
          <p:cNvPr id="13" name="図 12" descr="doctor_illust07_02.gif"/>
          <p:cNvPicPr>
            <a:picLocks noChangeAspect="1"/>
          </p:cNvPicPr>
          <p:nvPr/>
        </p:nvPicPr>
        <p:blipFill>
          <a:blip r:embed="rId5" cstate="print"/>
          <a:stretch>
            <a:fillRect/>
          </a:stretch>
        </p:blipFill>
        <p:spPr>
          <a:xfrm>
            <a:off x="9025560" y="5178204"/>
            <a:ext cx="436938" cy="503109"/>
          </a:xfrm>
          <a:prstGeom prst="rect">
            <a:avLst/>
          </a:prstGeom>
        </p:spPr>
      </p:pic>
      <p:pic>
        <p:nvPicPr>
          <p:cNvPr id="14" name="Picture 16" descr="HM00170_[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02810" y="4848935"/>
            <a:ext cx="387832" cy="42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2"/>
          <p:cNvSpPr>
            <a:spLocks noChangeArrowheads="1"/>
          </p:cNvSpPr>
          <p:nvPr/>
        </p:nvSpPr>
        <p:spPr bwMode="auto">
          <a:xfrm>
            <a:off x="245185" y="105341"/>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1" lang="ja-JP" altLang="en-US" b="0" i="0" u="none" strike="noStrike" kern="0" cap="none" spc="0" normalizeH="0" baseline="0" noProof="0" dirty="0" smtClean="0">
                <a:ln>
                  <a:noFill/>
                </a:ln>
                <a:solidFill>
                  <a:srgbClr val="000000"/>
                </a:solidFill>
                <a:effectLst/>
                <a:uLnTx/>
                <a:uFillTx/>
              </a:rPr>
              <a:t>２．</a:t>
            </a:r>
            <a:r>
              <a:rPr kumimoji="1" lang="ja-JP" altLang="en-US" b="0" i="0" u="none" strike="noStrike" kern="0" cap="none" spc="0" normalizeH="0" baseline="0" noProof="0" dirty="0">
                <a:ln>
                  <a:noFill/>
                </a:ln>
                <a:solidFill>
                  <a:srgbClr val="000000"/>
                </a:solidFill>
                <a:effectLst/>
                <a:uLnTx/>
                <a:uFillTx/>
                <a:latin typeface="ＭＳ Ｐゴシック"/>
                <a:ea typeface="ＭＳ Ｐゴシック"/>
              </a:rPr>
              <a:t>外来の機能分化の更なる</a:t>
            </a:r>
            <a:r>
              <a:rPr kumimoji="1" lang="ja-JP" altLang="en-US" b="0" i="0" u="none" strike="noStrike" kern="0" cap="none" spc="0" normalizeH="0" baseline="0" noProof="0" dirty="0" smtClean="0">
                <a:ln>
                  <a:noFill/>
                </a:ln>
                <a:solidFill>
                  <a:srgbClr val="000000"/>
                </a:solidFill>
                <a:effectLst/>
                <a:uLnTx/>
                <a:uFillTx/>
                <a:latin typeface="ＭＳ Ｐゴシック"/>
                <a:ea typeface="ＭＳ Ｐゴシック"/>
              </a:rPr>
              <a:t>推進</a:t>
            </a:r>
            <a:endParaRPr kumimoji="1" lang="ja-JP" altLang="en-US" b="0" i="0" u="none" strike="noStrike" kern="0" cap="none" spc="0" normalizeH="0" baseline="0" noProof="0" dirty="0" smtClean="0">
              <a:ln>
                <a:noFill/>
              </a:ln>
              <a:solidFill>
                <a:srgbClr val="000000"/>
              </a:solidFill>
              <a:effectLst/>
              <a:uLnTx/>
              <a:uFillTx/>
            </a:endParaRPr>
          </a:p>
        </p:txBody>
      </p:sp>
      <p:sp>
        <p:nvSpPr>
          <p:cNvPr id="1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3074" name="Picture 2" descr="C:\Users\UEHARA\AppData\Local\Temp\ilm17_bc01008-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84270" y="2347238"/>
            <a:ext cx="945221" cy="85871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正方形/長方形 17"/>
          <p:cNvSpPr/>
          <p:nvPr/>
        </p:nvSpPr>
        <p:spPr>
          <a:xfrm>
            <a:off x="6876673" y="1960509"/>
            <a:ext cx="2932160" cy="415498"/>
          </a:xfrm>
          <a:prstGeom prst="rect">
            <a:avLst/>
          </a:prstGeom>
          <a:ln w="9525">
            <a:solidFill>
              <a:srgbClr val="FF0000"/>
            </a:solidFill>
            <a:prstDash val="dash"/>
          </a:ln>
        </p:spPr>
        <p:txBody>
          <a:bodyPr wrap="square">
            <a:spAutoFit/>
          </a:bodyPr>
          <a:lstStyle/>
          <a:p>
            <a:pPr>
              <a:lnSpc>
                <a:spcPts val="1200"/>
              </a:lnSpc>
            </a:pPr>
            <a:r>
              <a:rPr lang="en-US" altLang="ja-JP" sz="1050" b="1" dirty="0" smtClean="0">
                <a:solidFill>
                  <a:srgbClr val="FF0000"/>
                </a:solidFill>
                <a:latin typeface="+mn-ea"/>
              </a:rPr>
              <a:t>※</a:t>
            </a:r>
            <a:r>
              <a:rPr lang="ja-JP" altLang="en-US" sz="1050" b="1" dirty="0" smtClean="0">
                <a:solidFill>
                  <a:srgbClr val="FF0000"/>
                </a:solidFill>
                <a:latin typeface="+mn-ea"/>
              </a:rPr>
              <a:t>　</a:t>
            </a:r>
            <a:r>
              <a:rPr lang="ja-JP" altLang="en-US" sz="1050" b="1" dirty="0">
                <a:solidFill>
                  <a:srgbClr val="FF0000"/>
                </a:solidFill>
                <a:latin typeface="+mn-ea"/>
              </a:rPr>
              <a:t>要件</a:t>
            </a:r>
            <a:r>
              <a:rPr lang="ja-JP" altLang="en-US" sz="1050" b="1" dirty="0" smtClean="0">
                <a:solidFill>
                  <a:srgbClr val="FF0000"/>
                </a:solidFill>
                <a:latin typeface="+mn-ea"/>
              </a:rPr>
              <a:t>を満たすことが</a:t>
            </a:r>
            <a:r>
              <a:rPr lang="ja-JP" altLang="ja-JP" sz="1050" b="1" kern="100" dirty="0" smtClean="0">
                <a:solidFill>
                  <a:srgbClr val="FF0000"/>
                </a:solidFill>
                <a:latin typeface="+mn-ea"/>
                <a:cs typeface="Times New Roman"/>
              </a:rPr>
              <a:t>確認</a:t>
            </a:r>
            <a:r>
              <a:rPr lang="ja-JP" altLang="ja-JP" sz="1050" b="1" kern="100" dirty="0">
                <a:solidFill>
                  <a:srgbClr val="FF0000"/>
                </a:solidFill>
                <a:latin typeface="+mn-ea"/>
                <a:cs typeface="Times New Roman"/>
              </a:rPr>
              <a:t>できる資料の写し</a:t>
            </a:r>
            <a:r>
              <a:rPr lang="ja-JP" altLang="ja-JP" sz="1050" b="1" kern="100" dirty="0" smtClean="0">
                <a:solidFill>
                  <a:srgbClr val="FF0000"/>
                </a:solidFill>
                <a:latin typeface="+mn-ea"/>
                <a:cs typeface="Times New Roman"/>
              </a:rPr>
              <a:t>を</a:t>
            </a:r>
            <a:endParaRPr lang="en-US" altLang="ja-JP" sz="1050" b="1" kern="100" dirty="0" smtClean="0">
              <a:solidFill>
                <a:srgbClr val="FF0000"/>
              </a:solidFill>
              <a:latin typeface="+mn-ea"/>
              <a:cs typeface="Times New Roman"/>
            </a:endParaRPr>
          </a:p>
          <a:p>
            <a:pPr>
              <a:lnSpc>
                <a:spcPts val="1200"/>
              </a:lnSpc>
            </a:pPr>
            <a:r>
              <a:rPr lang="ja-JP" altLang="en-US" sz="1050" b="1" kern="100" dirty="0">
                <a:solidFill>
                  <a:srgbClr val="FF0000"/>
                </a:solidFill>
                <a:latin typeface="+mn-ea"/>
                <a:cs typeface="Times New Roman"/>
              </a:rPr>
              <a:t>　</a:t>
            </a:r>
            <a:r>
              <a:rPr lang="ja-JP" altLang="en-US" sz="1050" b="1" kern="100" dirty="0" smtClean="0">
                <a:solidFill>
                  <a:srgbClr val="FF0000"/>
                </a:solidFill>
                <a:latin typeface="+mn-ea"/>
                <a:cs typeface="Times New Roman"/>
              </a:rPr>
              <a:t>　</a:t>
            </a:r>
            <a:r>
              <a:rPr lang="ja-JP" altLang="ja-JP" sz="1050" b="1" kern="100" dirty="0" smtClean="0">
                <a:solidFill>
                  <a:srgbClr val="FF0000"/>
                </a:solidFill>
                <a:latin typeface="+mn-ea"/>
                <a:cs typeface="Times New Roman"/>
              </a:rPr>
              <a:t>添付</a:t>
            </a:r>
            <a:r>
              <a:rPr lang="ja-JP" altLang="en-US" sz="1050" b="1" kern="100" dirty="0" smtClean="0">
                <a:solidFill>
                  <a:srgbClr val="FF0000"/>
                </a:solidFill>
                <a:latin typeface="+mn-ea"/>
                <a:cs typeface="Times New Roman"/>
              </a:rPr>
              <a:t>した上で届出必要</a:t>
            </a:r>
            <a:endParaRPr lang="en-US" altLang="ja-JP" sz="1050" b="1" dirty="0" smtClean="0">
              <a:solidFill>
                <a:srgbClr val="FF0000"/>
              </a:solidFill>
              <a:latin typeface="+mn-ea"/>
            </a:endParaRPr>
          </a:p>
        </p:txBody>
      </p:sp>
      <p:sp>
        <p:nvSpPr>
          <p:cNvPr id="17" name="正方形/長方形 16"/>
          <p:cNvSpPr/>
          <p:nvPr/>
        </p:nvSpPr>
        <p:spPr>
          <a:xfrm>
            <a:off x="5961153" y="4479171"/>
            <a:ext cx="3847680" cy="246221"/>
          </a:xfrm>
          <a:prstGeom prst="rect">
            <a:avLst/>
          </a:prstGeom>
          <a:ln w="9525">
            <a:noFill/>
            <a:prstDash val="dash"/>
          </a:ln>
        </p:spPr>
        <p:txBody>
          <a:bodyPr wrap="square">
            <a:spAutoFit/>
          </a:bodyPr>
          <a:lstStyle/>
          <a:p>
            <a:pPr>
              <a:lnSpc>
                <a:spcPts val="1200"/>
              </a:lnSpc>
            </a:pPr>
            <a:r>
              <a:rPr lang="en-US" altLang="ja-JP" sz="1050" b="1" dirty="0" smtClean="0">
                <a:latin typeface="+mn-ea"/>
              </a:rPr>
              <a:t>※</a:t>
            </a:r>
            <a:r>
              <a:rPr lang="ja-JP" altLang="en-US" sz="1050" b="1" dirty="0" smtClean="0">
                <a:latin typeface="+mn-ea"/>
              </a:rPr>
              <a:t>　当該患者に院外処方を行う場合、</a:t>
            </a:r>
            <a:r>
              <a:rPr lang="en-US" altLang="ja-JP" sz="1050" b="1" dirty="0" smtClean="0">
                <a:latin typeface="+mn-ea"/>
              </a:rPr>
              <a:t>24</a:t>
            </a:r>
            <a:r>
              <a:rPr lang="ja-JP" altLang="en-US" sz="1050" b="1" dirty="0" smtClean="0">
                <a:latin typeface="+mn-ea"/>
              </a:rPr>
              <a:t>時間対応の薬局と連携</a:t>
            </a:r>
            <a:endParaRPr lang="en-US" altLang="ja-JP" sz="1050" b="1" kern="100" dirty="0" smtClean="0">
              <a:latin typeface="+mn-ea"/>
              <a:cs typeface="Times New Roman"/>
            </a:endParaRPr>
          </a:p>
        </p:txBody>
      </p:sp>
      <p:sp>
        <p:nvSpPr>
          <p:cNvPr id="19" name="正方形/長方形 18"/>
          <p:cNvSpPr/>
          <p:nvPr/>
        </p:nvSpPr>
        <p:spPr>
          <a:xfrm>
            <a:off x="2924814" y="5619140"/>
            <a:ext cx="4345781" cy="400110"/>
          </a:xfrm>
          <a:prstGeom prst="rect">
            <a:avLst/>
          </a:prstGeom>
          <a:ln w="9525">
            <a:solidFill>
              <a:srgbClr val="FF0000"/>
            </a:solidFill>
            <a:prstDash val="dash"/>
          </a:ln>
        </p:spPr>
        <p:txBody>
          <a:bodyPr wrap="square">
            <a:spAutoFit/>
          </a:bodyPr>
          <a:lstStyle/>
          <a:p>
            <a:pPr>
              <a:lnSpc>
                <a:spcPts val="1200"/>
              </a:lnSpc>
            </a:pPr>
            <a:r>
              <a:rPr lang="ja-JP" altLang="en-US" sz="1050" dirty="0">
                <a:solidFill>
                  <a:srgbClr val="FF0000"/>
                </a:solidFill>
                <a:latin typeface="+mn-ea"/>
              </a:rPr>
              <a:t>関係</a:t>
            </a:r>
            <a:r>
              <a:rPr lang="ja-JP" altLang="en-US" sz="1050" dirty="0" smtClean="0">
                <a:solidFill>
                  <a:srgbClr val="FF0000"/>
                </a:solidFill>
                <a:latin typeface="+mn-ea"/>
              </a:rPr>
              <a:t>団体主催の研修：日医（在宅医療研修＋生涯教育）とするよう要請中</a:t>
            </a:r>
            <a:endParaRPr lang="en-US" altLang="ja-JP" sz="1050" dirty="0" smtClean="0">
              <a:solidFill>
                <a:srgbClr val="FF0000"/>
              </a:solidFill>
              <a:latin typeface="+mn-ea"/>
            </a:endParaRPr>
          </a:p>
          <a:p>
            <a:pPr>
              <a:lnSpc>
                <a:spcPts val="1200"/>
              </a:lnSpc>
            </a:pPr>
            <a:r>
              <a:rPr lang="en-US" altLang="ja-JP" sz="1050" kern="100" dirty="0" smtClean="0">
                <a:solidFill>
                  <a:srgbClr val="FF0000"/>
                </a:solidFill>
                <a:latin typeface="+mn-ea"/>
                <a:cs typeface="Times New Roman"/>
              </a:rPr>
              <a:t>p.34</a:t>
            </a:r>
            <a:r>
              <a:rPr lang="ja-JP" altLang="en-US" sz="1050" kern="100" smtClean="0">
                <a:solidFill>
                  <a:srgbClr val="FF0000"/>
                </a:solidFill>
                <a:latin typeface="+mn-ea"/>
                <a:cs typeface="Times New Roman"/>
              </a:rPr>
              <a:t>も</a:t>
            </a:r>
            <a:r>
              <a:rPr lang="ja-JP" altLang="en-US" sz="1050" kern="100" dirty="0" smtClean="0">
                <a:solidFill>
                  <a:srgbClr val="FF0000"/>
                </a:solidFill>
                <a:latin typeface="+mn-ea"/>
                <a:cs typeface="Times New Roman"/>
              </a:rPr>
              <a:t>同様</a:t>
            </a:r>
            <a:endParaRPr lang="en-US" altLang="ja-JP" sz="1050" kern="100" dirty="0" smtClean="0">
              <a:solidFill>
                <a:srgbClr val="FF0000"/>
              </a:solidFill>
              <a:latin typeface="+mn-ea"/>
              <a:cs typeface="Times New Roman"/>
            </a:endParaRPr>
          </a:p>
        </p:txBody>
      </p:sp>
    </p:spTree>
    <p:extLst>
      <p:ext uri="{BB962C8B-B14F-4D97-AF65-F5344CB8AC3E}">
        <p14:creationId xmlns:p14="http://schemas.microsoft.com/office/powerpoint/2010/main" xmlns="" val="3100043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45185" y="1003146"/>
            <a:ext cx="9594720" cy="5707628"/>
          </a:xfrm>
          <a:prstGeom prst="rect">
            <a:avLst/>
          </a:prstGeom>
          <a:solidFill>
            <a:srgbClr val="FFFFAF">
              <a:alpha val="49804"/>
            </a:srgbClr>
          </a:solidFill>
          <a:ln w="9525">
            <a:solidFill>
              <a:schemeClr val="tx1"/>
            </a:solidFill>
            <a:miter lim="800000"/>
            <a:headEnd/>
            <a:tailEnd/>
          </a:ln>
        </p:spPr>
        <p:txBody>
          <a:bodyPr/>
          <a:lstStyle/>
          <a:p>
            <a:endParaRPr lang="en-US" altLang="ja-JP" sz="1600" dirty="0" smtClean="0">
              <a:solidFill>
                <a:prstClr val="black"/>
              </a:solidFill>
            </a:endParaRPr>
          </a:p>
          <a:p>
            <a:pPr marL="285750" indent="-285750">
              <a:buFont typeface="Wingdings" panose="05000000000000000000" pitchFamily="2" charset="2"/>
              <a:buChar char="Ø"/>
            </a:pPr>
            <a:r>
              <a:rPr lang="ja-JP" altLang="en-US" sz="1600" dirty="0" smtClean="0">
                <a:solidFill>
                  <a:prstClr val="black"/>
                </a:solidFill>
              </a:rPr>
              <a:t>　</a:t>
            </a:r>
            <a:r>
              <a:rPr lang="ja-JP" altLang="ja-JP" sz="1600" dirty="0" smtClean="0">
                <a:solidFill>
                  <a:prstClr val="black"/>
                </a:solidFill>
              </a:rPr>
              <a:t>外来</a:t>
            </a:r>
            <a:r>
              <a:rPr lang="ja-JP" altLang="ja-JP" sz="1600" dirty="0">
                <a:solidFill>
                  <a:prstClr val="black"/>
                </a:solidFill>
              </a:rPr>
              <a:t>の機能分化の更なる推進の観点から、主治医機能を持った中小病院及び診療所の医師が、複数の慢性疾患を有する患者に対し、患者の同意を得た上で、継続的かつ全人的な医療を行うことについて評価を行う</a:t>
            </a:r>
            <a:r>
              <a:rPr lang="ja-JP" altLang="ja-JP" sz="1600" dirty="0" smtClean="0">
                <a:solidFill>
                  <a:prstClr val="black"/>
                </a:solidFill>
              </a:rPr>
              <a:t>。</a:t>
            </a:r>
            <a:endParaRPr lang="en-US" altLang="ja-JP" sz="1200" b="1" dirty="0" smtClean="0">
              <a:solidFill>
                <a:srgbClr val="0070C0"/>
              </a:solidFill>
            </a:endParaRPr>
          </a:p>
          <a:p>
            <a:pPr indent="273050"/>
            <a:r>
              <a:rPr lang="ja-JP" altLang="en-US" sz="2000" b="1" dirty="0" smtClean="0">
                <a:solidFill>
                  <a:srgbClr val="0070C0"/>
                </a:solidFill>
              </a:rPr>
              <a:t>（新）　　</a:t>
            </a:r>
            <a:r>
              <a:rPr lang="ja-JP" altLang="en-US" sz="2000" b="1" u="sng" dirty="0" smtClean="0">
                <a:solidFill>
                  <a:srgbClr val="0070C0"/>
                </a:solidFill>
              </a:rPr>
              <a:t>地域包括診療料　　　　　　　１</a:t>
            </a:r>
            <a:r>
              <a:rPr lang="en-US" altLang="ja-JP" sz="2000" b="1" u="sng" dirty="0" smtClean="0">
                <a:solidFill>
                  <a:srgbClr val="0070C0"/>
                </a:solidFill>
              </a:rPr>
              <a:t>,</a:t>
            </a:r>
            <a:r>
              <a:rPr lang="ja-JP" altLang="en-US" sz="2000" b="1" u="sng" dirty="0" smtClean="0">
                <a:solidFill>
                  <a:srgbClr val="0070C0"/>
                </a:solidFill>
              </a:rPr>
              <a:t>５０３点（月</a:t>
            </a:r>
            <a:r>
              <a:rPr lang="ja-JP" altLang="en-US" sz="2000" b="1" u="sng" dirty="0">
                <a:solidFill>
                  <a:srgbClr val="0070C0"/>
                </a:solidFill>
              </a:rPr>
              <a:t>１</a:t>
            </a:r>
            <a:r>
              <a:rPr lang="ja-JP" altLang="en-US" sz="2000" b="1" u="sng" dirty="0" smtClean="0">
                <a:solidFill>
                  <a:srgbClr val="0070C0"/>
                </a:solidFill>
              </a:rPr>
              <a:t>回）</a:t>
            </a:r>
            <a:endParaRPr lang="en-US" altLang="ja-JP" sz="2000" b="1" u="sng" dirty="0" smtClean="0">
              <a:solidFill>
                <a:srgbClr val="0070C0"/>
              </a:solidFill>
            </a:endParaRPr>
          </a:p>
          <a:p>
            <a:endParaRPr lang="en-US" altLang="ja-JP" sz="1400" dirty="0" smtClean="0">
              <a:solidFill>
                <a:prstClr val="black"/>
              </a:solidFill>
            </a:endParaRPr>
          </a:p>
          <a:p>
            <a:endParaRPr lang="en-US" altLang="ja-JP" sz="1200" dirty="0" smtClean="0">
              <a:solidFill>
                <a:prstClr val="black"/>
              </a:solidFill>
            </a:endParaRPr>
          </a:p>
          <a:p>
            <a:endParaRPr lang="en-US" altLang="ja-JP" sz="1200" dirty="0" smtClean="0">
              <a:solidFill>
                <a:prstClr val="black"/>
              </a:solidFill>
            </a:endParaRPr>
          </a:p>
          <a:p>
            <a:r>
              <a:rPr lang="en-US" altLang="ja-JP" sz="1200" dirty="0" smtClean="0">
                <a:solidFill>
                  <a:prstClr val="black"/>
                </a:solidFill>
              </a:rPr>
              <a:t>[</a:t>
            </a:r>
            <a:r>
              <a:rPr lang="ja-JP" altLang="ja-JP" sz="1200" dirty="0" smtClean="0">
                <a:solidFill>
                  <a:prstClr val="black"/>
                </a:solidFill>
              </a:rPr>
              <a:t>包括範囲</a:t>
            </a:r>
            <a:r>
              <a:rPr lang="en-US" altLang="ja-JP" sz="1200" dirty="0" smtClean="0">
                <a:solidFill>
                  <a:prstClr val="black"/>
                </a:solidFill>
              </a:rPr>
              <a:t>]</a:t>
            </a:r>
            <a:endParaRPr lang="ja-JP" altLang="ja-JP" sz="1200" dirty="0" smtClean="0">
              <a:solidFill>
                <a:prstClr val="black"/>
              </a:solidFill>
            </a:endParaRPr>
          </a:p>
          <a:p>
            <a:r>
              <a:rPr lang="ja-JP" altLang="en-US" sz="1200" dirty="0" smtClean="0">
                <a:solidFill>
                  <a:prstClr val="black"/>
                </a:solidFill>
              </a:rPr>
              <a:t>　</a:t>
            </a:r>
            <a:r>
              <a:rPr lang="ja-JP" altLang="ja-JP" sz="1200" dirty="0" smtClean="0">
                <a:solidFill>
                  <a:prstClr val="black"/>
                </a:solidFill>
              </a:rPr>
              <a:t>下記以外は</a:t>
            </a:r>
            <a:r>
              <a:rPr lang="ja-JP" altLang="ja-JP" sz="1200" dirty="0" smtClean="0">
                <a:solidFill>
                  <a:prstClr val="black"/>
                </a:solidFill>
                <a:latin typeface="ＭＳ Ｐゴシック" panose="020B0600070205080204" pitchFamily="50" charset="-128"/>
              </a:rPr>
              <a:t>包括とする。なお、当該点数の算定は患者の状態に応じて月ごとに決定することとし、算定しなかった月については包括されない。</a:t>
            </a: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a:t>
            </a:r>
            <a:r>
              <a:rPr lang="ja-JP" altLang="en-US" sz="1200" dirty="0" smtClean="0">
                <a:solidFill>
                  <a:prstClr val="black"/>
                </a:solidFill>
                <a:latin typeface="ＭＳ Ｐゴシック" panose="020B0600070205080204" pitchFamily="50" charset="-128"/>
              </a:rPr>
              <a:t>再診料の</a:t>
            </a:r>
            <a:r>
              <a:rPr lang="ja-JP" altLang="ja-JP" sz="1200" dirty="0" smtClean="0">
                <a:solidFill>
                  <a:prstClr val="black"/>
                </a:solidFill>
                <a:latin typeface="ＭＳ Ｐゴシック" panose="020B0600070205080204" pitchFamily="50" charset="-128"/>
              </a:rPr>
              <a:t>）時間外加算、休日加算、深夜加算及び小児科特例加算</a:t>
            </a:r>
            <a:r>
              <a:rPr lang="ja-JP" altLang="en-US" sz="1200" dirty="0" smtClean="0">
                <a:solidFill>
                  <a:prstClr val="black"/>
                </a:solidFill>
                <a:latin typeface="ＭＳ Ｐゴシック" panose="020B0600070205080204" pitchFamily="50" charset="-128"/>
              </a:rPr>
              <a:t>　</a:t>
            </a:r>
            <a:endParaRPr lang="en-US" altLang="ja-JP" sz="1200" dirty="0" smtClean="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地域連携小児夜間・休日診療料</a:t>
            </a:r>
            <a:r>
              <a:rPr lang="ja-JP" altLang="en-US" sz="1200" dirty="0" smtClean="0">
                <a:solidFill>
                  <a:prstClr val="black"/>
                </a:solidFill>
                <a:latin typeface="ＭＳ Ｐゴシック" panose="020B0600070205080204" pitchFamily="50" charset="-128"/>
              </a:rPr>
              <a:t>　診療情報提供料（</a:t>
            </a:r>
            <a:r>
              <a:rPr lang="en-US" altLang="ja-JP" sz="1200" dirty="0" smtClean="0">
                <a:solidFill>
                  <a:prstClr val="black"/>
                </a:solidFill>
                <a:latin typeface="ＭＳ Ｐゴシック" panose="020B0600070205080204" pitchFamily="50" charset="-128"/>
              </a:rPr>
              <a:t>Ⅱ</a:t>
            </a:r>
            <a:r>
              <a:rPr lang="ja-JP" altLang="en-US" sz="1200" dirty="0" smtClean="0">
                <a:solidFill>
                  <a:prstClr val="black"/>
                </a:solidFill>
                <a:latin typeface="ＭＳ Ｐゴシック" panose="020B0600070205080204" pitchFamily="50" charset="-128"/>
              </a:rPr>
              <a:t>）</a:t>
            </a:r>
            <a:endParaRPr lang="en-US" altLang="ja-JP" sz="1200" dirty="0" smtClean="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在宅医療に係る点数（訪問診療料</a:t>
            </a:r>
            <a:r>
              <a:rPr lang="ja-JP" altLang="en-US" sz="1200" dirty="0" smtClean="0">
                <a:solidFill>
                  <a:prstClr val="black"/>
                </a:solidFill>
                <a:latin typeface="ＭＳ Ｐゴシック" panose="020B0600070205080204" pitchFamily="50" charset="-128"/>
              </a:rPr>
              <a:t>、</a:t>
            </a:r>
            <a:r>
              <a:rPr lang="ja-JP" altLang="ja-JP" sz="1200" kern="100" dirty="0">
                <a:solidFill>
                  <a:prstClr val="black"/>
                </a:solidFill>
                <a:latin typeface="ＭＳ Ｐゴシック"/>
                <a:cs typeface="Times New Roman" panose="02020603050405020304" pitchFamily="18" charset="0"/>
              </a:rPr>
              <a:t>在宅時</a:t>
            </a:r>
            <a:r>
              <a:rPr lang="ja-JP" altLang="ja-JP" sz="1200" kern="100" dirty="0" smtClean="0">
                <a:solidFill>
                  <a:prstClr val="black"/>
                </a:solidFill>
                <a:latin typeface="ＭＳ Ｐゴシック"/>
                <a:cs typeface="Times New Roman" panose="02020603050405020304" pitchFamily="18" charset="0"/>
              </a:rPr>
              <a:t>医学総合管理料</a:t>
            </a:r>
            <a:r>
              <a:rPr lang="ja-JP" altLang="en-US" sz="1200" dirty="0" smtClean="0">
                <a:solidFill>
                  <a:prstClr val="black"/>
                </a:solidFill>
              </a:rPr>
              <a:t> </a:t>
            </a:r>
            <a:r>
              <a:rPr lang="ja-JP" altLang="ja-JP" sz="1200" kern="100" dirty="0">
                <a:solidFill>
                  <a:prstClr val="black"/>
                </a:solidFill>
                <a:latin typeface="ＭＳ Ｐゴシック"/>
                <a:cs typeface="Times New Roman" panose="02020603050405020304" pitchFamily="18" charset="0"/>
              </a:rPr>
              <a:t>、特定施設入居時等医学総合</a:t>
            </a:r>
            <a:r>
              <a:rPr lang="ja-JP" altLang="ja-JP" sz="1200" kern="100" dirty="0" smtClean="0">
                <a:solidFill>
                  <a:prstClr val="black"/>
                </a:solidFill>
                <a:latin typeface="ＭＳ Ｐゴシック"/>
                <a:cs typeface="Times New Roman" panose="02020603050405020304" pitchFamily="18" charset="0"/>
              </a:rPr>
              <a:t>管理料</a:t>
            </a:r>
            <a:r>
              <a:rPr lang="ja-JP" altLang="ja-JP" sz="1200" dirty="0" smtClean="0">
                <a:solidFill>
                  <a:prstClr val="black"/>
                </a:solidFill>
                <a:latin typeface="ＭＳ Ｐゴシック" panose="020B0600070205080204" pitchFamily="50" charset="-128"/>
              </a:rPr>
              <a:t>を除く</a:t>
            </a:r>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a:t>
            </a:r>
            <a:endParaRPr lang="en-US" altLang="ja-JP" sz="1200" dirty="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薬剤料（処方料、処方せん料を除く。）</a:t>
            </a:r>
            <a:endParaRPr lang="en-US" altLang="ja-JP" sz="1200" dirty="0">
              <a:solidFill>
                <a:prstClr val="black"/>
              </a:solidFill>
              <a:latin typeface="ＭＳ Ｐゴシック" panose="020B0600070205080204" pitchFamily="50" charset="-128"/>
            </a:endParaRPr>
          </a:p>
          <a:p>
            <a:pPr marL="176213" indent="-1588"/>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患者の病状の</a:t>
            </a:r>
            <a:r>
              <a:rPr lang="ja-JP" altLang="ja-JP" sz="1200" dirty="0" smtClean="0">
                <a:solidFill>
                  <a:prstClr val="black"/>
                </a:solidFill>
              </a:rPr>
              <a:t>急性増悪時に実施した検査、画像診断及び処置に係る費用のうち、所定点数が</a:t>
            </a:r>
            <a:r>
              <a:rPr lang="en-US" altLang="ja-JP" sz="1200" dirty="0" smtClean="0">
                <a:solidFill>
                  <a:prstClr val="black"/>
                </a:solidFill>
              </a:rPr>
              <a:t>550</a:t>
            </a:r>
            <a:r>
              <a:rPr lang="ja-JP" altLang="ja-JP" sz="1200" dirty="0" smtClean="0">
                <a:solidFill>
                  <a:prstClr val="black"/>
                </a:solidFill>
              </a:rPr>
              <a:t>点以上のもの</a:t>
            </a:r>
            <a:endParaRPr lang="en-US" altLang="ja-JP" sz="1200" dirty="0" smtClean="0">
              <a:solidFill>
                <a:prstClr val="black"/>
              </a:solidFill>
            </a:endParaRPr>
          </a:p>
          <a:p>
            <a:endParaRPr lang="en-US" altLang="ja-JP" sz="1200" dirty="0" smtClean="0">
              <a:solidFill>
                <a:prstClr val="black"/>
              </a:solidFill>
            </a:endParaRPr>
          </a:p>
          <a:p>
            <a:r>
              <a:rPr lang="en-US" altLang="ja-JP" sz="1200" dirty="0" smtClean="0">
                <a:solidFill>
                  <a:prstClr val="black"/>
                </a:solidFill>
              </a:rPr>
              <a:t>[</a:t>
            </a:r>
            <a:r>
              <a:rPr lang="ja-JP" altLang="ja-JP" sz="1200" dirty="0">
                <a:solidFill>
                  <a:prstClr val="black"/>
                </a:solidFill>
              </a:rPr>
              <a:t>算定要件</a:t>
            </a:r>
            <a:r>
              <a:rPr lang="en-US" altLang="ja-JP" sz="1200" dirty="0">
                <a:solidFill>
                  <a:prstClr val="black"/>
                </a:solidFill>
              </a:rPr>
              <a:t>]</a:t>
            </a:r>
            <a:endParaRPr lang="ja-JP" altLang="ja-JP" sz="1200" dirty="0">
              <a:solidFill>
                <a:prstClr val="black"/>
              </a:solidFill>
            </a:endParaRPr>
          </a:p>
          <a:p>
            <a:pPr marL="263525" indent="-263525"/>
            <a:r>
              <a:rPr lang="ja-JP" altLang="ja-JP" sz="1200" dirty="0">
                <a:solidFill>
                  <a:prstClr val="black"/>
                </a:solidFill>
              </a:rPr>
              <a:t>①　対象患者は、</a:t>
            </a:r>
            <a:r>
              <a:rPr lang="ja-JP" altLang="ja-JP" sz="1200" b="1" u="sng" dirty="0">
                <a:solidFill>
                  <a:prstClr val="black"/>
                </a:solidFill>
              </a:rPr>
              <a:t>高血圧症、糖尿病、脂質異常症、認知症の４疾病のうち２つ以上（疑いは除く。）を有する患者</a:t>
            </a:r>
            <a:r>
              <a:rPr lang="ja-JP" altLang="ja-JP" sz="1200" dirty="0">
                <a:solidFill>
                  <a:prstClr val="black"/>
                </a:solidFill>
              </a:rPr>
              <a:t>とする</a:t>
            </a:r>
            <a:r>
              <a:rPr lang="ja-JP" altLang="ja-JP" sz="1200" dirty="0" smtClean="0">
                <a:solidFill>
                  <a:prstClr val="black"/>
                </a:solidFill>
              </a:rPr>
              <a:t>。</a:t>
            </a:r>
            <a:endParaRPr lang="en-US" altLang="ja-JP" sz="1200" dirty="0" smtClean="0">
              <a:solidFill>
                <a:prstClr val="black"/>
              </a:solidFill>
            </a:endParaRPr>
          </a:p>
          <a:p>
            <a:pPr marL="263525" indent="-263525"/>
            <a:r>
              <a:rPr lang="en-US" altLang="ja-JP" sz="1200" dirty="0" smtClean="0">
                <a:solidFill>
                  <a:prstClr val="black"/>
                </a:solidFill>
              </a:rPr>
              <a:t>        </a:t>
            </a:r>
            <a:r>
              <a:rPr lang="ja-JP" altLang="ja-JP" sz="1200" dirty="0" smtClean="0">
                <a:solidFill>
                  <a:prstClr val="black"/>
                </a:solidFill>
              </a:rPr>
              <a:t>なお</a:t>
            </a:r>
            <a:r>
              <a:rPr lang="ja-JP" altLang="ja-JP" sz="1200" dirty="0">
                <a:solidFill>
                  <a:prstClr val="black"/>
                </a:solidFill>
              </a:rPr>
              <a:t>、当該医療機関で診療を行う対象疾病（上記４疾病のうち２つ）と重複しない対象疾病（上記４疾病のうち２つ）について他医療機関で診療を行う場合に限り、当該他医療機関でも当該診療料を算定可能とする</a:t>
            </a:r>
            <a:r>
              <a:rPr lang="ja-JP" altLang="ja-JP" sz="1200" dirty="0" smtClean="0">
                <a:solidFill>
                  <a:prstClr val="black"/>
                </a:solidFill>
              </a:rPr>
              <a:t>。</a:t>
            </a:r>
            <a:endParaRPr lang="en-US" altLang="ja-JP" sz="1200" dirty="0" smtClean="0">
              <a:solidFill>
                <a:prstClr val="black"/>
              </a:solidFill>
            </a:endParaRPr>
          </a:p>
          <a:p>
            <a:pPr marL="263525" indent="-263525"/>
            <a:r>
              <a:rPr lang="ja-JP" altLang="en-US" sz="1200" dirty="0" smtClean="0">
                <a:solidFill>
                  <a:prstClr val="black"/>
                </a:solidFill>
              </a:rPr>
              <a:t>②</a:t>
            </a:r>
            <a:r>
              <a:rPr lang="ja-JP" altLang="ja-JP" sz="1200" dirty="0" smtClean="0">
                <a:solidFill>
                  <a:prstClr val="black"/>
                </a:solidFill>
              </a:rPr>
              <a:t>　担当医を決めること。また、当該医師は、関係団体主催の研修を修了していること。</a:t>
            </a:r>
            <a:r>
              <a:rPr lang="en-US" altLang="ja-JP" sz="1200" dirty="0" smtClean="0">
                <a:solidFill>
                  <a:prstClr val="black"/>
                </a:solidFill>
              </a:rPr>
              <a:t>(</a:t>
            </a:r>
            <a:r>
              <a:rPr lang="ja-JP" altLang="ja-JP" sz="1200" dirty="0" smtClean="0">
                <a:solidFill>
                  <a:prstClr val="black"/>
                </a:solidFill>
              </a:rPr>
              <a:t>当該取り扱いについては、平成</a:t>
            </a:r>
            <a:r>
              <a:rPr lang="en-US" altLang="ja-JP" sz="1200" b="1" dirty="0" smtClean="0">
                <a:solidFill>
                  <a:prstClr val="black"/>
                </a:solidFill>
              </a:rPr>
              <a:t>27</a:t>
            </a:r>
            <a:r>
              <a:rPr lang="ja-JP" altLang="ja-JP" sz="1200" dirty="0" smtClean="0">
                <a:solidFill>
                  <a:prstClr val="black"/>
                </a:solidFill>
              </a:rPr>
              <a:t>年</a:t>
            </a:r>
            <a:r>
              <a:rPr lang="ja-JP" altLang="ja-JP" sz="1200" b="1" dirty="0" smtClean="0">
                <a:solidFill>
                  <a:prstClr val="black"/>
                </a:solidFill>
              </a:rPr>
              <a:t>４</a:t>
            </a:r>
            <a:r>
              <a:rPr lang="ja-JP" altLang="ja-JP" sz="1200" dirty="0" smtClean="0">
                <a:solidFill>
                  <a:prstClr val="black"/>
                </a:solidFill>
              </a:rPr>
              <a:t>月</a:t>
            </a:r>
            <a:r>
              <a:rPr lang="ja-JP" altLang="ja-JP" sz="1200" b="1" dirty="0" smtClean="0">
                <a:solidFill>
                  <a:prstClr val="black"/>
                </a:solidFill>
              </a:rPr>
              <a:t>１</a:t>
            </a:r>
            <a:r>
              <a:rPr lang="ja-JP" altLang="ja-JP" sz="1200" dirty="0" smtClean="0">
                <a:solidFill>
                  <a:prstClr val="black"/>
                </a:solidFill>
              </a:rPr>
              <a:t>日から施行する。</a:t>
            </a:r>
            <a:r>
              <a:rPr lang="en-US" altLang="ja-JP" sz="1200" dirty="0" smtClean="0">
                <a:solidFill>
                  <a:prstClr val="black"/>
                </a:solidFill>
              </a:rPr>
              <a:t>)</a:t>
            </a:r>
            <a:endParaRPr lang="ja-JP" altLang="ja-JP" sz="1200" dirty="0" smtClean="0">
              <a:solidFill>
                <a:prstClr val="black"/>
              </a:solidFill>
            </a:endParaRPr>
          </a:p>
          <a:p>
            <a:pPr marL="263525" indent="-263525"/>
            <a:r>
              <a:rPr lang="ja-JP" altLang="en-US" sz="1200" dirty="0" smtClean="0">
                <a:solidFill>
                  <a:prstClr val="black"/>
                </a:solidFill>
              </a:rPr>
              <a:t>③</a:t>
            </a:r>
            <a:r>
              <a:rPr lang="ja-JP" altLang="ja-JP" sz="1200" dirty="0">
                <a:solidFill>
                  <a:prstClr val="black"/>
                </a:solidFill>
              </a:rPr>
              <a:t>　</a:t>
            </a:r>
            <a:r>
              <a:rPr lang="ja-JP" altLang="en-US" sz="1200" b="1" u="sng" dirty="0" smtClean="0">
                <a:solidFill>
                  <a:prstClr val="black"/>
                </a:solidFill>
              </a:rPr>
              <a:t>療養</a:t>
            </a:r>
            <a:r>
              <a:rPr lang="ja-JP" altLang="en-US" sz="1200" b="1" u="sng" dirty="0">
                <a:solidFill>
                  <a:prstClr val="black"/>
                </a:solidFill>
              </a:rPr>
              <a:t>上</a:t>
            </a:r>
            <a:r>
              <a:rPr lang="ja-JP" altLang="en-US" sz="1200" b="1" u="sng" dirty="0" smtClean="0">
                <a:solidFill>
                  <a:prstClr val="black"/>
                </a:solidFill>
              </a:rPr>
              <a:t>の指導、</a:t>
            </a:r>
            <a:r>
              <a:rPr lang="ja-JP" altLang="ja-JP" sz="1200" b="1" u="sng" dirty="0" smtClean="0">
                <a:solidFill>
                  <a:prstClr val="black"/>
                </a:solidFill>
              </a:rPr>
              <a:t>服薬管理</a:t>
            </a:r>
            <a:r>
              <a:rPr lang="ja-JP" altLang="en-US" sz="1200" b="1" u="sng" dirty="0" smtClean="0">
                <a:solidFill>
                  <a:prstClr val="black"/>
                </a:solidFill>
              </a:rPr>
              <a:t>、健康管理、介護保険に係る対応、在宅</a:t>
            </a:r>
            <a:r>
              <a:rPr lang="ja-JP" altLang="en-US" sz="1200" b="1" u="sng" dirty="0">
                <a:solidFill>
                  <a:prstClr val="black"/>
                </a:solidFill>
              </a:rPr>
              <a:t>医療の</a:t>
            </a:r>
            <a:r>
              <a:rPr lang="ja-JP" altLang="en-US" sz="1200" b="1" u="sng" dirty="0" smtClean="0">
                <a:solidFill>
                  <a:prstClr val="black"/>
                </a:solidFill>
              </a:rPr>
              <a:t>提供</a:t>
            </a:r>
            <a:r>
              <a:rPr lang="ja-JP" altLang="en-US" sz="1200" b="1" u="sng" dirty="0">
                <a:solidFill>
                  <a:prstClr val="black"/>
                </a:solidFill>
              </a:rPr>
              <a:t>および当該患者に対し</a:t>
            </a:r>
            <a:r>
              <a:rPr lang="en-US" altLang="ja-JP" sz="1200" b="1" u="sng" dirty="0" smtClean="0">
                <a:solidFill>
                  <a:prstClr val="black"/>
                </a:solidFill>
              </a:rPr>
              <a:t>24</a:t>
            </a:r>
            <a:r>
              <a:rPr lang="ja-JP" altLang="en-US" sz="1200" b="1" u="sng" dirty="0" smtClean="0">
                <a:solidFill>
                  <a:prstClr val="black"/>
                </a:solidFill>
              </a:rPr>
              <a:t>時間の対応等</a:t>
            </a:r>
            <a:r>
              <a:rPr lang="ja-JP" altLang="ja-JP" sz="1200" dirty="0" smtClean="0">
                <a:solidFill>
                  <a:prstClr val="black"/>
                </a:solidFill>
              </a:rPr>
              <a:t>を</a:t>
            </a:r>
            <a:r>
              <a:rPr lang="ja-JP" altLang="ja-JP" sz="1200" dirty="0">
                <a:solidFill>
                  <a:prstClr val="black"/>
                </a:solidFill>
              </a:rPr>
              <a:t>行っていること</a:t>
            </a:r>
            <a:r>
              <a:rPr lang="ja-JP" altLang="ja-JP" sz="1200" dirty="0" smtClean="0">
                <a:solidFill>
                  <a:prstClr val="black"/>
                </a:solidFill>
              </a:rPr>
              <a:t>。</a:t>
            </a:r>
          </a:p>
          <a:p>
            <a:pPr marL="263525" indent="-263525"/>
            <a:r>
              <a:rPr lang="ja-JP" altLang="en-US" sz="1200" dirty="0" smtClean="0">
                <a:solidFill>
                  <a:prstClr val="black"/>
                </a:solidFill>
              </a:rPr>
              <a:t>④</a:t>
            </a:r>
            <a:r>
              <a:rPr lang="ja-JP" altLang="ja-JP" sz="1200" dirty="0">
                <a:solidFill>
                  <a:prstClr val="black"/>
                </a:solidFill>
              </a:rPr>
              <a:t>　当該点数を算定している場合は、</a:t>
            </a:r>
            <a:r>
              <a:rPr lang="ja-JP" altLang="ja-JP" sz="1200" b="1" u="sng" dirty="0">
                <a:solidFill>
                  <a:prstClr val="black"/>
                </a:solidFill>
              </a:rPr>
              <a:t>７剤投与の減算規定の対象外</a:t>
            </a:r>
            <a:r>
              <a:rPr lang="ja-JP" altLang="ja-JP" sz="1200" dirty="0">
                <a:solidFill>
                  <a:prstClr val="black"/>
                </a:solidFill>
              </a:rPr>
              <a:t>とする。</a:t>
            </a:r>
          </a:p>
          <a:p>
            <a:pPr marL="263525" indent="-263525"/>
            <a:r>
              <a:rPr lang="ja-JP" altLang="en-US" sz="1200" dirty="0" smtClean="0">
                <a:solidFill>
                  <a:prstClr val="black"/>
                </a:solidFill>
              </a:rPr>
              <a:t>⑤</a:t>
            </a:r>
            <a:r>
              <a:rPr lang="ja-JP" altLang="ja-JP" sz="1200" dirty="0" smtClean="0">
                <a:solidFill>
                  <a:prstClr val="black"/>
                </a:solidFill>
              </a:rPr>
              <a:t>　下記のうち</a:t>
            </a:r>
            <a:r>
              <a:rPr lang="ja-JP" altLang="ja-JP" sz="1200" b="1" u="sng" dirty="0" smtClean="0">
                <a:solidFill>
                  <a:srgbClr val="FF0000"/>
                </a:solidFill>
              </a:rPr>
              <a:t>すべて</a:t>
            </a:r>
            <a:r>
              <a:rPr lang="ja-JP" altLang="ja-JP" sz="1200" dirty="0" smtClean="0">
                <a:solidFill>
                  <a:prstClr val="black"/>
                </a:solidFill>
              </a:rPr>
              <a:t>を満たすこと</a:t>
            </a:r>
            <a:endParaRPr lang="en-US" altLang="ja-JP" sz="1200" dirty="0" smtClean="0">
              <a:solidFill>
                <a:prstClr val="black"/>
              </a:solidFill>
            </a:endParaRPr>
          </a:p>
          <a:p>
            <a:pPr marL="539750" indent="-87313"/>
            <a:r>
              <a:rPr lang="ja-JP" altLang="ja-JP" sz="1200" dirty="0" smtClean="0">
                <a:solidFill>
                  <a:prstClr val="black"/>
                </a:solidFill>
              </a:rPr>
              <a:t>・</a:t>
            </a:r>
            <a:r>
              <a:rPr lang="ja-JP" altLang="ja-JP" sz="1200" dirty="0">
                <a:solidFill>
                  <a:prstClr val="black"/>
                </a:solidFill>
              </a:rPr>
              <a:t>診療所の</a:t>
            </a:r>
            <a:r>
              <a:rPr lang="ja-JP" altLang="ja-JP" sz="1200" dirty="0" smtClean="0">
                <a:solidFill>
                  <a:prstClr val="black"/>
                </a:solidFill>
              </a:rPr>
              <a:t>場合</a:t>
            </a:r>
            <a:endParaRPr lang="en-US" altLang="ja-JP" sz="1200" dirty="0">
              <a:solidFill>
                <a:prstClr val="black"/>
              </a:solidFill>
            </a:endParaRPr>
          </a:p>
          <a:p>
            <a:pPr marL="539750" indent="-87313"/>
            <a:r>
              <a:rPr lang="ja-JP" altLang="en-US" sz="1200" dirty="0" smtClean="0">
                <a:solidFill>
                  <a:prstClr val="black"/>
                </a:solidFill>
              </a:rPr>
              <a:t>　</a:t>
            </a:r>
            <a:r>
              <a:rPr lang="ja-JP" altLang="ja-JP" sz="1200" dirty="0" smtClean="0">
                <a:solidFill>
                  <a:prstClr val="black"/>
                </a:solidFill>
              </a:rPr>
              <a:t>ア</a:t>
            </a:r>
            <a:r>
              <a:rPr lang="en-US" altLang="ja-JP" sz="1200" dirty="0">
                <a:solidFill>
                  <a:prstClr val="black"/>
                </a:solidFill>
              </a:rPr>
              <a:t>)</a:t>
            </a:r>
            <a:r>
              <a:rPr lang="ja-JP" altLang="ja-JP" sz="1200" dirty="0">
                <a:solidFill>
                  <a:prstClr val="black"/>
                </a:solidFill>
              </a:rPr>
              <a:t>　時間外対応加算１を算定していること　</a:t>
            </a:r>
            <a:endParaRPr lang="en-US" altLang="ja-JP" sz="1200" dirty="0" smtClean="0">
              <a:solidFill>
                <a:prstClr val="black"/>
              </a:solidFill>
            </a:endParaRPr>
          </a:p>
          <a:p>
            <a:pPr marL="539750" indent="-87313"/>
            <a:r>
              <a:rPr lang="ja-JP" altLang="en-US" sz="1200" dirty="0" smtClean="0">
                <a:solidFill>
                  <a:prstClr val="black"/>
                </a:solidFill>
              </a:rPr>
              <a:t>　</a:t>
            </a:r>
            <a:r>
              <a:rPr lang="ja-JP" altLang="ja-JP" sz="1200" dirty="0" smtClean="0">
                <a:solidFill>
                  <a:prstClr val="black"/>
                </a:solidFill>
              </a:rPr>
              <a:t>イ</a:t>
            </a:r>
            <a:r>
              <a:rPr lang="en-US" altLang="ja-JP" sz="1200" dirty="0">
                <a:solidFill>
                  <a:prstClr val="black"/>
                </a:solidFill>
              </a:rPr>
              <a:t>)</a:t>
            </a:r>
            <a:r>
              <a:rPr lang="ja-JP" altLang="ja-JP" sz="1200" dirty="0">
                <a:solidFill>
                  <a:prstClr val="black"/>
                </a:solidFill>
              </a:rPr>
              <a:t>　常勤医師が３人以上在籍している</a:t>
            </a:r>
            <a:r>
              <a:rPr lang="ja-JP" altLang="ja-JP" sz="1200" dirty="0" smtClean="0">
                <a:solidFill>
                  <a:prstClr val="black"/>
                </a:solidFill>
              </a:rPr>
              <a:t>こと</a:t>
            </a:r>
            <a:r>
              <a:rPr lang="ja-JP" altLang="en-US" sz="1200" dirty="0" smtClean="0">
                <a:solidFill>
                  <a:prstClr val="black"/>
                </a:solidFill>
              </a:rPr>
              <a:t>　</a:t>
            </a:r>
            <a:endParaRPr lang="en-US" altLang="ja-JP" sz="1200" dirty="0" smtClean="0">
              <a:solidFill>
                <a:prstClr val="black"/>
              </a:solidFill>
            </a:endParaRPr>
          </a:p>
          <a:p>
            <a:pPr marL="539750" indent="-87313"/>
            <a:r>
              <a:rPr lang="ja-JP" altLang="en-US" sz="1200" dirty="0" smtClean="0">
                <a:solidFill>
                  <a:prstClr val="black"/>
                </a:solidFill>
              </a:rPr>
              <a:t>　</a:t>
            </a:r>
            <a:r>
              <a:rPr lang="ja-JP" altLang="ja-JP" sz="1200" dirty="0" smtClean="0">
                <a:solidFill>
                  <a:prstClr val="black"/>
                </a:solidFill>
              </a:rPr>
              <a:t>ウ</a:t>
            </a:r>
            <a:r>
              <a:rPr lang="en-US" altLang="ja-JP" sz="1200" dirty="0">
                <a:solidFill>
                  <a:prstClr val="black"/>
                </a:solidFill>
              </a:rPr>
              <a:t>)</a:t>
            </a:r>
            <a:r>
              <a:rPr lang="ja-JP" altLang="ja-JP" sz="1200" dirty="0">
                <a:solidFill>
                  <a:prstClr val="black"/>
                </a:solidFill>
              </a:rPr>
              <a:t>　在宅療養支援診療所である</a:t>
            </a:r>
            <a:r>
              <a:rPr lang="ja-JP" altLang="ja-JP" sz="1200" dirty="0" smtClean="0">
                <a:solidFill>
                  <a:prstClr val="black"/>
                </a:solidFill>
              </a:rPr>
              <a:t>こと</a:t>
            </a:r>
            <a:endParaRPr lang="ja-JP" altLang="ja-JP" sz="1200" dirty="0">
              <a:solidFill>
                <a:prstClr val="black"/>
              </a:solidFill>
            </a:endParaRPr>
          </a:p>
        </p:txBody>
      </p:sp>
      <p:sp>
        <p:nvSpPr>
          <p:cNvPr id="2052" name="Rectangle 36"/>
          <p:cNvSpPr>
            <a:spLocks noChangeArrowheads="1"/>
          </p:cNvSpPr>
          <p:nvPr/>
        </p:nvSpPr>
        <p:spPr bwMode="auto">
          <a:xfrm>
            <a:off x="116954" y="766366"/>
            <a:ext cx="7403730"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（１）主治医機能</a:t>
            </a:r>
            <a:r>
              <a:rPr lang="en-US" altLang="ja-JP" sz="2400" dirty="0" smtClean="0">
                <a:solidFill>
                  <a:prstClr val="black"/>
                </a:solidFill>
              </a:rPr>
              <a:t>〔</a:t>
            </a:r>
            <a:r>
              <a:rPr lang="ja-JP" altLang="en-US" sz="2400" dirty="0" smtClean="0">
                <a:solidFill>
                  <a:prstClr val="black"/>
                </a:solidFill>
              </a:rPr>
              <a:t>かかりつけ医</a:t>
            </a:r>
            <a:r>
              <a:rPr lang="en-US" altLang="ja-JP" sz="2400" dirty="0" smtClean="0">
                <a:solidFill>
                  <a:prstClr val="black"/>
                </a:solidFill>
              </a:rPr>
              <a:t>〕</a:t>
            </a:r>
            <a:r>
              <a:rPr lang="ja-JP" altLang="en-US" sz="2400" dirty="0" smtClean="0">
                <a:solidFill>
                  <a:prstClr val="black"/>
                </a:solidFill>
              </a:rPr>
              <a:t>の評価（包括点数）</a:t>
            </a:r>
            <a:endParaRPr lang="ja-JP" altLang="en-US" sz="2400" dirty="0">
              <a:solidFill>
                <a:prstClr val="black"/>
              </a:solidFill>
            </a:endParaRPr>
          </a:p>
        </p:txBody>
      </p:sp>
      <p:sp>
        <p:nvSpPr>
          <p:cNvPr id="2" name="正方形/長方形 1"/>
          <p:cNvSpPr/>
          <p:nvPr/>
        </p:nvSpPr>
        <p:spPr>
          <a:xfrm>
            <a:off x="2299513" y="2377639"/>
            <a:ext cx="6242613" cy="759182"/>
          </a:xfrm>
          <a:prstGeom prst="rect">
            <a:avLst/>
          </a:prstGeom>
        </p:spPr>
        <p:txBody>
          <a:bodyPr wrap="square">
            <a:spAutoFit/>
          </a:bodyPr>
          <a:lstStyle/>
          <a:p>
            <a:pPr>
              <a:lnSpc>
                <a:spcPts val="1300"/>
              </a:lnSpc>
            </a:pPr>
            <a:r>
              <a:rPr lang="en-US" altLang="ja-JP" sz="1300" dirty="0" smtClean="0">
                <a:solidFill>
                  <a:prstClr val="black"/>
                </a:solidFill>
              </a:rPr>
              <a:t>※</a:t>
            </a:r>
            <a:r>
              <a:rPr lang="ja-JP" altLang="en-US" sz="1300" dirty="0" smtClean="0">
                <a:solidFill>
                  <a:prstClr val="black"/>
                </a:solidFill>
              </a:rPr>
              <a:t>１　</a:t>
            </a:r>
            <a:r>
              <a:rPr lang="ja-JP" altLang="ja-JP" sz="1300" dirty="0" smtClean="0">
                <a:solidFill>
                  <a:prstClr val="black"/>
                </a:solidFill>
              </a:rPr>
              <a:t>対象</a:t>
            </a:r>
            <a:r>
              <a:rPr lang="ja-JP" altLang="ja-JP" sz="1300" dirty="0">
                <a:solidFill>
                  <a:prstClr val="black"/>
                </a:solidFill>
              </a:rPr>
              <a:t>医療機関</a:t>
            </a:r>
            <a:r>
              <a:rPr lang="ja-JP" altLang="ja-JP" sz="1300" dirty="0" smtClean="0">
                <a:solidFill>
                  <a:prstClr val="black"/>
                </a:solidFill>
              </a:rPr>
              <a:t>は</a:t>
            </a:r>
            <a:r>
              <a:rPr lang="ja-JP" altLang="ja-JP" sz="1300" b="1" u="sng" dirty="0" smtClean="0">
                <a:solidFill>
                  <a:srgbClr val="FF0000"/>
                </a:solidFill>
              </a:rPr>
              <a:t>診療所</a:t>
            </a:r>
            <a:r>
              <a:rPr lang="ja-JP" altLang="en-US" sz="1300" b="1" u="sng" dirty="0" smtClean="0">
                <a:solidFill>
                  <a:srgbClr val="FF0000"/>
                </a:solidFill>
              </a:rPr>
              <a:t>又は</a:t>
            </a:r>
            <a:r>
              <a:rPr lang="ja-JP" altLang="ja-JP" sz="1300" b="1" u="sng" dirty="0" smtClean="0">
                <a:solidFill>
                  <a:srgbClr val="FF0000"/>
                </a:solidFill>
              </a:rPr>
              <a:t>許可</a:t>
            </a:r>
            <a:r>
              <a:rPr lang="ja-JP" altLang="ja-JP" sz="1300" b="1" u="sng" dirty="0">
                <a:solidFill>
                  <a:srgbClr val="FF0000"/>
                </a:solidFill>
              </a:rPr>
              <a:t>病床</a:t>
            </a:r>
            <a:r>
              <a:rPr lang="ja-JP" altLang="ja-JP" sz="1300" b="1" u="sng" dirty="0" smtClean="0">
                <a:solidFill>
                  <a:srgbClr val="FF0000"/>
                </a:solidFill>
              </a:rPr>
              <a:t>が</a:t>
            </a:r>
            <a:r>
              <a:rPr lang="ja-JP" altLang="en-US" sz="1300" b="1" u="sng" dirty="0" smtClean="0">
                <a:solidFill>
                  <a:srgbClr val="FF0000"/>
                </a:solidFill>
              </a:rPr>
              <a:t>２００</a:t>
            </a:r>
            <a:r>
              <a:rPr lang="ja-JP" altLang="ja-JP" sz="1300" b="1" u="sng" dirty="0" smtClean="0">
                <a:solidFill>
                  <a:srgbClr val="FF0000"/>
                </a:solidFill>
              </a:rPr>
              <a:t>床</a:t>
            </a:r>
            <a:r>
              <a:rPr lang="ja-JP" altLang="ja-JP" sz="1300" b="1" u="sng" dirty="0">
                <a:solidFill>
                  <a:srgbClr val="FF0000"/>
                </a:solidFill>
              </a:rPr>
              <a:t>未満の</a:t>
            </a:r>
            <a:r>
              <a:rPr lang="ja-JP" altLang="ja-JP" sz="1300" b="1" u="sng" dirty="0" smtClean="0">
                <a:solidFill>
                  <a:srgbClr val="FF0000"/>
                </a:solidFill>
              </a:rPr>
              <a:t>病院</a:t>
            </a:r>
            <a:endParaRPr lang="en-US" altLang="ja-JP" sz="1300" b="1" u="sng" dirty="0" smtClean="0">
              <a:solidFill>
                <a:srgbClr val="FF0000"/>
              </a:solidFill>
            </a:endParaRPr>
          </a:p>
          <a:p>
            <a:pPr marL="263525" indent="-263525">
              <a:lnSpc>
                <a:spcPts val="1300"/>
              </a:lnSpc>
            </a:pPr>
            <a:r>
              <a:rPr lang="en-US" altLang="ja-JP" sz="1300" dirty="0" smtClean="0">
                <a:solidFill>
                  <a:prstClr val="black"/>
                </a:solidFill>
              </a:rPr>
              <a:t>※</a:t>
            </a:r>
            <a:r>
              <a:rPr lang="ja-JP" altLang="en-US" sz="1300" dirty="0" smtClean="0">
                <a:solidFill>
                  <a:prstClr val="black"/>
                </a:solidFill>
              </a:rPr>
              <a:t>２</a:t>
            </a:r>
            <a:r>
              <a:rPr lang="ja-JP" altLang="ja-JP" sz="1300" dirty="0">
                <a:solidFill>
                  <a:prstClr val="black"/>
                </a:solidFill>
              </a:rPr>
              <a:t>　地域包括診療料と地域包括診療加算は</a:t>
            </a:r>
            <a:r>
              <a:rPr lang="ja-JP" altLang="ja-JP" sz="1300" u="sng" dirty="0">
                <a:solidFill>
                  <a:prstClr val="black"/>
                </a:solidFill>
              </a:rPr>
              <a:t>どちらか一方に限り</a:t>
            </a:r>
            <a:r>
              <a:rPr lang="ja-JP" altLang="ja-JP" sz="1300" dirty="0">
                <a:solidFill>
                  <a:prstClr val="black"/>
                </a:solidFill>
              </a:rPr>
              <a:t>届出することができる</a:t>
            </a:r>
          </a:p>
          <a:p>
            <a:pPr marL="263525" lvl="0" indent="-263525">
              <a:lnSpc>
                <a:spcPts val="1300"/>
              </a:lnSpc>
            </a:pPr>
            <a:r>
              <a:rPr lang="en-US" altLang="ja-JP" sz="1300" dirty="0" smtClean="0">
                <a:solidFill>
                  <a:prstClr val="black"/>
                </a:solidFill>
              </a:rPr>
              <a:t>※</a:t>
            </a:r>
            <a:r>
              <a:rPr lang="ja-JP" altLang="en-US" sz="1300" dirty="0" smtClean="0">
                <a:solidFill>
                  <a:prstClr val="black"/>
                </a:solidFill>
              </a:rPr>
              <a:t>３</a:t>
            </a:r>
            <a:r>
              <a:rPr lang="ja-JP" altLang="ja-JP" sz="1300" dirty="0">
                <a:solidFill>
                  <a:prstClr val="black"/>
                </a:solidFill>
              </a:rPr>
              <a:t>　初診時には算定</a:t>
            </a:r>
            <a:r>
              <a:rPr lang="ja-JP" altLang="ja-JP" sz="1300" dirty="0" smtClean="0">
                <a:solidFill>
                  <a:prstClr val="black"/>
                </a:solidFill>
              </a:rPr>
              <a:t>できない</a:t>
            </a:r>
            <a:endParaRPr lang="en-US" altLang="ja-JP" sz="1300" dirty="0" smtClean="0">
              <a:solidFill>
                <a:prstClr val="black"/>
              </a:solidFill>
            </a:endParaRPr>
          </a:p>
          <a:p>
            <a:pPr marL="263525" lvl="0" indent="-263525">
              <a:lnSpc>
                <a:spcPts val="1300"/>
              </a:lnSpc>
            </a:pPr>
            <a:r>
              <a:rPr lang="en-US" altLang="ja-JP" sz="1300" dirty="0" smtClean="0">
                <a:solidFill>
                  <a:prstClr val="black"/>
                </a:solidFill>
              </a:rPr>
              <a:t>※</a:t>
            </a:r>
            <a:r>
              <a:rPr lang="ja-JP" altLang="en-US" sz="1300" dirty="0">
                <a:solidFill>
                  <a:prstClr val="black"/>
                </a:solidFill>
              </a:rPr>
              <a:t>４　医療機関単位ではなく、</a:t>
            </a:r>
            <a:r>
              <a:rPr lang="ja-JP" altLang="en-US" sz="1300" dirty="0">
                <a:solidFill>
                  <a:srgbClr val="FF0000"/>
                </a:solidFill>
              </a:rPr>
              <a:t>患者毎に</a:t>
            </a:r>
            <a:r>
              <a:rPr lang="ja-JP" altLang="en-US" sz="1300" dirty="0">
                <a:solidFill>
                  <a:prstClr val="black"/>
                </a:solidFill>
              </a:rPr>
              <a:t>算定を選択</a:t>
            </a:r>
            <a:r>
              <a:rPr lang="ja-JP" altLang="en-US" sz="1300" dirty="0" smtClean="0">
                <a:solidFill>
                  <a:prstClr val="black"/>
                </a:solidFill>
              </a:rPr>
              <a:t>できる</a:t>
            </a:r>
            <a:endParaRPr lang="ja-JP" altLang="ja-JP" sz="1300" dirty="0">
              <a:solidFill>
                <a:prstClr val="black"/>
              </a:solidFill>
            </a:endParaRPr>
          </a:p>
        </p:txBody>
      </p:sp>
      <p:sp>
        <p:nvSpPr>
          <p:cNvPr id="4" name="正方形/長方形 3"/>
          <p:cNvSpPr/>
          <p:nvPr/>
        </p:nvSpPr>
        <p:spPr>
          <a:xfrm>
            <a:off x="3573285" y="5822825"/>
            <a:ext cx="6235548" cy="830997"/>
          </a:xfrm>
          <a:prstGeom prst="rect">
            <a:avLst/>
          </a:prstGeom>
        </p:spPr>
        <p:txBody>
          <a:bodyPr wrap="square">
            <a:spAutoFit/>
          </a:bodyPr>
          <a:lstStyle/>
          <a:p>
            <a:pPr marL="539750" indent="-87313"/>
            <a:r>
              <a:rPr lang="ja-JP" altLang="ja-JP" sz="1200" dirty="0">
                <a:solidFill>
                  <a:prstClr val="black"/>
                </a:solidFill>
              </a:rPr>
              <a:t>・病院の</a:t>
            </a:r>
            <a:r>
              <a:rPr lang="ja-JP" altLang="ja-JP" sz="1200" dirty="0" smtClean="0">
                <a:solidFill>
                  <a:prstClr val="black"/>
                </a:solidFill>
              </a:rPr>
              <a:t>場合</a:t>
            </a:r>
            <a:endParaRPr lang="en-US" altLang="ja-JP" sz="1200" dirty="0">
              <a:solidFill>
                <a:prstClr val="black"/>
              </a:solidFill>
            </a:endParaRPr>
          </a:p>
          <a:p>
            <a:pPr marL="539750" indent="-87313"/>
            <a:r>
              <a:rPr lang="ja-JP" altLang="en-US" sz="1200" dirty="0">
                <a:solidFill>
                  <a:prstClr val="black"/>
                </a:solidFill>
              </a:rPr>
              <a:t>　</a:t>
            </a:r>
            <a:r>
              <a:rPr lang="ja-JP" altLang="ja-JP" sz="1200" dirty="0">
                <a:solidFill>
                  <a:prstClr val="black"/>
                </a:solidFill>
              </a:rPr>
              <a:t>ア</a:t>
            </a:r>
            <a:r>
              <a:rPr lang="en-US" altLang="ja-JP" sz="1200" dirty="0">
                <a:solidFill>
                  <a:prstClr val="black"/>
                </a:solidFill>
              </a:rPr>
              <a:t>)</a:t>
            </a:r>
            <a:r>
              <a:rPr lang="ja-JP" altLang="ja-JP" sz="1200" dirty="0">
                <a:solidFill>
                  <a:prstClr val="black"/>
                </a:solidFill>
              </a:rPr>
              <a:t>　２次救急指定</a:t>
            </a:r>
            <a:r>
              <a:rPr lang="ja-JP" altLang="ja-JP" sz="1200" dirty="0" smtClean="0">
                <a:solidFill>
                  <a:prstClr val="black"/>
                </a:solidFill>
              </a:rPr>
              <a:t>病院</a:t>
            </a:r>
            <a:r>
              <a:rPr lang="ja-JP" altLang="en-US" sz="1200" dirty="0" smtClean="0">
                <a:solidFill>
                  <a:prstClr val="black"/>
                </a:solidFill>
              </a:rPr>
              <a:t>、</a:t>
            </a:r>
            <a:r>
              <a:rPr lang="ja-JP" altLang="ja-JP" sz="1200" dirty="0" smtClean="0">
                <a:solidFill>
                  <a:prstClr val="black"/>
                </a:solidFill>
              </a:rPr>
              <a:t>救急</a:t>
            </a:r>
            <a:r>
              <a:rPr lang="ja-JP" altLang="ja-JP" sz="1200" dirty="0">
                <a:solidFill>
                  <a:prstClr val="black"/>
                </a:solidFill>
              </a:rPr>
              <a:t>告示</a:t>
            </a:r>
            <a:r>
              <a:rPr lang="ja-JP" altLang="ja-JP" sz="1200" dirty="0" smtClean="0">
                <a:solidFill>
                  <a:prstClr val="black"/>
                </a:solidFill>
              </a:rPr>
              <a:t>病院</a:t>
            </a:r>
            <a:r>
              <a:rPr lang="ja-JP" altLang="en-US" sz="1200" dirty="0" smtClean="0">
                <a:solidFill>
                  <a:prstClr val="black"/>
                </a:solidFill>
              </a:rPr>
              <a:t>又は</a:t>
            </a:r>
            <a:r>
              <a:rPr lang="ja-JP" altLang="en-US" sz="1200" u="sng" dirty="0" smtClean="0">
                <a:solidFill>
                  <a:prstClr val="black"/>
                </a:solidFill>
              </a:rPr>
              <a:t>病院群輪番制病院</a:t>
            </a:r>
            <a:r>
              <a:rPr lang="ja-JP" altLang="ja-JP" sz="1200" dirty="0" smtClean="0">
                <a:solidFill>
                  <a:prstClr val="black"/>
                </a:solidFill>
              </a:rPr>
              <a:t>で</a:t>
            </a:r>
            <a:r>
              <a:rPr lang="ja-JP" altLang="ja-JP" sz="1200" dirty="0">
                <a:solidFill>
                  <a:prstClr val="black"/>
                </a:solidFill>
              </a:rPr>
              <a:t>あること</a:t>
            </a:r>
            <a:endParaRPr lang="en-US" altLang="ja-JP" sz="1200" dirty="0">
              <a:solidFill>
                <a:prstClr val="black"/>
              </a:solidFill>
            </a:endParaRPr>
          </a:p>
          <a:p>
            <a:pPr marL="539750" indent="-87313"/>
            <a:r>
              <a:rPr lang="ja-JP" altLang="en-US" sz="1200" dirty="0">
                <a:solidFill>
                  <a:prstClr val="black"/>
                </a:solidFill>
              </a:rPr>
              <a:t>　</a:t>
            </a:r>
            <a:r>
              <a:rPr lang="ja-JP" altLang="ja-JP" sz="1200" dirty="0">
                <a:solidFill>
                  <a:prstClr val="black"/>
                </a:solidFill>
              </a:rPr>
              <a:t>イ</a:t>
            </a:r>
            <a:r>
              <a:rPr lang="en-US" altLang="ja-JP" sz="1200" dirty="0">
                <a:solidFill>
                  <a:prstClr val="black"/>
                </a:solidFill>
              </a:rPr>
              <a:t>)</a:t>
            </a:r>
            <a:r>
              <a:rPr lang="ja-JP" altLang="ja-JP" sz="1200" dirty="0">
                <a:solidFill>
                  <a:prstClr val="black"/>
                </a:solidFill>
              </a:rPr>
              <a:t>　地域包括ケア入院料又は地域包括ケア入院医療管理料を算定していること</a:t>
            </a:r>
            <a:endParaRPr lang="en-US" altLang="ja-JP" sz="1200" dirty="0">
              <a:solidFill>
                <a:prstClr val="black"/>
              </a:solidFill>
            </a:endParaRPr>
          </a:p>
          <a:p>
            <a:pPr marL="539750" indent="-87313"/>
            <a:r>
              <a:rPr lang="ja-JP" altLang="en-US" sz="1200" dirty="0">
                <a:solidFill>
                  <a:prstClr val="black"/>
                </a:solidFill>
              </a:rPr>
              <a:t>　</a:t>
            </a:r>
            <a:r>
              <a:rPr lang="ja-JP" altLang="ja-JP" sz="1200" dirty="0">
                <a:solidFill>
                  <a:prstClr val="black"/>
                </a:solidFill>
              </a:rPr>
              <a:t>ウ</a:t>
            </a:r>
            <a:r>
              <a:rPr lang="en-US" altLang="ja-JP" sz="1200" dirty="0">
                <a:solidFill>
                  <a:prstClr val="black"/>
                </a:solidFill>
              </a:rPr>
              <a:t>)</a:t>
            </a:r>
            <a:r>
              <a:rPr lang="ja-JP" altLang="ja-JP" sz="1200" dirty="0">
                <a:solidFill>
                  <a:prstClr val="black"/>
                </a:solidFill>
              </a:rPr>
              <a:t>　在宅療養支援病院であること</a:t>
            </a:r>
          </a:p>
        </p:txBody>
      </p:sp>
      <p:sp>
        <p:nvSpPr>
          <p:cNvPr id="5" name="正方形/長方形 4"/>
          <p:cNvSpPr/>
          <p:nvPr/>
        </p:nvSpPr>
        <p:spPr>
          <a:xfrm>
            <a:off x="583894" y="5822825"/>
            <a:ext cx="9127772" cy="887949"/>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11" name="Rectangle 2"/>
          <p:cNvSpPr>
            <a:spLocks noChangeArrowheads="1"/>
          </p:cNvSpPr>
          <p:nvPr/>
        </p:nvSpPr>
        <p:spPr bwMode="auto">
          <a:xfrm>
            <a:off x="245185" y="100592"/>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hangingPunct="1">
              <a:spcBef>
                <a:spcPts val="0"/>
              </a:spcBef>
              <a:buNone/>
              <a:defRPr/>
            </a:pPr>
            <a:r>
              <a:rPr lang="ja-JP" altLang="en-US" kern="0" dirty="0">
                <a:solidFill>
                  <a:srgbClr val="000000"/>
                </a:solidFill>
                <a:latin typeface="Calibri" panose="020F0502020204030204"/>
                <a:ea typeface="ＭＳ Ｐゴシック"/>
              </a:rPr>
              <a:t>２．</a:t>
            </a:r>
            <a:r>
              <a:rPr lang="ja-JP" altLang="en-US" kern="0" dirty="0">
                <a:solidFill>
                  <a:srgbClr val="000000"/>
                </a:solidFill>
                <a:latin typeface="ＭＳ Ｐゴシック"/>
                <a:ea typeface="ＭＳ Ｐゴシック"/>
              </a:rPr>
              <a:t>外来の機能分化の更なる推進</a:t>
            </a:r>
            <a:endParaRPr lang="ja-JP" altLang="en-US" kern="0" dirty="0">
              <a:solidFill>
                <a:srgbClr val="000000"/>
              </a:solidFill>
              <a:latin typeface="Calibri" panose="020F0502020204030204"/>
              <a:ea typeface="ＭＳ Ｐゴシック"/>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83772" y="3322202"/>
            <a:ext cx="1174155" cy="1413152"/>
          </a:xfrm>
          <a:prstGeom prst="rect">
            <a:avLst/>
          </a:prstGeom>
        </p:spPr>
      </p:pic>
      <p:pic>
        <p:nvPicPr>
          <p:cNvPr id="10" name="Picture 12"/>
          <p:cNvPicPr>
            <a:picLocks noChangeAspect="1" noChangeArrowheads="1"/>
          </p:cNvPicPr>
          <p:nvPr/>
        </p:nvPicPr>
        <p:blipFill>
          <a:blip r:embed="rId4" cstate="print"/>
          <a:srcRect/>
          <a:stretch>
            <a:fillRect/>
          </a:stretch>
        </p:blipFill>
        <p:spPr bwMode="auto">
          <a:xfrm>
            <a:off x="8957926" y="3950495"/>
            <a:ext cx="850907" cy="606951"/>
          </a:xfrm>
          <a:prstGeom prst="rect">
            <a:avLst/>
          </a:prstGeom>
          <a:noFill/>
          <a:ln w="9525">
            <a:noFill/>
            <a:miter lim="800000"/>
            <a:headEnd/>
            <a:tailEnd/>
          </a:ln>
        </p:spPr>
      </p:pic>
      <p:pic>
        <p:nvPicPr>
          <p:cNvPr id="12" name="図 11" descr="doctor4_7.gif"/>
          <p:cNvPicPr>
            <a:picLocks noChangeAspect="1"/>
          </p:cNvPicPr>
          <p:nvPr/>
        </p:nvPicPr>
        <p:blipFill>
          <a:blip r:embed="rId5" cstate="print"/>
          <a:stretch>
            <a:fillRect/>
          </a:stretch>
        </p:blipFill>
        <p:spPr>
          <a:xfrm>
            <a:off x="8506868" y="3467300"/>
            <a:ext cx="586191" cy="561478"/>
          </a:xfrm>
          <a:prstGeom prst="rect">
            <a:avLst/>
          </a:prstGeom>
        </p:spPr>
      </p:pic>
      <p:pic>
        <p:nvPicPr>
          <p:cNvPr id="13" name="図 12" descr="doctor_illust07_02.gif"/>
          <p:cNvPicPr>
            <a:picLocks noChangeAspect="1"/>
          </p:cNvPicPr>
          <p:nvPr/>
        </p:nvPicPr>
        <p:blipFill>
          <a:blip r:embed="rId6" cstate="print"/>
          <a:stretch>
            <a:fillRect/>
          </a:stretch>
        </p:blipFill>
        <p:spPr>
          <a:xfrm>
            <a:off x="8946441" y="3496484"/>
            <a:ext cx="436938" cy="503109"/>
          </a:xfrm>
          <a:prstGeom prst="rect">
            <a:avLst/>
          </a:prstGeom>
        </p:spPr>
      </p:pic>
      <p:pic>
        <p:nvPicPr>
          <p:cNvPr id="14" name="Picture 16" descr="HM00170_[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282603" y="3533672"/>
            <a:ext cx="387832" cy="42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4098" name="Picture 2" descr="C:\Users\UEHARA\AppData\Local\Temp\ilm17_bc01007-s.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12348" y="2377639"/>
            <a:ext cx="698643" cy="71683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正方形/長方形 15"/>
          <p:cNvSpPr/>
          <p:nvPr/>
        </p:nvSpPr>
        <p:spPr>
          <a:xfrm>
            <a:off x="6779506" y="1960509"/>
            <a:ext cx="2932160" cy="415498"/>
          </a:xfrm>
          <a:prstGeom prst="rect">
            <a:avLst/>
          </a:prstGeom>
          <a:ln w="9525">
            <a:solidFill>
              <a:srgbClr val="FF0000"/>
            </a:solidFill>
            <a:prstDash val="dash"/>
          </a:ln>
        </p:spPr>
        <p:txBody>
          <a:bodyPr wrap="square">
            <a:spAutoFit/>
          </a:bodyPr>
          <a:lstStyle/>
          <a:p>
            <a:pPr>
              <a:lnSpc>
                <a:spcPts val="1200"/>
              </a:lnSpc>
            </a:pPr>
            <a:r>
              <a:rPr lang="en-US" altLang="ja-JP" sz="1050" b="1" dirty="0" smtClean="0">
                <a:solidFill>
                  <a:srgbClr val="FF0000"/>
                </a:solidFill>
                <a:latin typeface="+mn-ea"/>
              </a:rPr>
              <a:t>※</a:t>
            </a:r>
            <a:r>
              <a:rPr lang="ja-JP" altLang="en-US" sz="1050" b="1" dirty="0" smtClean="0">
                <a:solidFill>
                  <a:srgbClr val="FF0000"/>
                </a:solidFill>
                <a:latin typeface="+mn-ea"/>
              </a:rPr>
              <a:t>　</a:t>
            </a:r>
            <a:r>
              <a:rPr lang="ja-JP" altLang="en-US" sz="1050" b="1" dirty="0">
                <a:solidFill>
                  <a:srgbClr val="FF0000"/>
                </a:solidFill>
                <a:latin typeface="+mn-ea"/>
              </a:rPr>
              <a:t>要件</a:t>
            </a:r>
            <a:r>
              <a:rPr lang="ja-JP" altLang="en-US" sz="1050" b="1" dirty="0" smtClean="0">
                <a:solidFill>
                  <a:srgbClr val="FF0000"/>
                </a:solidFill>
                <a:latin typeface="+mn-ea"/>
              </a:rPr>
              <a:t>を満たすことが</a:t>
            </a:r>
            <a:r>
              <a:rPr lang="ja-JP" altLang="ja-JP" sz="1050" b="1" kern="100" dirty="0" smtClean="0">
                <a:solidFill>
                  <a:srgbClr val="FF0000"/>
                </a:solidFill>
                <a:latin typeface="+mn-ea"/>
                <a:cs typeface="Times New Roman"/>
              </a:rPr>
              <a:t>確認</a:t>
            </a:r>
            <a:r>
              <a:rPr lang="ja-JP" altLang="ja-JP" sz="1050" b="1" kern="100" dirty="0">
                <a:solidFill>
                  <a:srgbClr val="FF0000"/>
                </a:solidFill>
                <a:latin typeface="+mn-ea"/>
                <a:cs typeface="Times New Roman"/>
              </a:rPr>
              <a:t>できる資料の写し</a:t>
            </a:r>
            <a:r>
              <a:rPr lang="ja-JP" altLang="ja-JP" sz="1050" b="1" kern="100" dirty="0" smtClean="0">
                <a:solidFill>
                  <a:srgbClr val="FF0000"/>
                </a:solidFill>
                <a:latin typeface="+mn-ea"/>
                <a:cs typeface="Times New Roman"/>
              </a:rPr>
              <a:t>を</a:t>
            </a:r>
            <a:endParaRPr lang="en-US" altLang="ja-JP" sz="1050" b="1" kern="100" dirty="0" smtClean="0">
              <a:solidFill>
                <a:srgbClr val="FF0000"/>
              </a:solidFill>
              <a:latin typeface="+mn-ea"/>
              <a:cs typeface="Times New Roman"/>
            </a:endParaRPr>
          </a:p>
          <a:p>
            <a:pPr>
              <a:lnSpc>
                <a:spcPts val="1200"/>
              </a:lnSpc>
            </a:pPr>
            <a:r>
              <a:rPr lang="ja-JP" altLang="en-US" sz="1050" b="1" kern="100" dirty="0">
                <a:solidFill>
                  <a:srgbClr val="FF0000"/>
                </a:solidFill>
                <a:latin typeface="+mn-ea"/>
                <a:cs typeface="Times New Roman"/>
              </a:rPr>
              <a:t>　</a:t>
            </a:r>
            <a:r>
              <a:rPr lang="ja-JP" altLang="en-US" sz="1050" b="1" kern="100" dirty="0" smtClean="0">
                <a:solidFill>
                  <a:srgbClr val="FF0000"/>
                </a:solidFill>
                <a:latin typeface="+mn-ea"/>
                <a:cs typeface="Times New Roman"/>
              </a:rPr>
              <a:t>　</a:t>
            </a:r>
            <a:r>
              <a:rPr lang="ja-JP" altLang="ja-JP" sz="1050" b="1" kern="100" dirty="0" smtClean="0">
                <a:solidFill>
                  <a:srgbClr val="FF0000"/>
                </a:solidFill>
                <a:latin typeface="+mn-ea"/>
                <a:cs typeface="Times New Roman"/>
              </a:rPr>
              <a:t>添付</a:t>
            </a:r>
            <a:r>
              <a:rPr lang="ja-JP" altLang="en-US" sz="1050" b="1" kern="100" dirty="0" smtClean="0">
                <a:solidFill>
                  <a:srgbClr val="FF0000"/>
                </a:solidFill>
                <a:latin typeface="+mn-ea"/>
                <a:cs typeface="Times New Roman"/>
              </a:rPr>
              <a:t>した上で届出必要</a:t>
            </a:r>
            <a:endParaRPr lang="en-US" altLang="ja-JP" sz="1050" b="1" dirty="0" smtClean="0">
              <a:solidFill>
                <a:srgbClr val="FF0000"/>
              </a:solidFill>
              <a:latin typeface="+mn-ea"/>
            </a:endParaRPr>
          </a:p>
        </p:txBody>
      </p:sp>
      <p:sp>
        <p:nvSpPr>
          <p:cNvPr id="17" name="正方形/長方形 16"/>
          <p:cNvSpPr/>
          <p:nvPr/>
        </p:nvSpPr>
        <p:spPr>
          <a:xfrm>
            <a:off x="5493734" y="5422715"/>
            <a:ext cx="4268778" cy="400110"/>
          </a:xfrm>
          <a:prstGeom prst="rect">
            <a:avLst/>
          </a:prstGeom>
          <a:ln w="9525">
            <a:noFill/>
            <a:prstDash val="dash"/>
          </a:ln>
        </p:spPr>
        <p:txBody>
          <a:bodyPr wrap="square">
            <a:spAutoFit/>
          </a:bodyPr>
          <a:lstStyle/>
          <a:p>
            <a:pPr>
              <a:lnSpc>
                <a:spcPts val="1200"/>
              </a:lnSpc>
            </a:pPr>
            <a:r>
              <a:rPr lang="en-US" altLang="ja-JP" sz="1050" b="1" dirty="0" smtClean="0">
                <a:latin typeface="+mn-ea"/>
              </a:rPr>
              <a:t>※</a:t>
            </a:r>
            <a:r>
              <a:rPr lang="ja-JP" altLang="en-US" sz="1050" b="1" dirty="0" smtClean="0">
                <a:latin typeface="+mn-ea"/>
              </a:rPr>
              <a:t>　当該</a:t>
            </a:r>
            <a:r>
              <a:rPr lang="ja-JP" altLang="en-US" sz="1050" b="1" dirty="0">
                <a:latin typeface="+mn-ea"/>
              </a:rPr>
              <a:t>患者に</a:t>
            </a:r>
            <a:r>
              <a:rPr lang="ja-JP" altLang="en-US" sz="1050" b="1" dirty="0" smtClean="0">
                <a:latin typeface="+mn-ea"/>
              </a:rPr>
              <a:t>院外処方を行う場合</a:t>
            </a:r>
            <a:endParaRPr lang="en-US" altLang="ja-JP" sz="1050" b="1" dirty="0">
              <a:latin typeface="+mn-ea"/>
            </a:endParaRPr>
          </a:p>
          <a:p>
            <a:pPr>
              <a:lnSpc>
                <a:spcPts val="1200"/>
              </a:lnSpc>
            </a:pPr>
            <a:r>
              <a:rPr lang="ja-JP" altLang="en-US" sz="1050" b="1" dirty="0" smtClean="0">
                <a:latin typeface="+mn-ea"/>
              </a:rPr>
              <a:t>　　　　診療所：</a:t>
            </a:r>
            <a:r>
              <a:rPr lang="en-US" altLang="ja-JP" sz="1050" b="1" dirty="0" smtClean="0">
                <a:latin typeface="+mn-ea"/>
              </a:rPr>
              <a:t>24</a:t>
            </a:r>
            <a:r>
              <a:rPr lang="ja-JP" altLang="en-US" sz="1050" b="1" dirty="0" smtClean="0">
                <a:latin typeface="+mn-ea"/>
              </a:rPr>
              <a:t>時間対応の薬局と連携、病院：</a:t>
            </a:r>
            <a:r>
              <a:rPr lang="en-US" altLang="ja-JP" sz="1050" b="1" dirty="0" smtClean="0">
                <a:latin typeface="+mn-ea"/>
              </a:rPr>
              <a:t>24</a:t>
            </a:r>
            <a:r>
              <a:rPr lang="ja-JP" altLang="en-US" sz="1050" b="1" dirty="0" smtClean="0">
                <a:latin typeface="+mn-ea"/>
              </a:rPr>
              <a:t>時間開局であること</a:t>
            </a:r>
            <a:endParaRPr lang="en-US" altLang="ja-JP" sz="1050" b="1" kern="100" dirty="0" smtClean="0">
              <a:latin typeface="+mn-ea"/>
              <a:cs typeface="Times New Roman"/>
            </a:endParaRPr>
          </a:p>
        </p:txBody>
      </p:sp>
    </p:spTree>
    <p:extLst>
      <p:ext uri="{BB962C8B-B14F-4D97-AF65-F5344CB8AC3E}">
        <p14:creationId xmlns:p14="http://schemas.microsoft.com/office/powerpoint/2010/main" xmlns="" val="2915849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44" y="-55755"/>
            <a:ext cx="8543925" cy="382137"/>
          </a:xfrm>
        </p:spPr>
        <p:txBody>
          <a:bodyPr>
            <a:noAutofit/>
          </a:bodyPr>
          <a:lstStyle/>
          <a:p>
            <a:pPr algn="ctr"/>
            <a:r>
              <a:rPr kumimoji="1" lang="ja-JP" altLang="en-US" sz="1600" b="1" dirty="0" smtClean="0"/>
              <a:t>主治医機能</a:t>
            </a:r>
            <a:r>
              <a:rPr kumimoji="1" lang="en-US" altLang="ja-JP" sz="1600" b="1" dirty="0" smtClean="0"/>
              <a:t>〔</a:t>
            </a:r>
            <a:r>
              <a:rPr kumimoji="1" lang="ja-JP" altLang="en-US" sz="1600" b="1" dirty="0" smtClean="0"/>
              <a:t>かかりつけ医</a:t>
            </a:r>
            <a:r>
              <a:rPr kumimoji="1" lang="en-US" altLang="ja-JP" sz="1600" b="1" dirty="0" smtClean="0"/>
              <a:t>〕</a:t>
            </a:r>
            <a:r>
              <a:rPr kumimoji="1" lang="ja-JP" altLang="en-US" sz="1600" b="1" dirty="0" smtClean="0"/>
              <a:t>の評価について</a:t>
            </a:r>
            <a:endParaRPr kumimoji="1" lang="ja-JP" altLang="en-US" sz="1600" b="1"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xmlns="" val="3299956387"/>
              </p:ext>
            </p:extLst>
          </p:nvPr>
        </p:nvGraphicFramePr>
        <p:xfrm>
          <a:off x="135922" y="255765"/>
          <a:ext cx="9692640" cy="6602235"/>
        </p:xfrm>
        <a:graphic>
          <a:graphicData uri="http://schemas.openxmlformats.org/drawingml/2006/table">
            <a:tbl>
              <a:tblPr firstRow="1" bandRow="1">
                <a:tableStyleId>{5C22544A-7EE6-4342-B048-85BDC9FD1C3A}</a:tableStyleId>
              </a:tblPr>
              <a:tblGrid>
                <a:gridCol w="1492356"/>
                <a:gridCol w="2758409"/>
                <a:gridCol w="3140386"/>
                <a:gridCol w="2301489"/>
              </a:tblGrid>
              <a:tr h="383066">
                <a:tc rowSpan="2">
                  <a:txBody>
                    <a:bodyPr/>
                    <a:lstStyle/>
                    <a:p>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300"/>
                        </a:lnSpc>
                      </a:pPr>
                      <a:r>
                        <a:rPr kumimoji="1" lang="ja-JP" altLang="ja-JP" sz="1200" b="1" kern="1200" dirty="0" smtClean="0">
                          <a:solidFill>
                            <a:schemeClr val="lt1"/>
                          </a:solidFill>
                          <a:effectLst/>
                          <a:latin typeface="+mn-ea"/>
                          <a:ea typeface="+mn-ea"/>
                          <a:cs typeface="+mn-cs"/>
                        </a:rPr>
                        <a:t>地域</a:t>
                      </a:r>
                      <a:r>
                        <a:rPr kumimoji="1" lang="ja-JP" altLang="en-US" sz="1200" b="1" kern="1200" dirty="0" smtClean="0">
                          <a:solidFill>
                            <a:schemeClr val="lt1"/>
                          </a:solidFill>
                          <a:effectLst/>
                          <a:latin typeface="+mn-ea"/>
                          <a:ea typeface="+mn-ea"/>
                          <a:cs typeface="+mn-cs"/>
                        </a:rPr>
                        <a:t>包括</a:t>
                      </a:r>
                      <a:r>
                        <a:rPr kumimoji="1" lang="ja-JP" altLang="ja-JP" sz="1200" b="1" kern="1200" dirty="0" smtClean="0">
                          <a:solidFill>
                            <a:schemeClr val="lt1"/>
                          </a:solidFill>
                          <a:effectLst/>
                          <a:latin typeface="+mn-ea"/>
                          <a:ea typeface="+mn-ea"/>
                          <a:cs typeface="+mn-cs"/>
                        </a:rPr>
                        <a:t>診療料</a:t>
                      </a:r>
                      <a:endParaRPr kumimoji="1" lang="en-US" altLang="ja-JP" sz="1200" b="1" kern="1200" dirty="0" smtClean="0">
                        <a:solidFill>
                          <a:schemeClr val="lt1"/>
                        </a:solidFill>
                        <a:effectLst/>
                        <a:latin typeface="+mn-ea"/>
                        <a:ea typeface="+mn-ea"/>
                        <a:cs typeface="+mn-cs"/>
                      </a:endParaRPr>
                    </a:p>
                    <a:p>
                      <a:pPr algn="ctr">
                        <a:lnSpc>
                          <a:spcPts val="1300"/>
                        </a:lnSpc>
                      </a:pPr>
                      <a:r>
                        <a:rPr kumimoji="1" lang="ja-JP" altLang="en-US" sz="1200" b="1" kern="1200" dirty="0" smtClean="0">
                          <a:solidFill>
                            <a:schemeClr val="lt1"/>
                          </a:solidFill>
                          <a:effectLst/>
                          <a:latin typeface="+mn-ea"/>
                          <a:ea typeface="+mn-ea"/>
                          <a:cs typeface="+mn-cs"/>
                        </a:rPr>
                        <a:t>１</a:t>
                      </a:r>
                      <a:r>
                        <a:rPr kumimoji="1" lang="en-US" altLang="ja-JP" sz="1200" b="1" kern="1200" dirty="0" smtClean="0">
                          <a:solidFill>
                            <a:schemeClr val="lt1"/>
                          </a:solidFill>
                          <a:effectLst/>
                          <a:latin typeface="+mn-ea"/>
                          <a:ea typeface="+mn-ea"/>
                          <a:cs typeface="+mn-cs"/>
                        </a:rPr>
                        <a:t>,</a:t>
                      </a:r>
                      <a:r>
                        <a:rPr kumimoji="1" lang="ja-JP" altLang="en-US" sz="1200" b="1" kern="1200" dirty="0" smtClean="0">
                          <a:solidFill>
                            <a:schemeClr val="lt1"/>
                          </a:solidFill>
                          <a:effectLst/>
                          <a:latin typeface="+mn-ea"/>
                          <a:ea typeface="+mn-ea"/>
                          <a:cs typeface="+mn-cs"/>
                        </a:rPr>
                        <a:t>５０３点（月１回）</a:t>
                      </a:r>
                      <a:endParaRPr kumimoji="1" lang="ja-JP" altLang="en-US" sz="120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300"/>
                        </a:lnSpc>
                      </a:pPr>
                      <a:r>
                        <a:rPr kumimoji="1" lang="ja-JP" altLang="en-US" sz="1200" b="1" kern="1200" dirty="0" smtClean="0">
                          <a:solidFill>
                            <a:schemeClr val="lt1"/>
                          </a:solidFill>
                          <a:effectLst/>
                          <a:latin typeface="+mn-ea"/>
                          <a:ea typeface="+mn-ea"/>
                          <a:cs typeface="+mn-cs"/>
                        </a:rPr>
                        <a:t>地域</a:t>
                      </a:r>
                      <a:r>
                        <a:rPr kumimoji="1" lang="ja-JP" altLang="ja-JP" sz="1200" b="1" kern="1200" dirty="0" smtClean="0">
                          <a:solidFill>
                            <a:schemeClr val="lt1"/>
                          </a:solidFill>
                          <a:effectLst/>
                          <a:latin typeface="+mn-ea"/>
                          <a:ea typeface="+mn-ea"/>
                          <a:cs typeface="+mn-cs"/>
                        </a:rPr>
                        <a:t>包括診療加算</a:t>
                      </a:r>
                      <a:r>
                        <a:rPr kumimoji="1" lang="ja-JP" altLang="en-US" sz="1200" b="1" kern="1200" dirty="0" smtClean="0">
                          <a:solidFill>
                            <a:schemeClr val="lt1"/>
                          </a:solidFill>
                          <a:effectLst/>
                          <a:latin typeface="+mn-ea"/>
                          <a:ea typeface="+mn-ea"/>
                          <a:cs typeface="+mn-cs"/>
                        </a:rPr>
                        <a:t>　</a:t>
                      </a:r>
                      <a:endParaRPr kumimoji="1" lang="en-US" altLang="ja-JP" sz="1200" b="1" kern="1200" dirty="0" smtClean="0">
                        <a:solidFill>
                          <a:schemeClr val="lt1"/>
                        </a:solidFill>
                        <a:effectLst/>
                        <a:latin typeface="+mn-ea"/>
                        <a:ea typeface="+mn-ea"/>
                        <a:cs typeface="+mn-cs"/>
                      </a:endParaRPr>
                    </a:p>
                    <a:p>
                      <a:pPr algn="ctr">
                        <a:lnSpc>
                          <a:spcPts val="1300"/>
                        </a:lnSpc>
                      </a:pPr>
                      <a:r>
                        <a:rPr kumimoji="1" lang="ja-JP" altLang="en-US" sz="1200" b="1" kern="1200" dirty="0" smtClean="0">
                          <a:solidFill>
                            <a:schemeClr val="lt1"/>
                          </a:solidFill>
                          <a:effectLst/>
                          <a:latin typeface="+mn-ea"/>
                          <a:ea typeface="+mn-ea"/>
                          <a:cs typeface="+mn-cs"/>
                        </a:rPr>
                        <a:t>２０</a:t>
                      </a:r>
                      <a:r>
                        <a:rPr kumimoji="1" lang="ja-JP" altLang="ja-JP" sz="1200" b="1" kern="1200" dirty="0" smtClean="0">
                          <a:solidFill>
                            <a:schemeClr val="lt1"/>
                          </a:solidFill>
                          <a:effectLst/>
                          <a:latin typeface="+mn-ea"/>
                          <a:ea typeface="+mn-ea"/>
                          <a:cs typeface="+mn-cs"/>
                        </a:rPr>
                        <a:t>点（１回につき）</a:t>
                      </a:r>
                      <a:endParaRPr kumimoji="1" lang="ja-JP" altLang="ja-JP" sz="1200" b="1" kern="1200" dirty="0">
                        <a:solidFill>
                          <a:schemeClr val="lt1"/>
                        </a:solidFill>
                        <a:effectLst/>
                        <a:latin typeface="+mn-ea"/>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215">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400" b="1" dirty="0" smtClean="0"/>
                        <a:t>許可病床</a:t>
                      </a:r>
                      <a:r>
                        <a:rPr kumimoji="1" lang="en-US" altLang="ja-JP" sz="1400" b="1" dirty="0" smtClean="0"/>
                        <a:t>200</a:t>
                      </a:r>
                      <a:r>
                        <a:rPr kumimoji="1" lang="ja-JP" altLang="en-US" sz="1400" b="1" dirty="0" smtClean="0"/>
                        <a:t>床未満病院</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400" b="1" dirty="0" smtClean="0"/>
                        <a:t>診療所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400" b="1" dirty="0" smtClean="0"/>
                        <a:t>診療所</a:t>
                      </a:r>
                      <a:endParaRPr kumimoji="1" lang="ja-JP" alt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628">
                <a:tc>
                  <a:txBody>
                    <a:bodyPr/>
                    <a:lstStyle/>
                    <a:p>
                      <a:r>
                        <a:rPr kumimoji="1" lang="ja-JP" altLang="ja-JP" sz="1200" b="1" kern="1200" dirty="0" smtClean="0">
                          <a:solidFill>
                            <a:schemeClr val="dk1"/>
                          </a:solidFill>
                          <a:effectLst/>
                          <a:latin typeface="+mn-lt"/>
                          <a:ea typeface="+mn-ea"/>
                          <a:cs typeface="+mn-cs"/>
                        </a:rPr>
                        <a:t>包括</a:t>
                      </a:r>
                      <a:r>
                        <a:rPr kumimoji="1" lang="ja-JP" altLang="en-US" sz="1200" b="1" kern="1200" dirty="0" smtClean="0">
                          <a:solidFill>
                            <a:schemeClr val="dk1"/>
                          </a:solidFill>
                          <a:effectLst/>
                          <a:latin typeface="+mn-lt"/>
                          <a:ea typeface="+mn-ea"/>
                          <a:cs typeface="+mn-cs"/>
                        </a:rPr>
                        <a:t>範囲</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0" indent="-88900">
                        <a:lnSpc>
                          <a:spcPts val="1250"/>
                        </a:lnSpc>
                      </a:pPr>
                      <a:r>
                        <a:rPr lang="ja-JP" altLang="en-US" sz="1100" b="1" u="sng" dirty="0" smtClean="0">
                          <a:latin typeface="+mn-ea"/>
                          <a:ea typeface="+mn-ea"/>
                        </a:rPr>
                        <a:t>下記以外は包括</a:t>
                      </a:r>
                      <a:endParaRPr lang="en-US" altLang="ja-JP" sz="1100" b="1" u="sng" dirty="0" smtClean="0">
                        <a:latin typeface="+mn-ea"/>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a:t>
                      </a:r>
                      <a:r>
                        <a:rPr lang="ja-JP" altLang="en-US" sz="1100" dirty="0" smtClean="0">
                          <a:latin typeface="ＭＳ Ｐゴシック" panose="020B0600070205080204" pitchFamily="50" charset="-128"/>
                          <a:ea typeface="+mn-ea"/>
                        </a:rPr>
                        <a:t>再診料の</a:t>
                      </a:r>
                      <a:r>
                        <a:rPr lang="ja-JP" altLang="ja-JP" sz="1100" dirty="0" smtClean="0">
                          <a:latin typeface="ＭＳ Ｐゴシック" panose="020B0600070205080204" pitchFamily="50" charset="-128"/>
                          <a:ea typeface="+mn-ea"/>
                        </a:rPr>
                        <a:t>）時間外加算、休日加算、深夜加算及び小児科特例加算</a:t>
                      </a:r>
                      <a:r>
                        <a:rPr lang="ja-JP" altLang="en-US" sz="1100" dirty="0" smtClean="0">
                          <a:latin typeface="ＭＳ Ｐゴシック" panose="020B0600070205080204" pitchFamily="50" charset="-128"/>
                          <a:ea typeface="+mn-ea"/>
                        </a:rPr>
                        <a:t>　</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en-US" altLang="ja-JP" sz="1100" dirty="0" err="1" smtClean="0">
                          <a:latin typeface="ＭＳ Ｐゴシック" panose="020B0600070205080204" pitchFamily="50" charset="-128"/>
                          <a:ea typeface="+mn-ea"/>
                        </a:rPr>
                        <a:t>地域連携小児夜間・休日診療料</a:t>
                      </a:r>
                      <a:r>
                        <a:rPr lang="ja-JP" altLang="en-US" sz="1100" dirty="0" smtClean="0">
                          <a:latin typeface="ＭＳ Ｐゴシック" panose="020B0600070205080204" pitchFamily="50" charset="-128"/>
                          <a:ea typeface="+mn-ea"/>
                        </a:rPr>
                        <a:t>　診療情報提供料（</a:t>
                      </a:r>
                      <a:r>
                        <a:rPr lang="en-US" altLang="ja-JP" sz="1100" dirty="0" smtClean="0">
                          <a:latin typeface="ＭＳ Ｐゴシック" panose="020B0600070205080204" pitchFamily="50" charset="-128"/>
                          <a:ea typeface="+mn-ea"/>
                        </a:rPr>
                        <a:t>Ⅱ</a:t>
                      </a:r>
                      <a:r>
                        <a:rPr lang="ja-JP" altLang="en-US" sz="1100" dirty="0" smtClean="0">
                          <a:latin typeface="ＭＳ Ｐゴシック" panose="020B0600070205080204" pitchFamily="50" charset="-128"/>
                          <a:ea typeface="+mn-ea"/>
                        </a:rPr>
                        <a:t>）</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在宅医療に係る点数（訪問診療料</a:t>
                      </a:r>
                      <a:r>
                        <a:rPr lang="ja-JP" altLang="en-US" sz="1100" dirty="0" smtClean="0">
                          <a:latin typeface="ＭＳ Ｐゴシック" panose="020B0600070205080204" pitchFamily="50" charset="-128"/>
                          <a:ea typeface="+mn-ea"/>
                        </a:rPr>
                        <a:t>、</a:t>
                      </a:r>
                      <a:r>
                        <a:rPr lang="ja-JP" altLang="ja-JP" sz="1100" kern="100" dirty="0" smtClean="0">
                          <a:latin typeface="+mn-ea"/>
                          <a:cs typeface="Times New Roman" panose="02020603050405020304" pitchFamily="18" charset="0"/>
                        </a:rPr>
                        <a:t>在宅時医学総合管理料</a:t>
                      </a:r>
                      <a:r>
                        <a:rPr lang="ja-JP" altLang="en-US" sz="1100" dirty="0" smtClean="0"/>
                        <a:t> </a:t>
                      </a:r>
                      <a:r>
                        <a:rPr lang="ja-JP" altLang="ja-JP" sz="1100" kern="100" dirty="0" smtClean="0">
                          <a:latin typeface="+mn-ea"/>
                          <a:cs typeface="Times New Roman" panose="02020603050405020304" pitchFamily="18" charset="0"/>
                        </a:rPr>
                        <a:t>、特定施設入居時等医学総合管理料</a:t>
                      </a:r>
                      <a:r>
                        <a:rPr lang="ja-JP" altLang="ja-JP" sz="1100" dirty="0" smtClean="0">
                          <a:latin typeface="ＭＳ Ｐゴシック" panose="020B0600070205080204" pitchFamily="50" charset="-128"/>
                          <a:ea typeface="+mn-ea"/>
                        </a:rPr>
                        <a:t>を除く</a:t>
                      </a: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薬剤料（処方料、処方せん料を除く。）</a:t>
                      </a:r>
                      <a:endParaRPr lang="en-US" altLang="ja-JP" sz="1100" dirty="0" smtClean="0">
                        <a:latin typeface="ＭＳ Ｐゴシック" panose="020B0600070205080204" pitchFamily="50" charset="-128"/>
                        <a:ea typeface="+mn-ea"/>
                      </a:endParaRPr>
                    </a:p>
                    <a:p>
                      <a:pPr marL="177800" indent="-90488">
                        <a:lnSpc>
                          <a:spcPts val="1250"/>
                        </a:lnSpc>
                      </a:pPr>
                      <a:r>
                        <a:rPr lang="ja-JP" altLang="en-US" sz="1100" dirty="0" smtClean="0">
                          <a:latin typeface="ＭＳ Ｐゴシック" panose="020B0600070205080204" pitchFamily="50" charset="-128"/>
                          <a:ea typeface="+mn-ea"/>
                        </a:rPr>
                        <a:t>・</a:t>
                      </a:r>
                      <a:r>
                        <a:rPr lang="ja-JP" altLang="ja-JP" sz="1100" dirty="0" smtClean="0">
                          <a:latin typeface="ＭＳ Ｐゴシック" panose="020B0600070205080204" pitchFamily="50" charset="-128"/>
                          <a:ea typeface="+mn-ea"/>
                        </a:rPr>
                        <a:t>患者の病状の</a:t>
                      </a:r>
                      <a:r>
                        <a:rPr lang="ja-JP" altLang="ja-JP" sz="1100" dirty="0" smtClean="0"/>
                        <a:t>急性増悪時に実施した検査、画像診断及び処置に係る費用のうち、所定点数が</a:t>
                      </a:r>
                      <a:r>
                        <a:rPr lang="en-US" altLang="ja-JP" sz="1100" dirty="0" smtClean="0"/>
                        <a:t>550</a:t>
                      </a:r>
                      <a:r>
                        <a:rPr lang="ja-JP" altLang="ja-JP" sz="1100" dirty="0" smtClean="0"/>
                        <a:t>点以上のもの</a:t>
                      </a:r>
                      <a:endParaRPr lang="en-US" altLang="ja-JP"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r>
                        <a:rPr kumimoji="1" lang="ja-JP" altLang="en-US" sz="1100" b="1" u="sng" dirty="0" smtClean="0"/>
                        <a:t>出来高</a:t>
                      </a:r>
                      <a:endParaRPr kumimoji="1" lang="ja-JP" altLang="en-US" sz="1100"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61">
                <a:tc>
                  <a:txBody>
                    <a:bodyPr/>
                    <a:lstStyle/>
                    <a:p>
                      <a:r>
                        <a:rPr kumimoji="1" lang="ja-JP" altLang="ja-JP" sz="1200" b="1" kern="1200" dirty="0" smtClean="0">
                          <a:solidFill>
                            <a:schemeClr val="dk1"/>
                          </a:solidFill>
                          <a:effectLst/>
                          <a:latin typeface="+mn-lt"/>
                          <a:ea typeface="+mn-ea"/>
                          <a:cs typeface="+mn-cs"/>
                        </a:rPr>
                        <a:t>対象疾患</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ts val="1200"/>
                        </a:lnSpc>
                      </a:pPr>
                      <a:r>
                        <a:rPr kumimoji="1" lang="ja-JP" altLang="ja-JP" sz="1100" kern="1200" dirty="0" smtClean="0">
                          <a:solidFill>
                            <a:schemeClr val="dk1"/>
                          </a:solidFill>
                          <a:effectLst/>
                          <a:latin typeface="+mn-lt"/>
                          <a:ea typeface="+mn-ea"/>
                          <a:cs typeface="+mn-cs"/>
                        </a:rPr>
                        <a:t>高血圧症、糖尿病、脂質異常症、認知症の</a:t>
                      </a:r>
                      <a:r>
                        <a:rPr kumimoji="1" lang="ja-JP" altLang="ja-JP" sz="1100" u="none" kern="1200" dirty="0" smtClean="0">
                          <a:solidFill>
                            <a:schemeClr val="dk1"/>
                          </a:solidFill>
                          <a:effectLst/>
                          <a:latin typeface="+mn-lt"/>
                          <a:ea typeface="+mn-ea"/>
                          <a:cs typeface="+mn-cs"/>
                        </a:rPr>
                        <a:t>４疾病のうち２つ以上（疑いは除く）</a:t>
                      </a:r>
                      <a:endParaRPr kumimoji="1" lang="ja-JP" altLang="en-US" sz="11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75561">
                <a:tc>
                  <a:txBody>
                    <a:bodyPr/>
                    <a:lstStyle/>
                    <a:p>
                      <a:r>
                        <a:rPr kumimoji="1" lang="ja-JP" altLang="ja-JP" sz="1200" b="1" kern="1200" dirty="0" smtClean="0">
                          <a:solidFill>
                            <a:schemeClr val="dk1"/>
                          </a:solidFill>
                          <a:effectLst/>
                          <a:latin typeface="+mn-lt"/>
                          <a:ea typeface="+mn-ea"/>
                          <a:cs typeface="+mn-cs"/>
                        </a:rPr>
                        <a:t>対象医療機関</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lvl="0" algn="ctr"/>
                      <a:r>
                        <a:rPr kumimoji="1" lang="ja-JP" altLang="ja-JP" sz="1100" b="1" u="sng" kern="1200" dirty="0" smtClean="0">
                          <a:solidFill>
                            <a:srgbClr val="FF0000"/>
                          </a:solidFill>
                          <a:effectLst/>
                          <a:latin typeface="+mn-lt"/>
                          <a:ea typeface="+mn-ea"/>
                          <a:cs typeface="+mn-cs"/>
                        </a:rPr>
                        <a:t>診療所</a:t>
                      </a:r>
                      <a:r>
                        <a:rPr lang="ja-JP" altLang="en-US" sz="1100" b="1" u="sng" dirty="0" smtClean="0">
                          <a:solidFill>
                            <a:srgbClr val="FF0000"/>
                          </a:solidFill>
                        </a:rPr>
                        <a:t>又は</a:t>
                      </a:r>
                      <a:r>
                        <a:rPr kumimoji="1" lang="ja-JP" altLang="ja-JP" sz="1100" b="1" u="sng" kern="1200" dirty="0" smtClean="0">
                          <a:solidFill>
                            <a:srgbClr val="FF0000"/>
                          </a:solidFill>
                          <a:effectLst/>
                          <a:latin typeface="+mn-lt"/>
                          <a:ea typeface="+mn-ea"/>
                          <a:cs typeface="+mn-cs"/>
                        </a:rPr>
                        <a:t>許可病床が２００床未満の病院</a:t>
                      </a:r>
                      <a:endParaRPr kumimoji="1" lang="en-US" altLang="ja-JP" sz="1100" b="1" u="sng" kern="1200" dirty="0" smtClean="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lvl="0"/>
                      <a:r>
                        <a:rPr kumimoji="1" lang="ja-JP" altLang="ja-JP" sz="1100" b="1" u="sng" kern="1200" dirty="0" smtClean="0">
                          <a:solidFill>
                            <a:srgbClr val="FF0000"/>
                          </a:solidFill>
                          <a:effectLst/>
                          <a:latin typeface="+mn-lt"/>
                          <a:ea typeface="+mn-ea"/>
                          <a:cs typeface="+mn-cs"/>
                        </a:rPr>
                        <a:t>診療所</a:t>
                      </a:r>
                      <a:endParaRPr kumimoji="1" lang="ja-JP" altLang="ja-JP" sz="1100" b="1" u="sng"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982">
                <a:tc>
                  <a:txBody>
                    <a:bodyPr/>
                    <a:lstStyle/>
                    <a:p>
                      <a:r>
                        <a:rPr kumimoji="1" lang="ja-JP" altLang="ja-JP" sz="1200" b="1" kern="1200" dirty="0" smtClean="0">
                          <a:solidFill>
                            <a:schemeClr val="dk1"/>
                          </a:solidFill>
                          <a:effectLst/>
                          <a:latin typeface="+mn-lt"/>
                          <a:ea typeface="+mn-ea"/>
                          <a:cs typeface="+mn-cs"/>
                        </a:rPr>
                        <a:t>研修要件</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担当医を決めること。関係団体</a:t>
                      </a:r>
                      <a:r>
                        <a:rPr kumimoji="1" lang="ja-JP" altLang="ja-JP" sz="1100" kern="1200" dirty="0" smtClean="0">
                          <a:solidFill>
                            <a:schemeClr val="dk1"/>
                          </a:solidFill>
                          <a:effectLst/>
                          <a:latin typeface="+mn-lt"/>
                          <a:ea typeface="+mn-ea"/>
                          <a:cs typeface="+mn-cs"/>
                        </a:rPr>
                        <a:t>主催の研修を修了していること。（経過措置１年）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428650">
                <a:tc rowSpan="2">
                  <a:txBody>
                    <a:bodyPr/>
                    <a:lstStyle/>
                    <a:p>
                      <a:r>
                        <a:rPr kumimoji="1" lang="ja-JP" altLang="ja-JP" sz="1200" b="1" kern="1200" dirty="0" smtClean="0">
                          <a:solidFill>
                            <a:schemeClr val="dk1"/>
                          </a:solidFill>
                          <a:effectLst/>
                          <a:latin typeface="+mn-lt"/>
                          <a:ea typeface="+mn-ea"/>
                          <a:cs typeface="+mn-cs"/>
                        </a:rPr>
                        <a:t>服薬管理</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u="none" kern="1200" dirty="0" smtClean="0">
                          <a:solidFill>
                            <a:schemeClr val="dk1"/>
                          </a:solidFill>
                          <a:effectLst/>
                          <a:latin typeface="+mn-lt"/>
                          <a:ea typeface="+mn-ea"/>
                          <a:cs typeface="+mn-cs"/>
                        </a:rPr>
                        <a:t>・当該患者に</a:t>
                      </a:r>
                      <a:r>
                        <a:rPr kumimoji="1" lang="ja-JP" altLang="en-US" sz="1100" u="none" kern="1200" baseline="0" dirty="0" smtClean="0">
                          <a:solidFill>
                            <a:schemeClr val="dk1"/>
                          </a:solidFill>
                          <a:effectLst/>
                          <a:latin typeface="+mn-lt"/>
                          <a:ea typeface="+mn-ea"/>
                          <a:cs typeface="+mn-cs"/>
                        </a:rPr>
                        <a:t>院外処方を行う場合は</a:t>
                      </a:r>
                      <a:r>
                        <a:rPr kumimoji="1" lang="ja-JP" altLang="en-US" sz="1100" baseline="0" dirty="0" smtClean="0"/>
                        <a:t>２４時間開局薬局であること　等</a:t>
                      </a:r>
                      <a:endParaRPr kumimoji="1" lang="en-US" altLang="ja-JP" sz="11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当該患者</a:t>
                      </a:r>
                      <a:r>
                        <a:rPr kumimoji="1" lang="ja-JP" altLang="en-US" sz="1100" kern="1200" dirty="0" smtClean="0">
                          <a:solidFill>
                            <a:schemeClr val="dk1"/>
                          </a:solidFill>
                          <a:effectLst/>
                          <a:latin typeface="+mn-lt"/>
                          <a:ea typeface="+mn-ea"/>
                          <a:cs typeface="+mn-cs"/>
                        </a:rPr>
                        <a:t>に</a:t>
                      </a:r>
                      <a:r>
                        <a:rPr kumimoji="1" lang="ja-JP" altLang="en-US" sz="1100" u="none" kern="1200" baseline="0" dirty="0" smtClean="0">
                          <a:solidFill>
                            <a:schemeClr val="dk1"/>
                          </a:solidFill>
                          <a:effectLst/>
                          <a:latin typeface="+mn-lt"/>
                          <a:ea typeface="+mn-ea"/>
                          <a:cs typeface="+mn-cs"/>
                        </a:rPr>
                        <a:t>院外処方を行う場合は</a:t>
                      </a:r>
                      <a:r>
                        <a:rPr kumimoji="1" lang="ja-JP" altLang="en-US" sz="1100" baseline="0" dirty="0" smtClean="0"/>
                        <a:t>２４時間対応薬局と連携する　等</a:t>
                      </a:r>
                      <a:endParaRPr kumimoji="1" lang="en-US" altLang="ja-JP" sz="1100" baseline="0" dirty="0" smtClean="0"/>
                    </a:p>
                    <a:p>
                      <a:pPr marL="88900" marR="0" lvl="0" indent="-88900" algn="l" defTabSz="914400" rtl="0" eaLnBrk="1" fontAlgn="auto" latinLnBrk="0" hangingPunct="1">
                        <a:lnSpc>
                          <a:spcPct val="100000"/>
                        </a:lnSpc>
                        <a:spcBef>
                          <a:spcPts val="0"/>
                        </a:spcBef>
                        <a:spcAft>
                          <a:spcPts val="0"/>
                        </a:spcAft>
                        <a:buClrTx/>
                        <a:buSzTx/>
                        <a:buFontTx/>
                        <a:buNone/>
                        <a:tabLst/>
                        <a:defRPr/>
                      </a:pPr>
                      <a:endParaRPr kumimoji="1" lang="en-US"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896475">
                <a:tc vMerge="1">
                  <a:txBody>
                    <a:bodyPr/>
                    <a:lstStyle/>
                    <a:p>
                      <a:endParaRPr kumimoji="1" lang="ja-JP" altLang="en-US"/>
                    </a:p>
                  </a:txBody>
                  <a:tcPr/>
                </a:tc>
                <a:tc gridSpan="3">
                  <a:txBody>
                    <a:bodyPr/>
                    <a:lstStyle/>
                    <a:p>
                      <a:pPr>
                        <a:lnSpc>
                          <a:spcPts val="1300"/>
                        </a:lnSpc>
                      </a:pP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他の医療機関</a:t>
                      </a:r>
                      <a:r>
                        <a:rPr kumimoji="1" lang="ja-JP" altLang="en-US" sz="1100" kern="1200" dirty="0" smtClean="0">
                          <a:solidFill>
                            <a:schemeClr val="dk1"/>
                          </a:solidFill>
                          <a:effectLst/>
                          <a:latin typeface="+mn-lt"/>
                          <a:ea typeface="+mn-ea"/>
                          <a:cs typeface="+mn-cs"/>
                        </a:rPr>
                        <a:t>と連携の上、通院</a:t>
                      </a:r>
                      <a:r>
                        <a:rPr kumimoji="1" lang="ja-JP" altLang="ja-JP" sz="1100" kern="1200" dirty="0" smtClean="0">
                          <a:solidFill>
                            <a:schemeClr val="dk1"/>
                          </a:solidFill>
                          <a:effectLst/>
                          <a:latin typeface="+mn-lt"/>
                          <a:ea typeface="+mn-ea"/>
                          <a:cs typeface="+mn-cs"/>
                        </a:rPr>
                        <a:t>医療機関</a:t>
                      </a:r>
                      <a:r>
                        <a:rPr kumimoji="1" lang="ja-JP" altLang="en-US" sz="1100" kern="1200" dirty="0" smtClean="0">
                          <a:solidFill>
                            <a:schemeClr val="dk1"/>
                          </a:solidFill>
                          <a:effectLst/>
                          <a:latin typeface="+mn-lt"/>
                          <a:ea typeface="+mn-ea"/>
                          <a:cs typeface="+mn-cs"/>
                        </a:rPr>
                        <a:t>や処方薬</a:t>
                      </a:r>
                      <a:r>
                        <a:rPr kumimoji="1" lang="ja-JP" altLang="ja-JP" sz="1100" kern="1200" dirty="0" smtClean="0">
                          <a:solidFill>
                            <a:schemeClr val="dk1"/>
                          </a:solidFill>
                          <a:effectLst/>
                          <a:latin typeface="+mn-lt"/>
                          <a:ea typeface="+mn-ea"/>
                          <a:cs typeface="+mn-cs"/>
                        </a:rPr>
                        <a:t>をすべて</a:t>
                      </a:r>
                      <a:r>
                        <a:rPr kumimoji="1" lang="ja-JP" altLang="en-US" sz="1100" kern="1200" dirty="0" smtClean="0">
                          <a:solidFill>
                            <a:schemeClr val="dk1"/>
                          </a:solidFill>
                          <a:effectLst/>
                          <a:latin typeface="+mn-lt"/>
                          <a:ea typeface="+mn-ea"/>
                          <a:cs typeface="+mn-cs"/>
                        </a:rPr>
                        <a:t>管理し、カルテに記載する</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ts val="1300"/>
                        </a:lnSpc>
                        <a:spcBef>
                          <a:spcPts val="0"/>
                        </a:spcBef>
                        <a:spcAft>
                          <a:spcPts val="0"/>
                        </a:spcAft>
                        <a:buClrTx/>
                        <a:buSzTx/>
                        <a:buFontTx/>
                        <a:buNone/>
                        <a:tabLst/>
                        <a:defRPr/>
                      </a:pPr>
                      <a:r>
                        <a:rPr kumimoji="1" lang="ja-JP" altLang="en-US" sz="1100" dirty="0" smtClean="0"/>
                        <a:t>・院外処方を行う場合は当該薬局に</a:t>
                      </a:r>
                      <a:r>
                        <a:rPr kumimoji="1" lang="ja-JP" altLang="en-US" sz="1100" kern="1200" dirty="0" smtClean="0">
                          <a:solidFill>
                            <a:schemeClr val="dk1"/>
                          </a:solidFill>
                          <a:effectLst/>
                          <a:latin typeface="+mn-lt"/>
                          <a:ea typeface="+mn-ea"/>
                          <a:cs typeface="+mn-cs"/>
                        </a:rPr>
                        <a:t>通院</a:t>
                      </a:r>
                      <a:r>
                        <a:rPr kumimoji="1" lang="ja-JP" altLang="ja-JP" sz="1100" kern="1200" dirty="0" smtClean="0">
                          <a:solidFill>
                            <a:schemeClr val="dk1"/>
                          </a:solidFill>
                          <a:effectLst/>
                          <a:latin typeface="+mn-lt"/>
                          <a:ea typeface="+mn-ea"/>
                          <a:cs typeface="+mn-cs"/>
                        </a:rPr>
                        <a:t>医療機関リストを渡</a:t>
                      </a:r>
                      <a:r>
                        <a:rPr kumimoji="1" lang="ja-JP" altLang="en-US" sz="1100" kern="1200" dirty="0" smtClean="0">
                          <a:solidFill>
                            <a:schemeClr val="dk1"/>
                          </a:solidFill>
                          <a:effectLst/>
                          <a:latin typeface="+mn-lt"/>
                          <a:ea typeface="+mn-ea"/>
                          <a:cs typeface="+mn-cs"/>
                        </a:rPr>
                        <a:t>し、</a:t>
                      </a:r>
                      <a:r>
                        <a:rPr kumimoji="1" lang="ja-JP" altLang="ja-JP" sz="1100" kern="1200" dirty="0" smtClean="0">
                          <a:solidFill>
                            <a:schemeClr val="dk1"/>
                          </a:solidFill>
                          <a:effectLst/>
                          <a:latin typeface="+mn-lt"/>
                          <a:ea typeface="+mn-ea"/>
                          <a:cs typeface="+mn-cs"/>
                        </a:rPr>
                        <a:t>患者は受診時にお薬手帳を</a:t>
                      </a:r>
                      <a:r>
                        <a:rPr kumimoji="1" lang="ja-JP" altLang="en-US" sz="1100" kern="1200" dirty="0" smtClean="0">
                          <a:solidFill>
                            <a:schemeClr val="dk1"/>
                          </a:solidFill>
                          <a:effectLst/>
                          <a:latin typeface="+mn-lt"/>
                          <a:ea typeface="+mn-ea"/>
                          <a:cs typeface="+mn-cs"/>
                        </a:rPr>
                        <a:t>持参する</a:t>
                      </a:r>
                      <a:r>
                        <a:rPr kumimoji="1" lang="ja-JP" altLang="ja-JP" sz="1100" kern="1200" dirty="0" smtClean="0">
                          <a:solidFill>
                            <a:schemeClr val="dk1"/>
                          </a:solidFill>
                          <a:effectLst/>
                          <a:latin typeface="+mn-lt"/>
                          <a:ea typeface="+mn-ea"/>
                          <a:cs typeface="+mn-cs"/>
                        </a:rPr>
                        <a:t>こと</a:t>
                      </a:r>
                      <a:r>
                        <a:rPr kumimoji="1" lang="ja-JP" altLang="en-US" sz="1100" kern="1200" dirty="0" smtClean="0">
                          <a:solidFill>
                            <a:schemeClr val="dk1"/>
                          </a:solidFill>
                          <a:effectLst/>
                          <a:latin typeface="+mn-lt"/>
                          <a:ea typeface="+mn-ea"/>
                          <a:cs typeface="+mn-cs"/>
                        </a:rPr>
                        <a:t>とし、医師はお薬手帳のコピーをカルテに貼付する等を行う　等</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ts val="13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・（地域包括診療料のみ）当該患者について、当該医療機関で検査（院外に委託した場合を含む。）を行うこととし、その旨を院内に掲示</a:t>
                      </a:r>
                      <a:endParaRPr kumimoji="1" lang="en-US" altLang="ja-JP" sz="1100" kern="1200" dirty="0" smtClean="0">
                        <a:solidFill>
                          <a:schemeClr val="dk1"/>
                        </a:solidFill>
                        <a:effectLst/>
                        <a:latin typeface="+mn-lt"/>
                        <a:ea typeface="+mn-ea"/>
                        <a:cs typeface="+mn-cs"/>
                      </a:endParaRPr>
                    </a:p>
                    <a:p>
                      <a:pPr marL="88900" marR="0" lvl="0" indent="-88900" algn="l" defTabSz="914400" rtl="0" eaLnBrk="1" fontAlgn="auto" latinLnBrk="0" hangingPunct="1">
                        <a:lnSpc>
                          <a:spcPts val="1300"/>
                        </a:lnSpc>
                        <a:spcBef>
                          <a:spcPts val="0"/>
                        </a:spcBef>
                        <a:spcAft>
                          <a:spcPts val="0"/>
                        </a:spcAft>
                        <a:buClrTx/>
                        <a:buSzTx/>
                        <a:buFontTx/>
                        <a:buNone/>
                        <a:tabLst/>
                        <a:defRPr/>
                      </a:pPr>
                      <a:r>
                        <a:rPr kumimoji="1" lang="ja-JP" altLang="en-US" sz="1100" u="none"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当該</a:t>
                      </a:r>
                      <a:r>
                        <a:rPr kumimoji="1" lang="ja-JP" altLang="en-US" sz="1100" kern="1200" dirty="0" smtClean="0">
                          <a:solidFill>
                            <a:schemeClr val="dk1"/>
                          </a:solidFill>
                          <a:effectLst/>
                          <a:latin typeface="+mn-lt"/>
                          <a:ea typeface="+mn-ea"/>
                          <a:cs typeface="+mn-cs"/>
                        </a:rPr>
                        <a:t>点数</a:t>
                      </a:r>
                      <a:r>
                        <a:rPr kumimoji="1" lang="ja-JP" altLang="ja-JP" sz="1100" kern="1200" dirty="0" smtClean="0">
                          <a:solidFill>
                            <a:schemeClr val="dk1"/>
                          </a:solidFill>
                          <a:effectLst/>
                          <a:latin typeface="+mn-lt"/>
                          <a:ea typeface="+mn-ea"/>
                          <a:cs typeface="+mn-cs"/>
                        </a:rPr>
                        <a:t>を算定している</a:t>
                      </a:r>
                      <a:r>
                        <a:rPr kumimoji="1" lang="ja-JP" altLang="en-US" sz="1100" kern="1200" dirty="0" smtClean="0">
                          <a:solidFill>
                            <a:schemeClr val="dk1"/>
                          </a:solidFill>
                          <a:effectLst/>
                          <a:latin typeface="+mn-lt"/>
                          <a:ea typeface="+mn-ea"/>
                          <a:cs typeface="+mn-cs"/>
                        </a:rPr>
                        <a:t>場合は</a:t>
                      </a:r>
                      <a:r>
                        <a:rPr kumimoji="1" lang="ja-JP" altLang="ja-JP" sz="1100" kern="1200" dirty="0" smtClean="0">
                          <a:solidFill>
                            <a:schemeClr val="dk1"/>
                          </a:solidFill>
                          <a:effectLst/>
                          <a:latin typeface="+mn-lt"/>
                          <a:ea typeface="+mn-ea"/>
                          <a:cs typeface="+mn-cs"/>
                        </a:rPr>
                        <a:t>、</a:t>
                      </a:r>
                      <a:r>
                        <a:rPr kumimoji="1" lang="ja-JP" altLang="ja-JP" sz="1100" b="1" u="sng" kern="1200" dirty="0" smtClean="0">
                          <a:solidFill>
                            <a:srgbClr val="FF0000"/>
                          </a:solidFill>
                          <a:effectLst/>
                          <a:latin typeface="+mn-lt"/>
                          <a:ea typeface="+mn-ea"/>
                          <a:cs typeface="+mn-cs"/>
                        </a:rPr>
                        <a:t>７剤投与の減算規定の対象外</a:t>
                      </a:r>
                      <a:r>
                        <a:rPr kumimoji="1" lang="ja-JP" altLang="ja-JP" sz="1100" kern="1200" dirty="0" smtClean="0">
                          <a:solidFill>
                            <a:schemeClr val="dk1"/>
                          </a:solidFill>
                          <a:effectLst/>
                          <a:latin typeface="+mn-lt"/>
                          <a:ea typeface="+mn-ea"/>
                          <a:cs typeface="+mn-cs"/>
                        </a:rPr>
                        <a:t>とする</a:t>
                      </a:r>
                      <a:endParaRPr kumimoji="1" lang="en-US"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r>
              <a:tr h="275561">
                <a:tc>
                  <a:txBody>
                    <a:bodyPr/>
                    <a:lstStyle/>
                    <a:p>
                      <a:r>
                        <a:rPr kumimoji="1" lang="ja-JP" altLang="ja-JP" sz="1200" b="1" kern="1200" dirty="0" smtClean="0">
                          <a:solidFill>
                            <a:schemeClr val="dk1"/>
                          </a:solidFill>
                          <a:effectLst/>
                          <a:latin typeface="+mn-lt"/>
                          <a:ea typeface="+mn-ea"/>
                          <a:cs typeface="+mn-cs"/>
                        </a:rPr>
                        <a:t>健康管理</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lvl="0"/>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健診の受診勧奨</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健康相談</a:t>
                      </a:r>
                      <a:r>
                        <a:rPr kumimoji="1" lang="ja-JP" altLang="en-US" sz="1100" kern="1200" dirty="0" smtClean="0">
                          <a:solidFill>
                            <a:schemeClr val="dk1"/>
                          </a:solidFill>
                          <a:effectLst/>
                          <a:latin typeface="+mn-lt"/>
                          <a:ea typeface="+mn-ea"/>
                          <a:cs typeface="+mn-cs"/>
                        </a:rPr>
                        <a:t>を行う旨の</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敷地内禁煙</a:t>
                      </a:r>
                      <a:r>
                        <a:rPr kumimoji="1" lang="ja-JP" altLang="en-US" sz="1100" kern="1200" dirty="0" smtClean="0">
                          <a:solidFill>
                            <a:schemeClr val="dk1"/>
                          </a:solidFill>
                          <a:effectLst/>
                          <a:latin typeface="+mn-lt"/>
                          <a:ea typeface="+mn-ea"/>
                          <a:cs typeface="+mn-cs"/>
                        </a:rPr>
                        <a:t>　等</a:t>
                      </a:r>
                      <a:endParaRPr lang="ja-JP" altLang="ja-JP" sz="11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903227">
                <a:tc>
                  <a:txBody>
                    <a:bodyPr/>
                    <a:lstStyle/>
                    <a:p>
                      <a:r>
                        <a:rPr kumimoji="1" lang="ja-JP" altLang="ja-JP" sz="1200" b="1" kern="1200" dirty="0" smtClean="0">
                          <a:solidFill>
                            <a:schemeClr val="dk1"/>
                          </a:solidFill>
                          <a:effectLst/>
                          <a:latin typeface="+mn-lt"/>
                          <a:ea typeface="+mn-ea"/>
                          <a:cs typeface="+mn-cs"/>
                        </a:rPr>
                        <a:t>介護保険制度</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1100" dirty="0" smtClean="0"/>
                        <a:t>・</a:t>
                      </a:r>
                      <a:r>
                        <a:rPr kumimoji="1" lang="ja-JP" altLang="ja-JP" sz="1100" kern="1200" dirty="0" smtClean="0">
                          <a:solidFill>
                            <a:schemeClr val="dk1"/>
                          </a:solidFill>
                          <a:effectLst/>
                          <a:latin typeface="+mn-lt"/>
                          <a:ea typeface="+mn-ea"/>
                          <a:cs typeface="+mn-cs"/>
                        </a:rPr>
                        <a:t>介護保険</a:t>
                      </a:r>
                      <a:r>
                        <a:rPr kumimoji="1" lang="ja-JP" altLang="en-US" sz="1100" kern="1200" dirty="0" smtClean="0">
                          <a:solidFill>
                            <a:schemeClr val="dk1"/>
                          </a:solidFill>
                          <a:effectLst/>
                          <a:latin typeface="+mn-lt"/>
                          <a:ea typeface="+mn-ea"/>
                          <a:cs typeface="+mn-cs"/>
                        </a:rPr>
                        <a:t>に係る相談を受ける旨を</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し、</a:t>
                      </a:r>
                      <a:r>
                        <a:rPr kumimoji="1" lang="ja-JP" altLang="ja-JP" sz="1100" kern="1200" dirty="0" smtClean="0">
                          <a:solidFill>
                            <a:schemeClr val="dk1"/>
                          </a:solidFill>
                          <a:effectLst/>
                          <a:latin typeface="+mn-lt"/>
                          <a:ea typeface="+mn-ea"/>
                          <a:cs typeface="+mn-cs"/>
                        </a:rPr>
                        <a:t>主治医意見書</a:t>
                      </a:r>
                      <a:r>
                        <a:rPr kumimoji="1" lang="ja-JP" altLang="en-US" sz="1100" kern="1200" dirty="0" smtClean="0">
                          <a:solidFill>
                            <a:schemeClr val="dk1"/>
                          </a:solidFill>
                          <a:effectLst/>
                          <a:latin typeface="+mn-lt"/>
                          <a:ea typeface="+mn-ea"/>
                          <a:cs typeface="+mn-cs"/>
                        </a:rPr>
                        <a:t>の</a:t>
                      </a:r>
                      <a:r>
                        <a:rPr kumimoji="1" lang="ja-JP" altLang="ja-JP" sz="1100" kern="1200" dirty="0" smtClean="0">
                          <a:solidFill>
                            <a:schemeClr val="dk1"/>
                          </a:solidFill>
                          <a:effectLst/>
                          <a:latin typeface="+mn-lt"/>
                          <a:ea typeface="+mn-ea"/>
                          <a:cs typeface="+mn-cs"/>
                        </a:rPr>
                        <a:t>作成</a:t>
                      </a:r>
                      <a:r>
                        <a:rPr kumimoji="1" lang="ja-JP" altLang="en-US" sz="1100" kern="1200" dirty="0" smtClean="0">
                          <a:solidFill>
                            <a:schemeClr val="dk1"/>
                          </a:solidFill>
                          <a:effectLst/>
                          <a:latin typeface="+mn-lt"/>
                          <a:ea typeface="+mn-ea"/>
                          <a:cs typeface="+mn-cs"/>
                        </a:rPr>
                        <a:t>を行っていること。</a:t>
                      </a:r>
                      <a:endParaRPr kumimoji="1" lang="en-US" altLang="ja-JP" sz="1100" kern="1200" dirty="0" smtClean="0">
                        <a:solidFill>
                          <a:schemeClr val="dk1"/>
                        </a:solidFill>
                        <a:effectLst/>
                        <a:latin typeface="+mn-lt"/>
                        <a:ea typeface="+mn-ea"/>
                        <a:cs typeface="+mn-cs"/>
                      </a:endParaRPr>
                    </a:p>
                    <a:p>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ea"/>
                          <a:ea typeface="+mn-ea"/>
                          <a:cs typeface="+mn-cs"/>
                        </a:rPr>
                        <a:t>いずれか１つ</a:t>
                      </a:r>
                      <a:r>
                        <a:rPr kumimoji="1" lang="ja-JP" altLang="en-US" sz="1100" kern="1200" dirty="0" smtClean="0">
                          <a:solidFill>
                            <a:schemeClr val="dk1"/>
                          </a:solidFill>
                          <a:effectLst/>
                          <a:latin typeface="+mn-ea"/>
                          <a:ea typeface="+mn-ea"/>
                          <a:cs typeface="+mn-cs"/>
                        </a:rPr>
                        <a:t>を満たす</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　</a:t>
                      </a:r>
                      <a:r>
                        <a:rPr kumimoji="1" lang="ja-JP" altLang="en-US" sz="1000" kern="1200" dirty="0" smtClean="0">
                          <a:solidFill>
                            <a:schemeClr val="dk1"/>
                          </a:solidFill>
                          <a:effectLst/>
                          <a:latin typeface="+mn-ea"/>
                          <a:ea typeface="+mn-ea"/>
                          <a:cs typeface="+mn-cs"/>
                        </a:rPr>
                        <a:t>①</a:t>
                      </a:r>
                      <a:r>
                        <a:rPr kumimoji="1" lang="ja-JP" altLang="ja-JP" sz="1000" kern="1200" dirty="0" smtClean="0">
                          <a:solidFill>
                            <a:schemeClr val="dk1"/>
                          </a:solidFill>
                          <a:effectLst/>
                          <a:latin typeface="+mn-ea"/>
                          <a:ea typeface="+mn-ea"/>
                          <a:cs typeface="+mn-cs"/>
                        </a:rPr>
                        <a:t>居宅療養管理指導</a:t>
                      </a:r>
                      <a:r>
                        <a:rPr kumimoji="1" lang="ja-JP" altLang="en-US" sz="1000" kern="1200" dirty="0" smtClean="0">
                          <a:solidFill>
                            <a:schemeClr val="dk1"/>
                          </a:solidFill>
                          <a:effectLst/>
                          <a:latin typeface="+mn-ea"/>
                          <a:ea typeface="+mn-ea"/>
                          <a:cs typeface="+mn-cs"/>
                        </a:rPr>
                        <a:t>または</a:t>
                      </a:r>
                      <a:r>
                        <a:rPr lang="ja-JP" altLang="en-US" sz="1000" dirty="0" smtClean="0">
                          <a:effectLst/>
                          <a:latin typeface="+mn-ea"/>
                          <a:ea typeface="+mn-ea"/>
                        </a:rPr>
                        <a:t>短期入所療養介護等</a:t>
                      </a:r>
                      <a:r>
                        <a:rPr kumimoji="1" lang="ja-JP" altLang="en-US" sz="1000" kern="1200" dirty="0" smtClean="0">
                          <a:solidFill>
                            <a:schemeClr val="dk1"/>
                          </a:solidFill>
                          <a:effectLst/>
                          <a:latin typeface="+mn-ea"/>
                          <a:ea typeface="+mn-ea"/>
                          <a:cs typeface="+mn-cs"/>
                        </a:rPr>
                        <a:t>の</a:t>
                      </a:r>
                      <a:r>
                        <a:rPr kumimoji="1" lang="ja-JP" altLang="ja-JP" sz="1000" kern="1200" dirty="0" smtClean="0">
                          <a:solidFill>
                            <a:schemeClr val="dk1"/>
                          </a:solidFill>
                          <a:effectLst/>
                          <a:latin typeface="+mn-ea"/>
                          <a:ea typeface="+mn-ea"/>
                          <a:cs typeface="+mn-cs"/>
                        </a:rPr>
                        <a:t>提供</a:t>
                      </a:r>
                      <a:endParaRPr kumimoji="1" lang="en-US" altLang="ja-JP" sz="1000" kern="1200" dirty="0" smtClean="0">
                        <a:solidFill>
                          <a:schemeClr val="dk1"/>
                        </a:solidFill>
                        <a:effectLst/>
                        <a:latin typeface="+mn-ea"/>
                        <a:ea typeface="+mn-ea"/>
                        <a:cs typeface="+mn-cs"/>
                      </a:endParaRPr>
                    </a:p>
                    <a:p>
                      <a:r>
                        <a:rPr kumimoji="1" lang="ja-JP" altLang="en-US" sz="1000" kern="1200" dirty="0" smtClean="0">
                          <a:solidFill>
                            <a:schemeClr val="dk1"/>
                          </a:solidFill>
                          <a:effectLst/>
                          <a:latin typeface="+mn-ea"/>
                          <a:ea typeface="+mn-ea"/>
                          <a:cs typeface="+mn-cs"/>
                        </a:rPr>
                        <a:t>　②</a:t>
                      </a:r>
                      <a:r>
                        <a:rPr kumimoji="1" lang="ja-JP" altLang="ja-JP" sz="1000" kern="1200" dirty="0" smtClean="0">
                          <a:solidFill>
                            <a:schemeClr val="dk1"/>
                          </a:solidFill>
                          <a:effectLst/>
                          <a:latin typeface="+mn-ea"/>
                          <a:ea typeface="+mn-ea"/>
                          <a:cs typeface="+mn-cs"/>
                        </a:rPr>
                        <a:t>地域ケア会議に年１回以上出席</a:t>
                      </a:r>
                      <a:endParaRPr kumimoji="1" lang="en-US" altLang="ja-JP" sz="1000" kern="1200" dirty="0" smtClean="0">
                        <a:solidFill>
                          <a:schemeClr val="dk1"/>
                        </a:solidFill>
                        <a:effectLst/>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dk1"/>
                          </a:solidFill>
                          <a:effectLst/>
                          <a:latin typeface="+mn-ea"/>
                          <a:ea typeface="+mn-ea"/>
                          <a:cs typeface="+mn-cs"/>
                        </a:rPr>
                        <a:t>　③居宅介護支援事業所の指定</a:t>
                      </a:r>
                      <a:endParaRPr lang="ja-JP" altLang="ja-JP" sz="110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60252">
                <a:tc rowSpan="2">
                  <a:txBody>
                    <a:bodyPr/>
                    <a:lstStyle/>
                    <a:p>
                      <a:r>
                        <a:rPr kumimoji="1" lang="ja-JP" altLang="ja-JP" sz="1200" b="1" kern="1200" dirty="0" smtClean="0">
                          <a:solidFill>
                            <a:schemeClr val="dk1"/>
                          </a:solidFill>
                          <a:effectLst/>
                          <a:latin typeface="+mn-lt"/>
                          <a:ea typeface="+mn-ea"/>
                          <a:cs typeface="+mn-cs"/>
                        </a:rPr>
                        <a:t>在宅医療の提供</a:t>
                      </a:r>
                      <a:endParaRPr kumimoji="1" lang="en-US" altLang="ja-JP" sz="1200" b="1" kern="1200" dirty="0" smtClean="0">
                        <a:solidFill>
                          <a:schemeClr val="dk1"/>
                        </a:solidFill>
                        <a:effectLst/>
                        <a:latin typeface="+mn-lt"/>
                        <a:ea typeface="+mn-ea"/>
                        <a:cs typeface="+mn-cs"/>
                      </a:endParaRPr>
                    </a:p>
                    <a:p>
                      <a:r>
                        <a:rPr kumimoji="1" lang="ja-JP" altLang="en-US" sz="1200" b="1" kern="1200" dirty="0" smtClean="0">
                          <a:solidFill>
                            <a:schemeClr val="dk1"/>
                          </a:solidFill>
                          <a:effectLst/>
                          <a:latin typeface="+mn-lt"/>
                          <a:ea typeface="+mn-ea"/>
                          <a:cs typeface="+mn-cs"/>
                        </a:rPr>
                        <a:t>及</a:t>
                      </a:r>
                      <a:r>
                        <a:rPr kumimoji="1" lang="ja-JP" altLang="ja-JP" sz="1200" b="1" kern="1200" dirty="0" smtClean="0">
                          <a:solidFill>
                            <a:schemeClr val="dk1"/>
                          </a:solidFill>
                          <a:effectLst/>
                          <a:latin typeface="+mn-lt"/>
                          <a:ea typeface="+mn-ea"/>
                          <a:cs typeface="+mn-cs"/>
                        </a:rPr>
                        <a:t>び２４時間の対応</a:t>
                      </a:r>
                      <a:endParaRPr kumimoji="1"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lvl="0"/>
                      <a:r>
                        <a:rPr kumimoji="1" lang="ja-JP" altLang="en-US" sz="1100" kern="1200" dirty="0" smtClean="0">
                          <a:solidFill>
                            <a:schemeClr val="dk1"/>
                          </a:solidFill>
                          <a:effectLst/>
                          <a:latin typeface="+mn-lt"/>
                          <a:ea typeface="+mn-ea"/>
                          <a:cs typeface="+mn-cs"/>
                        </a:rPr>
                        <a:t>・</a:t>
                      </a:r>
                      <a:r>
                        <a:rPr kumimoji="1" lang="ja-JP" altLang="ja-JP" sz="1100" kern="1200" dirty="0" smtClean="0">
                          <a:solidFill>
                            <a:schemeClr val="dk1"/>
                          </a:solidFill>
                          <a:effectLst/>
                          <a:latin typeface="+mn-lt"/>
                          <a:ea typeface="+mn-ea"/>
                          <a:cs typeface="+mn-cs"/>
                        </a:rPr>
                        <a:t>在宅医療</a:t>
                      </a:r>
                      <a:r>
                        <a:rPr kumimoji="1" lang="ja-JP" altLang="en-US" sz="1100" kern="1200" dirty="0" smtClean="0">
                          <a:solidFill>
                            <a:schemeClr val="dk1"/>
                          </a:solidFill>
                          <a:effectLst/>
                          <a:latin typeface="+mn-lt"/>
                          <a:ea typeface="+mn-ea"/>
                          <a:cs typeface="+mn-cs"/>
                        </a:rPr>
                        <a:t>を行う旨の</a:t>
                      </a:r>
                      <a:r>
                        <a:rPr kumimoji="1" lang="ja-JP" altLang="ja-JP" sz="1100" kern="1200" dirty="0" smtClean="0">
                          <a:solidFill>
                            <a:schemeClr val="dk1"/>
                          </a:solidFill>
                          <a:effectLst/>
                          <a:latin typeface="+mn-lt"/>
                          <a:ea typeface="+mn-ea"/>
                          <a:cs typeface="+mn-cs"/>
                        </a:rPr>
                        <a:t>院内掲示、</a:t>
                      </a:r>
                      <a:r>
                        <a:rPr kumimoji="1" lang="ja-JP" altLang="en-US" sz="1100" kern="1200" dirty="0" smtClean="0">
                          <a:solidFill>
                            <a:schemeClr val="dk1"/>
                          </a:solidFill>
                          <a:effectLst/>
                          <a:latin typeface="+mn-lt"/>
                          <a:ea typeface="+mn-ea"/>
                          <a:cs typeface="+mn-cs"/>
                        </a:rPr>
                        <a:t>当該患者に対し</a:t>
                      </a:r>
                      <a:r>
                        <a:rPr lang="en-US" altLang="ja-JP" sz="1100" dirty="0" smtClean="0"/>
                        <a:t>24</a:t>
                      </a:r>
                      <a:r>
                        <a:rPr lang="ja-JP" altLang="en-US" sz="1100" dirty="0" smtClean="0"/>
                        <a:t>時間の対応</a:t>
                      </a:r>
                      <a:r>
                        <a:rPr lang="ja-JP" altLang="ja-JP" sz="1100" dirty="0" smtClean="0"/>
                        <a:t>を行って</a:t>
                      </a:r>
                      <a:r>
                        <a:rPr lang="ja-JP" altLang="en-US" sz="1100" dirty="0" smtClean="0"/>
                        <a:t>いること</a:t>
                      </a:r>
                      <a:endParaRPr kumimoji="1" lang="en-US" altLang="ja-JP" sz="11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83163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lt"/>
                          <a:ea typeface="+mn-ea"/>
                          <a:cs typeface="+mn-cs"/>
                        </a:rPr>
                        <a:t>すべて</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２次救急</a:t>
                      </a:r>
                      <a:r>
                        <a:rPr kumimoji="1" lang="ja-JP" altLang="en-US" sz="1050" kern="1200" dirty="0" smtClean="0">
                          <a:solidFill>
                            <a:schemeClr val="dk1"/>
                          </a:solidFill>
                          <a:effectLst/>
                          <a:latin typeface="+mn-lt"/>
                          <a:ea typeface="+mn-ea"/>
                          <a:cs typeface="+mn-cs"/>
                        </a:rPr>
                        <a:t>指定病院、救急告示病院又は</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050" kern="1200" dirty="0" smtClean="0">
                          <a:solidFill>
                            <a:schemeClr val="dk1"/>
                          </a:solidFill>
                          <a:effectLst/>
                          <a:latin typeface="+mn-lt"/>
                          <a:ea typeface="+mn-ea"/>
                          <a:cs typeface="+mn-cs"/>
                        </a:rPr>
                        <a:t>   </a:t>
                      </a:r>
                      <a:r>
                        <a:rPr kumimoji="1" lang="ja-JP" altLang="en-US" sz="1050" kern="1200" dirty="0" smtClean="0">
                          <a:solidFill>
                            <a:schemeClr val="dk1"/>
                          </a:solidFill>
                          <a:effectLst/>
                          <a:latin typeface="+mn-lt"/>
                          <a:ea typeface="+mn-ea"/>
                          <a:cs typeface="+mn-cs"/>
                        </a:rPr>
                        <a:t>病院群輪番制病院</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②地域包括ケア病棟入院料等の届出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在宅療養支援病院</a:t>
                      </a:r>
                      <a:endParaRPr lang="ja-JP" altLang="ja-JP" sz="105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a:t>
                      </a:r>
                      <a:r>
                        <a:rPr kumimoji="1" lang="ja-JP" altLang="en-US" sz="1100" b="1" u="sng" kern="1200" dirty="0" smtClean="0">
                          <a:solidFill>
                            <a:srgbClr val="FF0000"/>
                          </a:solidFill>
                          <a:effectLst/>
                          <a:latin typeface="+mn-lt"/>
                          <a:ea typeface="+mn-ea"/>
                          <a:cs typeface="+mn-cs"/>
                        </a:rPr>
                        <a:t>すべて</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時間外対応加算１</a:t>
                      </a:r>
                      <a:r>
                        <a:rPr kumimoji="1" lang="ja-JP" altLang="en-US" sz="1050" kern="1200" dirty="0" smtClean="0">
                          <a:solidFill>
                            <a:schemeClr val="dk1"/>
                          </a:solidFill>
                          <a:effectLst/>
                          <a:latin typeface="+mn-lt"/>
                          <a:ea typeface="+mn-ea"/>
                          <a:cs typeface="+mn-cs"/>
                        </a:rPr>
                        <a:t>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②常勤</a:t>
                      </a:r>
                      <a:r>
                        <a:rPr kumimoji="1" lang="ja-JP" altLang="ja-JP" sz="1050" kern="1200" dirty="0" smtClean="0">
                          <a:solidFill>
                            <a:schemeClr val="dk1"/>
                          </a:solidFill>
                          <a:effectLst/>
                          <a:latin typeface="+mn-lt"/>
                          <a:ea typeface="+mn-ea"/>
                          <a:cs typeface="+mn-cs"/>
                        </a:rPr>
                        <a:t>医師が３人以上在籍</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在宅療養支援診療所</a:t>
                      </a:r>
                      <a:endParaRPr lang="ja-JP" altLang="ja-JP" sz="105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dk1"/>
                          </a:solidFill>
                          <a:effectLst/>
                          <a:latin typeface="+mn-lt"/>
                          <a:ea typeface="+mn-ea"/>
                          <a:cs typeface="+mn-cs"/>
                        </a:rPr>
                        <a:t>・下記のうち</a:t>
                      </a:r>
                      <a:r>
                        <a:rPr kumimoji="1" lang="ja-JP" altLang="en-US" sz="1100" b="1" u="sng" kern="1200" dirty="0" smtClean="0">
                          <a:solidFill>
                            <a:srgbClr val="FF0000"/>
                          </a:solidFill>
                          <a:effectLst/>
                          <a:latin typeface="+mn-lt"/>
                          <a:ea typeface="+mn-ea"/>
                          <a:cs typeface="+mn-cs"/>
                        </a:rPr>
                        <a:t>いずれか１つ</a:t>
                      </a:r>
                      <a:r>
                        <a:rPr kumimoji="1" lang="ja-JP" altLang="en-US" sz="1100" kern="1200" dirty="0" smtClean="0">
                          <a:solidFill>
                            <a:schemeClr val="dk1"/>
                          </a:solidFill>
                          <a:effectLst/>
                          <a:latin typeface="+mn-lt"/>
                          <a:ea typeface="+mn-ea"/>
                          <a:cs typeface="+mn-cs"/>
                        </a:rPr>
                        <a:t>を満たす</a:t>
                      </a:r>
                      <a:endParaRPr kumimoji="1" lang="en-US" altLang="ja-JP" sz="11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①</a:t>
                      </a:r>
                      <a:r>
                        <a:rPr kumimoji="1" lang="ja-JP" altLang="ja-JP" sz="1050" kern="1200" dirty="0" smtClean="0">
                          <a:solidFill>
                            <a:schemeClr val="dk1"/>
                          </a:solidFill>
                          <a:effectLst/>
                          <a:latin typeface="+mn-lt"/>
                          <a:ea typeface="+mn-ea"/>
                          <a:cs typeface="+mn-cs"/>
                        </a:rPr>
                        <a:t>時間外対応加算１</a:t>
                      </a:r>
                      <a:r>
                        <a:rPr kumimoji="1" lang="ja-JP" altLang="en-US" sz="1050" kern="1200" dirty="0" smtClean="0">
                          <a:solidFill>
                            <a:srgbClr val="FF0000"/>
                          </a:solidFill>
                          <a:effectLst/>
                          <a:latin typeface="+mn-lt"/>
                          <a:ea typeface="+mn-ea"/>
                          <a:cs typeface="+mn-cs"/>
                        </a:rPr>
                        <a:t>又は２</a:t>
                      </a:r>
                      <a:r>
                        <a:rPr kumimoji="1" lang="ja-JP" altLang="en-US" sz="1050" kern="1200" dirty="0" smtClean="0">
                          <a:solidFill>
                            <a:schemeClr val="dk1"/>
                          </a:solidFill>
                          <a:effectLst/>
                          <a:latin typeface="+mn-lt"/>
                          <a:ea typeface="+mn-ea"/>
                          <a:cs typeface="+mn-cs"/>
                        </a:rPr>
                        <a:t>の届出</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②常勤</a:t>
                      </a:r>
                      <a:r>
                        <a:rPr kumimoji="1" lang="ja-JP" altLang="ja-JP" sz="1050" kern="1200" dirty="0" smtClean="0">
                          <a:solidFill>
                            <a:schemeClr val="dk1"/>
                          </a:solidFill>
                          <a:effectLst/>
                          <a:latin typeface="+mn-lt"/>
                          <a:ea typeface="+mn-ea"/>
                          <a:cs typeface="+mn-cs"/>
                        </a:rPr>
                        <a:t>医師が３人以上在籍</a:t>
                      </a:r>
                      <a:endParaRPr kumimoji="1" lang="en-US" altLang="ja-JP" sz="105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dk1"/>
                          </a:solidFill>
                          <a:effectLst/>
                          <a:latin typeface="+mn-lt"/>
                          <a:ea typeface="+mn-ea"/>
                          <a:cs typeface="+mn-cs"/>
                        </a:rPr>
                        <a:t>③</a:t>
                      </a:r>
                      <a:r>
                        <a:rPr kumimoji="1" lang="ja-JP" altLang="ja-JP" sz="1050" kern="1200" dirty="0" smtClean="0">
                          <a:solidFill>
                            <a:schemeClr val="dk1"/>
                          </a:solidFill>
                          <a:effectLst/>
                          <a:latin typeface="+mn-lt"/>
                          <a:ea typeface="+mn-ea"/>
                          <a:cs typeface="+mn-cs"/>
                        </a:rPr>
                        <a:t>在宅療養支援診療所</a:t>
                      </a:r>
                      <a:endParaRPr lang="ja-JP" altLang="ja-JP" sz="105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正方形/長方形 2"/>
          <p:cNvSpPr/>
          <p:nvPr/>
        </p:nvSpPr>
        <p:spPr>
          <a:xfrm>
            <a:off x="4661567" y="5052860"/>
            <a:ext cx="4953000" cy="707886"/>
          </a:xfrm>
          <a:prstGeom prst="rect">
            <a:avLst/>
          </a:prstGeom>
        </p:spPr>
        <p:txBody>
          <a:bodyPr>
            <a:spAutoFit/>
          </a:bodyPr>
          <a:lstStyle/>
          <a:p>
            <a:r>
              <a:rPr lang="ja-JP" altLang="en-US" sz="1000" dirty="0">
                <a:solidFill>
                  <a:prstClr val="black"/>
                </a:solidFill>
                <a:latin typeface="ＭＳ Ｐゴシック"/>
              </a:rPr>
              <a:t>　</a:t>
            </a:r>
            <a:r>
              <a:rPr lang="ja-JP" altLang="en-US" sz="1000" dirty="0" smtClean="0">
                <a:solidFill>
                  <a:prstClr val="black"/>
                </a:solidFill>
                <a:latin typeface="ＭＳ Ｐゴシック"/>
              </a:rPr>
              <a:t>④介護保険の生活期リハの提供</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⑤介護サービス事業所の併設</a:t>
            </a:r>
            <a:r>
              <a:rPr lang="ja-JP" altLang="en-US" sz="1000" dirty="0">
                <a:solidFill>
                  <a:prstClr val="black"/>
                </a:solidFill>
                <a:latin typeface="ＭＳ Ｐゴシック"/>
              </a:rPr>
              <a:t>　</a:t>
            </a:r>
            <a:endParaRPr lang="en-US" altLang="ja-JP" sz="1000" dirty="0">
              <a:solidFill>
                <a:prstClr val="black"/>
              </a:solidFill>
              <a:latin typeface="ＭＳ Ｐゴシック"/>
            </a:endParaRPr>
          </a:p>
          <a:p>
            <a:pPr>
              <a:defRPr/>
            </a:pPr>
            <a:r>
              <a:rPr lang="ja-JP" altLang="en-US" sz="1000" dirty="0">
                <a:solidFill>
                  <a:prstClr val="black"/>
                </a:solidFill>
                <a:latin typeface="ＭＳ Ｐゴシック"/>
              </a:rPr>
              <a:t>　</a:t>
            </a:r>
            <a:r>
              <a:rPr lang="ja-JP" altLang="en-US" sz="1000" dirty="0" smtClean="0">
                <a:solidFill>
                  <a:prstClr val="black"/>
                </a:solidFill>
                <a:latin typeface="ＭＳ Ｐゴシック"/>
              </a:rPr>
              <a:t>⑥介護認定審査会に参加</a:t>
            </a:r>
            <a:endParaRPr lang="en-US" altLang="ja-JP" sz="1000" dirty="0" smtClean="0">
              <a:solidFill>
                <a:prstClr val="black"/>
              </a:solidFill>
              <a:latin typeface="ＭＳ Ｐゴシック"/>
            </a:endParaRPr>
          </a:p>
          <a:p>
            <a:pPr>
              <a:defRPr/>
            </a:pPr>
            <a:r>
              <a:rPr lang="ja-JP" altLang="en-US" sz="1000" dirty="0">
                <a:solidFill>
                  <a:prstClr val="black"/>
                </a:solidFill>
                <a:latin typeface="ＭＳ Ｐゴシック"/>
              </a:rPr>
              <a:t>　</a:t>
            </a:r>
            <a:r>
              <a:rPr lang="ja-JP" altLang="en-US" sz="1000" dirty="0" smtClean="0">
                <a:solidFill>
                  <a:prstClr val="black"/>
                </a:solidFill>
                <a:latin typeface="ＭＳ Ｐゴシック"/>
              </a:rPr>
              <a:t>⑦所定の研修を受講</a:t>
            </a:r>
            <a:r>
              <a:rPr lang="ja-JP" altLang="en-US" sz="1000" dirty="0">
                <a:solidFill>
                  <a:prstClr val="black"/>
                </a:solidFill>
                <a:latin typeface="ＭＳ Ｐゴシック"/>
              </a:rPr>
              <a:t>　</a:t>
            </a:r>
            <a:endParaRPr lang="ja-JP" altLang="ja-JP" sz="1000" dirty="0">
              <a:solidFill>
                <a:prstClr val="black"/>
              </a:solidFill>
            </a:endParaRPr>
          </a:p>
        </p:txBody>
      </p:sp>
      <p:sp>
        <p:nvSpPr>
          <p:cNvPr id="7" name="正方形/長方形 6"/>
          <p:cNvSpPr/>
          <p:nvPr/>
        </p:nvSpPr>
        <p:spPr>
          <a:xfrm>
            <a:off x="6464810" y="5129804"/>
            <a:ext cx="3441190" cy="553998"/>
          </a:xfrm>
          <a:prstGeom prst="rect">
            <a:avLst/>
          </a:prstGeom>
        </p:spPr>
        <p:txBody>
          <a:bodyPr wrap="square">
            <a:spAutoFit/>
          </a:bodyPr>
          <a:lstStyle/>
          <a:p>
            <a:r>
              <a:rPr lang="ja-JP" altLang="en-US" sz="1000" dirty="0" smtClean="0">
                <a:solidFill>
                  <a:prstClr val="black"/>
                </a:solidFill>
                <a:latin typeface="ＭＳ Ｐゴシック"/>
              </a:rPr>
              <a:t>⑧</a:t>
            </a:r>
            <a:r>
              <a:rPr lang="ja-JP" altLang="ja-JP" sz="1000" dirty="0" smtClean="0">
                <a:solidFill>
                  <a:prstClr val="black"/>
                </a:solidFill>
                <a:latin typeface="ＭＳ Ｐゴシック"/>
              </a:rPr>
              <a:t>医師</a:t>
            </a:r>
            <a:r>
              <a:rPr lang="ja-JP" altLang="ja-JP" sz="1000" dirty="0">
                <a:solidFill>
                  <a:prstClr val="black"/>
                </a:solidFill>
                <a:latin typeface="ＭＳ Ｐゴシック"/>
              </a:rPr>
              <a:t>がケアマネージャーの資格を有して</a:t>
            </a:r>
            <a:r>
              <a:rPr lang="ja-JP" altLang="ja-JP" sz="1000" dirty="0" smtClean="0">
                <a:solidFill>
                  <a:prstClr val="black"/>
                </a:solidFill>
                <a:latin typeface="ＭＳ Ｐゴシック"/>
              </a:rPr>
              <a:t>いる</a:t>
            </a:r>
            <a:endParaRPr lang="en-US" altLang="ja-JP" sz="1000" dirty="0" smtClean="0">
              <a:solidFill>
                <a:prstClr val="black"/>
              </a:solidFill>
              <a:latin typeface="ＭＳ Ｐゴシック"/>
            </a:endParaRPr>
          </a:p>
          <a:p>
            <a:pPr marL="88900" indent="-88900"/>
            <a:r>
              <a:rPr lang="ja-JP" altLang="en-US" sz="1000" dirty="0" smtClean="0">
                <a:solidFill>
                  <a:prstClr val="black"/>
                </a:solidFill>
                <a:latin typeface="ＭＳ Ｐゴシック"/>
              </a:rPr>
              <a:t>⑨（病院の場合）総合評価加算の届出又は介護支援連携指導料の算定</a:t>
            </a:r>
            <a:endParaRPr lang="ja-JP" altLang="ja-JP" sz="10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474795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86131" y="1217033"/>
            <a:ext cx="9819869" cy="4628963"/>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1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lnSpc>
                <a:spcPts val="2200"/>
              </a:lnSpc>
              <a:tabLst>
                <a:tab pos="450850" algn="l"/>
              </a:tabLst>
              <a:defRPr/>
            </a:pPr>
            <a:r>
              <a:rPr lang="ja-JP" altLang="en-US"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（１）初診料：２０９点</a:t>
            </a:r>
            <a:r>
              <a:rPr lang="ja-JP" altLang="en-US"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紹介のない</a:t>
            </a:r>
            <a:r>
              <a:rPr lang="ja-JP" altLang="en-US"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場合）</a:t>
            </a:r>
            <a:endParaRPr lang="en-US" altLang="ja-JP"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en-US" altLang="ja-JP"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外来</a:t>
            </a:r>
            <a:r>
              <a:rPr lang="ja-JP" altLang="en-US" sz="22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診療料：</a:t>
            </a:r>
            <a:r>
              <a:rPr lang="ja-JP" altLang="en-US" sz="22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５４点</a:t>
            </a:r>
            <a:r>
              <a:rPr lang="ja-JP" altLang="en-US"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（他医療機関へ紹介したにもかかわらず当該病院を受診した場合）</a:t>
            </a:r>
            <a:endParaRPr lang="en-US" altLang="ja-JP"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spcBef>
                <a:spcPts val="600"/>
              </a:spcBef>
              <a:tabLst>
                <a:tab pos="450850" algn="l"/>
              </a:tabLst>
              <a:defRPr/>
            </a:pPr>
            <a:r>
              <a:rPr lang="en-US" altLang="ja-JP"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算定要件</a:t>
            </a:r>
            <a:r>
              <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①特定機能病院、許可病床数が５００床</a:t>
            </a: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以上</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の地域医療支援病院のうち、</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b="1" dirty="0" smtClean="0">
                <a:solidFill>
                  <a:srgbClr val="00B0F0"/>
                </a:solidFill>
                <a:latin typeface="ＭＳ Ｐゴシック" panose="020B0600070205080204" pitchFamily="50" charset="-128"/>
                <a:ea typeface="ＭＳ Ｐゴシック" panose="020B0600070205080204" pitchFamily="50" charset="-128"/>
                <a:cs typeface="Arial" panose="020B0604020202020204" pitchFamily="34" charset="0"/>
              </a:rPr>
              <a:t>紹介率５０％未満 かつ 逆紹介率５０％未満</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の施設</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②許可病床数が５００床以上のすべての病院（特定機能病院および許可病床数が</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５００床以上の地域医療支援病院、ならびに再診料を算定する病院</a:t>
            </a:r>
            <a:r>
              <a:rPr lang="en-US" altLang="ja-JP" sz="1900" baseline="30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900" baseline="300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１</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を除く）のうち、</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b="1" dirty="0" smtClean="0">
                <a:solidFill>
                  <a:srgbClr val="00B0F0"/>
                </a:solidFill>
                <a:latin typeface="ＭＳ Ｐゴシック" panose="020B0600070205080204" pitchFamily="50" charset="-128"/>
                <a:ea typeface="ＭＳ Ｐゴシック" panose="020B0600070205080204" pitchFamily="50" charset="-128"/>
                <a:cs typeface="Arial" panose="020B0604020202020204" pitchFamily="34" charset="0"/>
              </a:rPr>
              <a:t>紹介率４０％未満 かつ 逆紹介率３０％未満</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の施設</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19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③年に１回、紹介率・逆紹介率等を地方厚生（支）局等に報告</a:t>
            </a:r>
            <a:endParaRPr lang="en-US" altLang="ja-JP" sz="19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spcBef>
                <a:spcPts val="600"/>
              </a:spcBef>
              <a:tabLst>
                <a:tab pos="450850" algn="l"/>
              </a:tabLst>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（２</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）（１）の紹介率・逆紹介率を満たさない大病院において、</a:t>
            </a:r>
            <a:endParaRPr lang="en-US" altLang="ja-JP"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2200"/>
              </a:lnSpc>
              <a:tabLst>
                <a:tab pos="450850" algn="l"/>
              </a:tabLst>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2000" b="1" dirty="0" smtClean="0">
                <a:solidFill>
                  <a:srgbClr val="00B0F0"/>
                </a:solidFill>
                <a:latin typeface="ＭＳ Ｐゴシック" panose="020B0600070205080204" pitchFamily="50" charset="-128"/>
                <a:ea typeface="ＭＳ Ｐゴシック" panose="020B0600070205080204" pitchFamily="50" charset="-128"/>
                <a:cs typeface="Arial" panose="020B0604020202020204" pitchFamily="34" charset="0"/>
              </a:rPr>
              <a:t>３０日分以上の投薬</a:t>
            </a:r>
            <a:r>
              <a:rPr lang="ja-JP" altLang="en-US" sz="20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をした場合、</a:t>
            </a:r>
            <a:r>
              <a:rPr lang="ja-JP" altLang="en-US" sz="2000" b="1" u="sng" dirty="0" smtClean="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処方料、処方せん料、薬剤料</a:t>
            </a:r>
            <a:r>
              <a:rPr lang="ja-JP" altLang="en-US" sz="2000" u="sng" dirty="0" smtClean="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を</a:t>
            </a:r>
            <a:r>
              <a:rPr lang="ja-JP" altLang="en-US" sz="2000" b="1" u="sng" dirty="0" smtClean="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rPr>
              <a:t>６０／１００に逓減</a:t>
            </a:r>
            <a:endParaRPr lang="en-US" altLang="ja-JP" sz="2000" b="1" u="sng" dirty="0">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eaLnBrk="0" hangingPunct="0">
              <a:lnSpc>
                <a:spcPts val="1800"/>
              </a:lnSpc>
              <a:tabLst>
                <a:tab pos="450850" algn="l"/>
              </a:tabLst>
              <a:defRPr/>
            </a:pPr>
            <a:r>
              <a:rPr lang="ja-JP" altLang="en-US" b="1" dirty="0" smtClean="0">
                <a:solidFill>
                  <a:srgbClr val="0070C0"/>
                </a:solidFill>
                <a:latin typeface="ＭＳ ゴシック" panose="020B0609070205080204" pitchFamily="49" charset="-128"/>
                <a:ea typeface="ＭＳ ゴシック" panose="020B0609070205080204" pitchFamily="49" charset="-128"/>
              </a:rPr>
              <a:t>　　　</a:t>
            </a:r>
            <a:endParaRPr lang="en-US" altLang="ja-JP"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algn="r"/>
            <a:r>
              <a:rPr lang="ja-JP" altLang="en-US" sz="2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2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ja-JP" altLang="en-US" sz="24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17"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２．</a:t>
            </a:r>
            <a:r>
              <a:rPr lang="ja-JP" altLang="en-US" kern="0" dirty="0">
                <a:solidFill>
                  <a:srgbClr val="000000"/>
                </a:solidFill>
              </a:rPr>
              <a:t>外来</a:t>
            </a:r>
            <a:r>
              <a:rPr lang="ja-JP" altLang="en-US" kern="0" dirty="0" smtClean="0">
                <a:solidFill>
                  <a:srgbClr val="000000"/>
                </a:solidFill>
              </a:rPr>
              <a:t>の機能分化の更なる推進</a:t>
            </a:r>
          </a:p>
        </p:txBody>
      </p:sp>
      <p:sp>
        <p:nvSpPr>
          <p:cNvPr id="20" name="正方形/長方形 19"/>
          <p:cNvSpPr/>
          <p:nvPr/>
        </p:nvSpPr>
        <p:spPr>
          <a:xfrm>
            <a:off x="7202184" y="3733016"/>
            <a:ext cx="2540377" cy="307777"/>
          </a:xfrm>
          <a:prstGeom prst="rect">
            <a:avLst/>
          </a:prstGeom>
          <a:ln w="9525">
            <a:solidFill>
              <a:schemeClr val="tx1"/>
            </a:solidFill>
            <a:prstDash val="dash"/>
          </a:ln>
        </p:spPr>
        <p:txBody>
          <a:bodyPr wrap="square">
            <a:spAutoFit/>
          </a:bodyPr>
          <a:lstStyle/>
          <a:p>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一般病床２００床未満の病院</a:t>
            </a:r>
            <a:endParaRPr lang="ja-JP" altLang="en-US" sz="1400" dirty="0">
              <a:solidFill>
                <a:prstClr val="black"/>
              </a:solidFill>
              <a:latin typeface="ＭＳ Ｐゴシック"/>
            </a:endParaRPr>
          </a:p>
        </p:txBody>
      </p:sp>
      <p:pic>
        <p:nvPicPr>
          <p:cNvPr id="26" name="Picture 2" descr="C:\Users\kc\AppData\Local\Microsoft\Windows\Temporary Internet Files\Content.IE5\XTFHIGP0\MC900391080[1].wmf"/>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966592" y="4757570"/>
            <a:ext cx="1619197" cy="108842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6"/>
          <p:cNvSpPr>
            <a:spLocks noChangeArrowheads="1"/>
          </p:cNvSpPr>
          <p:nvPr/>
        </p:nvSpPr>
        <p:spPr bwMode="auto">
          <a:xfrm>
            <a:off x="86131" y="776640"/>
            <a:ext cx="8164017"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（２）</a:t>
            </a:r>
            <a:r>
              <a:rPr lang="ja-JP" altLang="en-US" sz="2400" dirty="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大病院の紹介率・逆紹介率を高める取り組みを更に</a:t>
            </a:r>
            <a:r>
              <a:rPr lang="ja-JP" altLang="en-US" sz="2400" dirty="0" smtClean="0">
                <a:solidFill>
                  <a:prstClr val="black"/>
                </a:solidFill>
                <a:latin typeface="ＭＳ Ｐゴシック" panose="020B0600070205080204" pitchFamily="50" charset="-128"/>
                <a:ea typeface="ＭＳ Ｐゴシック" panose="020B0600070205080204" pitchFamily="50" charset="-128"/>
                <a:cs typeface="Arial" panose="020B0604020202020204" pitchFamily="34" charset="0"/>
              </a:rPr>
              <a:t>推進</a:t>
            </a:r>
            <a:endParaRPr lang="ja-JP" altLang="en-US" sz="24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2" name="左右矢印 1"/>
          <p:cNvSpPr/>
          <p:nvPr/>
        </p:nvSpPr>
        <p:spPr>
          <a:xfrm>
            <a:off x="7173421" y="5183630"/>
            <a:ext cx="764408" cy="23630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12"/>
          <p:cNvPicPr>
            <a:picLocks noChangeAspect="1" noChangeArrowheads="1"/>
          </p:cNvPicPr>
          <p:nvPr/>
        </p:nvPicPr>
        <p:blipFill>
          <a:blip r:embed="rId4" cstate="print"/>
          <a:srcRect/>
          <a:stretch>
            <a:fillRect/>
          </a:stretch>
        </p:blipFill>
        <p:spPr bwMode="auto">
          <a:xfrm>
            <a:off x="6468945" y="5070384"/>
            <a:ext cx="733239" cy="462797"/>
          </a:xfrm>
          <a:prstGeom prst="rect">
            <a:avLst/>
          </a:prstGeom>
          <a:noFill/>
          <a:ln w="9525">
            <a:noFill/>
            <a:miter lim="800000"/>
            <a:headEnd/>
            <a:tailEnd/>
          </a:ln>
        </p:spPr>
      </p:pic>
    </p:spTree>
    <p:extLst>
      <p:ext uri="{BB962C8B-B14F-4D97-AF65-F5344CB8AC3E}">
        <p14:creationId xmlns:p14="http://schemas.microsoft.com/office/powerpoint/2010/main" xmlns="" val="1908587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71323" y="5824470"/>
            <a:ext cx="2356736" cy="28831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sz="1200" dirty="0">
              <a:solidFill>
                <a:prstClr val="black"/>
              </a:solidFill>
            </a:endParaRPr>
          </a:p>
        </p:txBody>
      </p:sp>
      <p:sp>
        <p:nvSpPr>
          <p:cNvPr id="2053" name="Rectangle 37"/>
          <p:cNvSpPr>
            <a:spLocks noChangeArrowheads="1"/>
          </p:cNvSpPr>
          <p:nvPr/>
        </p:nvSpPr>
        <p:spPr bwMode="auto">
          <a:xfrm>
            <a:off x="77" y="807919"/>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1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Ø"/>
              <a:tabLst>
                <a:tab pos="450850" algn="l"/>
              </a:tabLst>
              <a:defRPr/>
            </a:pP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marL="342900" indent="-342900" eaLnBrk="0" hangingPunct="0">
              <a:buFont typeface="Wingdings" panose="05000000000000000000" pitchFamily="2" charset="2"/>
              <a:buChar char="Ø"/>
              <a:tabLst>
                <a:tab pos="450850" algn="l"/>
              </a:tabLst>
              <a:defRPr/>
            </a:pP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妥結率</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が低い</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場合、薬価改定の基本資料となる医薬品</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価格調査の障害となるため</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毎年</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９</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月</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末日までに妥結率</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が</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５０</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％以上</a:t>
            </a:r>
            <a:r>
              <a:rPr lang="ja-JP" altLang="en-US"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を</a:t>
            </a:r>
            <a:r>
              <a:rPr lang="ja-JP" altLang="en-US"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超えない</a:t>
            </a: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許可</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病床が２００床以上の病院について　</a:t>
            </a:r>
            <a:endParaRPr lang="en-US" altLang="ja-JP"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初診料、外来診療料、再診料を引下げる。保険薬局は調剤基本料を引下げる。</a:t>
            </a:r>
            <a:endParaRPr lang="en-US" altLang="ja-JP" sz="20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2000" b="1" dirty="0" smtClean="0">
                <a:solidFill>
                  <a:srgbClr val="0070C0"/>
                </a:solidFill>
                <a:latin typeface="ＭＳ ゴシック" panose="020B0609070205080204" pitchFamily="49" charset="-128"/>
                <a:ea typeface="ＭＳ ゴシック" panose="020B0609070205080204" pitchFamily="49" charset="-128"/>
              </a:rPr>
              <a:t>　　　</a:t>
            </a:r>
            <a:r>
              <a:rPr lang="en-US" altLang="ja-JP" sz="2000"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新</a:t>
            </a:r>
            <a:r>
              <a:rPr lang="en-US" altLang="ja-JP"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初診料</a:t>
            </a:r>
            <a:r>
              <a:rPr lang="zh-TW"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２０９点（妥結率５０％以下の場合）</a:t>
            </a:r>
            <a:endParaRPr lang="en-US" altLang="ja-JP" sz="2000" b="1" u="sng" dirty="0" smtClean="0">
              <a:solidFill>
                <a:srgbClr val="0070C0"/>
              </a:solidFill>
              <a:latin typeface="ＭＳ ゴシック" panose="020B0609070205080204" pitchFamily="49" charset="-128"/>
              <a:ea typeface="ＭＳ ゴシック" panose="020B0609070205080204" pitchFamily="49" charset="-128"/>
            </a:endParaRPr>
          </a:p>
          <a:p>
            <a:pPr eaLnBrk="0" hangingPunct="0">
              <a:tabLst>
                <a:tab pos="450850" algn="l"/>
              </a:tabLst>
              <a:defRPr/>
            </a:pPr>
            <a:r>
              <a:rPr lang="ja-JP" altLang="en-US" sz="2000" b="1" dirty="0" smtClean="0">
                <a:solidFill>
                  <a:srgbClr val="0070C0"/>
                </a:solidFill>
                <a:latin typeface="ＭＳ ゴシック" panose="020B0609070205080204" pitchFamily="49" charset="-128"/>
                <a:ea typeface="ＭＳ ゴシック" panose="020B0609070205080204" pitchFamily="49" charset="-128"/>
              </a:rPr>
              <a:t>　　  </a:t>
            </a:r>
            <a:r>
              <a:rPr lang="en-US" altLang="ja-JP" sz="2000"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新</a:t>
            </a:r>
            <a:r>
              <a:rPr lang="en-US" altLang="ja-JP"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外来診療料</a:t>
            </a:r>
            <a:r>
              <a:rPr lang="zh-TW" altLang="en-US" sz="2000" b="1" u="sng" dirty="0">
                <a:solidFill>
                  <a:srgbClr val="0070C0"/>
                </a:solidFill>
                <a:latin typeface="ＭＳ ゴシック" panose="020B0609070205080204" pitchFamily="49" charset="-128"/>
                <a:ea typeface="ＭＳ ゴシック" panose="020B0609070205080204" pitchFamily="49" charset="-128"/>
              </a:rPr>
              <a:t>　</a:t>
            </a:r>
            <a:r>
              <a:rPr lang="zh-TW" altLang="en-US" sz="2000" b="1" u="sng" dirty="0" smtClean="0">
                <a:solidFill>
                  <a:srgbClr val="0070C0"/>
                </a:solidFill>
                <a:latin typeface="ＭＳ ゴシック" panose="020B0609070205080204" pitchFamily="49" charset="-128"/>
                <a:ea typeface="ＭＳ ゴシック" panose="020B0609070205080204" pitchFamily="49" charset="-128"/>
              </a:rPr>
              <a:t>  </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  ５４点</a:t>
            </a:r>
            <a:r>
              <a:rPr lang="ja-JP" altLang="en-US"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sz="2000"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sz="2000" b="1" u="sng" dirty="0">
              <a:solidFill>
                <a:srgbClr val="0070C0"/>
              </a:solidFill>
              <a:latin typeface="ＭＳ ゴシック" panose="020B0609070205080204" pitchFamily="49" charset="-128"/>
              <a:ea typeface="ＭＳ ゴシック" panose="020B0609070205080204" pitchFamily="49" charset="-128"/>
            </a:endParaRPr>
          </a:p>
          <a:p>
            <a:pPr eaLnBrk="0" hangingPunct="0">
              <a:tabLst>
                <a:tab pos="450850" algn="l"/>
              </a:tabLst>
              <a:defRPr/>
            </a:pPr>
            <a:r>
              <a:rPr lang="ja-JP" altLang="en-US" sz="2000" b="1" dirty="0" smtClean="0">
                <a:solidFill>
                  <a:srgbClr val="0070C0"/>
                </a:solidFill>
                <a:latin typeface="ＭＳ ゴシック" panose="020B0609070205080204" pitchFamily="49" charset="-128"/>
                <a:ea typeface="ＭＳ ゴシック" panose="020B0609070205080204" pitchFamily="49" charset="-128"/>
              </a:rPr>
              <a:t>　　　</a:t>
            </a:r>
            <a:r>
              <a:rPr lang="en-US" altLang="ja-JP" sz="2000"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新</a:t>
            </a:r>
            <a:r>
              <a:rPr lang="en-US" altLang="ja-JP"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再診料</a:t>
            </a:r>
            <a:r>
              <a:rPr lang="zh-TW"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a:solidFill>
                  <a:srgbClr val="0070C0"/>
                </a:solidFill>
                <a:latin typeface="ＭＳ ゴシック" panose="020B0609070205080204" pitchFamily="49" charset="-128"/>
                <a:ea typeface="ＭＳ ゴシック" panose="020B0609070205080204" pitchFamily="49" charset="-128"/>
              </a:rPr>
              <a:t>　　　</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 　５３点</a:t>
            </a:r>
            <a:r>
              <a:rPr lang="ja-JP" altLang="en-US" sz="2000" b="1" u="sng" dirty="0">
                <a:solidFill>
                  <a:srgbClr val="0070C0"/>
                </a:solidFill>
                <a:latin typeface="ＭＳ ゴシック" panose="020B0609070205080204" pitchFamily="49" charset="-128"/>
                <a:ea typeface="ＭＳ ゴシック" panose="020B0609070205080204" pitchFamily="49" charset="-128"/>
              </a:rPr>
              <a:t>（</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sz="2000"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sz="2000"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sz="20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b="1"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endParaRPr lang="en-US" altLang="ja-JP" b="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u="sng"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＜調剤報酬＞</a:t>
            </a:r>
            <a:endParaRPr lang="en-US" altLang="ja-JP" b="1" u="sng"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b="1" dirty="0">
                <a:solidFill>
                  <a:srgbClr val="0070C0"/>
                </a:solidFill>
                <a:latin typeface="ＭＳ ゴシック" panose="020B0609070205080204" pitchFamily="49" charset="-128"/>
                <a:ea typeface="ＭＳ ゴシック" panose="020B0609070205080204" pitchFamily="49" charset="-128"/>
              </a:rPr>
              <a:t>　　</a:t>
            </a:r>
            <a:r>
              <a:rPr lang="ja-JP" altLang="en-US" b="1" dirty="0" smtClean="0">
                <a:solidFill>
                  <a:srgbClr val="0070C0"/>
                </a:solidFill>
                <a:latin typeface="ＭＳ ゴシック" panose="020B0609070205080204" pitchFamily="49" charset="-128"/>
                <a:ea typeface="ＭＳ ゴシック" panose="020B0609070205080204" pitchFamily="49" charset="-128"/>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調剤基本料</a:t>
            </a:r>
            <a:r>
              <a:rPr lang="zh-TW"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 ３１点</a:t>
            </a:r>
            <a:r>
              <a:rPr lang="ja-JP" altLang="en-US"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smtClean="0">
                <a:solidFill>
                  <a:srgbClr val="0070C0"/>
                </a:solidFill>
                <a:latin typeface="ＭＳ ゴシック" panose="020B0609070205080204" pitchFamily="49" charset="-128"/>
                <a:ea typeface="ＭＳ ゴシック" panose="020B0609070205080204" pitchFamily="49" charset="-128"/>
              </a:rPr>
              <a:t>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r>
              <a:rPr lang="ja-JP" altLang="en-US" b="1" u="sng" dirty="0" smtClean="0">
                <a:solidFill>
                  <a:srgbClr val="0070C0"/>
                </a:solidFill>
                <a:latin typeface="ＭＳ ゴシック" panose="020B0609070205080204" pitchFamily="49" charset="-128"/>
                <a:ea typeface="ＭＳ ゴシック" panose="020B0609070205080204" pitchFamily="49" charset="-128"/>
              </a:rPr>
              <a:t>）</a:t>
            </a:r>
            <a:endParaRPr lang="en-US" altLang="ja-JP"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eaLnBrk="0" hangingPunct="0">
              <a:tabLst>
                <a:tab pos="450850" algn="l"/>
              </a:tabLst>
              <a:defRPr/>
            </a:pPr>
            <a:r>
              <a:rPr lang="ja-JP" altLang="en-US"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b="1" u="sng" dirty="0" smtClean="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新</a:t>
            </a:r>
            <a:r>
              <a:rPr lang="en-US" altLang="ja-JP" b="1" u="sng" dirty="0">
                <a:solidFill>
                  <a:srgbClr val="0070C0"/>
                </a:solidFill>
                <a:latin typeface="ＭＳ ゴシック" panose="020B0609070205080204" pitchFamily="49" charset="-128"/>
                <a:ea typeface="ＭＳ ゴシック" panose="020B0609070205080204" pitchFamily="49" charset="-128"/>
              </a:rPr>
              <a:t>)</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調剤基本料の特例</a:t>
            </a:r>
            <a:r>
              <a:rPr lang="ja-JP" altLang="en-US" b="1" u="sng" dirty="0">
                <a:solidFill>
                  <a:srgbClr val="0070C0"/>
                </a:solidFill>
                <a:latin typeface="ＭＳ ゴシック" panose="020B0609070205080204" pitchFamily="49" charset="-128"/>
                <a:ea typeface="ＭＳ ゴシック" panose="020B0609070205080204" pitchFamily="49" charset="-128"/>
              </a:rPr>
              <a:t> </a:t>
            </a:r>
            <a:r>
              <a:rPr lang="ja-JP" altLang="en-US" b="1" u="sng" dirty="0" smtClean="0">
                <a:solidFill>
                  <a:srgbClr val="0070C0"/>
                </a:solidFill>
                <a:latin typeface="ＭＳ ゴシック" panose="020B0609070205080204" pitchFamily="49" charset="-128"/>
                <a:ea typeface="ＭＳ ゴシック" panose="020B0609070205080204" pitchFamily="49" charset="-128"/>
              </a:rPr>
              <a:t>１９点（妥結率</a:t>
            </a:r>
            <a:r>
              <a:rPr lang="ja-JP" altLang="en-US" b="1" u="sng" dirty="0">
                <a:solidFill>
                  <a:srgbClr val="0070C0"/>
                </a:solidFill>
                <a:latin typeface="ＭＳ ゴシック" panose="020B0609070205080204" pitchFamily="49" charset="-128"/>
                <a:ea typeface="ＭＳ ゴシック" panose="020B0609070205080204" pitchFamily="49" charset="-128"/>
              </a:rPr>
              <a:t>５０％以下の場合）</a:t>
            </a:r>
            <a:endParaRPr lang="en-US" altLang="ja-JP"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2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a:p>
            <a:pPr algn="r"/>
            <a:r>
              <a:rPr lang="ja-JP" altLang="en-US" sz="2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2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endParaRPr lang="ja-JP" altLang="en-US" sz="24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6" name="正方形/長方形 5"/>
          <p:cNvSpPr/>
          <p:nvPr/>
        </p:nvSpPr>
        <p:spPr>
          <a:xfrm>
            <a:off x="466304" y="5830926"/>
            <a:ext cx="1073736" cy="28831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200" dirty="0">
              <a:solidFill>
                <a:prstClr val="black"/>
              </a:solidFill>
            </a:endParaRPr>
          </a:p>
        </p:txBody>
      </p:sp>
      <p:cxnSp>
        <p:nvCxnSpPr>
          <p:cNvPr id="7" name="直線コネクタ 6"/>
          <p:cNvCxnSpPr/>
          <p:nvPr/>
        </p:nvCxnSpPr>
        <p:spPr>
          <a:xfrm flipH="1">
            <a:off x="2828059" y="5322127"/>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21330" y="5065017"/>
            <a:ext cx="651980"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４月１日</a:t>
            </a:r>
            <a:endParaRPr lang="ja-JP" altLang="en-US" sz="1050" dirty="0">
              <a:solidFill>
                <a:prstClr val="black"/>
              </a:solidFill>
            </a:endParaRPr>
          </a:p>
        </p:txBody>
      </p:sp>
      <p:cxnSp>
        <p:nvCxnSpPr>
          <p:cNvPr id="16" name="直線コネクタ 15"/>
          <p:cNvCxnSpPr>
            <a:endCxn id="6" idx="1"/>
          </p:cNvCxnSpPr>
          <p:nvPr/>
        </p:nvCxnSpPr>
        <p:spPr>
          <a:xfrm flipH="1">
            <a:off x="466304" y="5341245"/>
            <a:ext cx="10038" cy="63383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四角形吹き出し 18"/>
          <p:cNvSpPr/>
          <p:nvPr/>
        </p:nvSpPr>
        <p:spPr>
          <a:xfrm>
            <a:off x="447320" y="6313316"/>
            <a:ext cx="2855176" cy="443883"/>
          </a:xfrm>
          <a:prstGeom prst="wedgeRectCallout">
            <a:avLst>
              <a:gd name="adj1" fmla="val -29313"/>
              <a:gd name="adj2" fmla="val -111877"/>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この期間の妥結率が５０％以下の場合、　　基本料の評価の適正化を図る。</a:t>
            </a:r>
            <a:endParaRPr lang="ja-JP" altLang="en-US" sz="1200" b="1" dirty="0">
              <a:solidFill>
                <a:prstClr val="black"/>
              </a:solidFill>
            </a:endParaRPr>
          </a:p>
        </p:txBody>
      </p:sp>
      <p:graphicFrame>
        <p:nvGraphicFramePr>
          <p:cNvPr id="24" name="表 23"/>
          <p:cNvGraphicFramePr>
            <a:graphicFrameLocks noGrp="1"/>
          </p:cNvGraphicFramePr>
          <p:nvPr>
            <p:extLst/>
          </p:nvPr>
        </p:nvGraphicFramePr>
        <p:xfrm>
          <a:off x="3302496" y="5490327"/>
          <a:ext cx="6532483" cy="822960"/>
        </p:xfrm>
        <a:graphic>
          <a:graphicData uri="http://schemas.openxmlformats.org/drawingml/2006/table">
            <a:tbl>
              <a:tblPr firstRow="1" bandRow="1">
                <a:tableStyleId>{5940675A-B579-460E-94D1-54222C63F5DA}</a:tableStyleId>
              </a:tblPr>
              <a:tblGrid>
                <a:gridCol w="798988"/>
                <a:gridCol w="5521175"/>
                <a:gridCol w="212320"/>
              </a:tblGrid>
              <a:tr h="452119">
                <a:tc rowSpan="2">
                  <a:txBody>
                    <a:bodyPr/>
                    <a:lstStyle/>
                    <a:p>
                      <a:pPr algn="l"/>
                      <a:endParaRPr kumimoji="1" lang="en-US" altLang="ja-JP" sz="400" dirty="0" smtClean="0">
                        <a:latin typeface="ＭＳ ゴシック" panose="020B0609070205080204" pitchFamily="49" charset="-128"/>
                        <a:ea typeface="ＭＳ ゴシック" panose="020B0609070205080204" pitchFamily="49" charset="-128"/>
                      </a:endParaRPr>
                    </a:p>
                    <a:p>
                      <a:pPr algn="l"/>
                      <a:r>
                        <a:rPr kumimoji="1" lang="ja-JP" altLang="en-US" sz="1200" dirty="0" smtClean="0">
                          <a:latin typeface="ＭＳ ゴシック" panose="020B0609070205080204" pitchFamily="49" charset="-128"/>
                          <a:ea typeface="ＭＳ ゴシック" panose="020B0609070205080204" pitchFamily="49" charset="-128"/>
                        </a:rPr>
                        <a:t>妥結率＝</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卸売販売業者と当該保険医療機関等との間での取引価格が定められた医療用医薬品の薬価総額（各医療用医薬品の規格単位数量</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薬価を合算したもの）</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rgbClr val="0070C0"/>
                          </a:solidFill>
                          <a:latin typeface="ＭＳ ゴシック" panose="020B0609070205080204" pitchFamily="49" charset="-128"/>
                          <a:ea typeface="ＭＳ ゴシック" panose="020B0609070205080204" pitchFamily="49" charset="-128"/>
                        </a:rPr>
                        <a:t>当該保険医療機関等において購入された医療用医薬品の薬価総額</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31" name="テキスト ボックス 30"/>
          <p:cNvSpPr txBox="1"/>
          <p:nvPr/>
        </p:nvSpPr>
        <p:spPr>
          <a:xfrm>
            <a:off x="1129387" y="5066225"/>
            <a:ext cx="792631"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９月末日</a:t>
            </a:r>
            <a:endParaRPr lang="ja-JP" altLang="en-US" sz="1050" dirty="0">
              <a:solidFill>
                <a:prstClr val="black"/>
              </a:solidFill>
            </a:endParaRPr>
          </a:p>
        </p:txBody>
      </p:sp>
      <p:sp>
        <p:nvSpPr>
          <p:cNvPr id="32" name="テキスト ボックス 31"/>
          <p:cNvSpPr txBox="1"/>
          <p:nvPr/>
        </p:nvSpPr>
        <p:spPr>
          <a:xfrm>
            <a:off x="2344639" y="5073514"/>
            <a:ext cx="957857" cy="25391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050" dirty="0" smtClean="0">
                <a:solidFill>
                  <a:prstClr val="black"/>
                </a:solidFill>
              </a:rPr>
              <a:t>翌年３月末日</a:t>
            </a:r>
            <a:endParaRPr lang="ja-JP" altLang="en-US" sz="1050" dirty="0">
              <a:solidFill>
                <a:prstClr val="black"/>
              </a:solidFill>
            </a:endParaRPr>
          </a:p>
        </p:txBody>
      </p:sp>
      <p:cxnSp>
        <p:nvCxnSpPr>
          <p:cNvPr id="33" name="直線コネクタ 32"/>
          <p:cNvCxnSpPr/>
          <p:nvPr/>
        </p:nvCxnSpPr>
        <p:spPr>
          <a:xfrm flipH="1">
            <a:off x="1525601" y="5322127"/>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hangingPunct="1">
              <a:spcBef>
                <a:spcPts val="0"/>
              </a:spcBef>
              <a:buNone/>
              <a:defRPr/>
            </a:pPr>
            <a:r>
              <a:rPr lang="ja-JP" altLang="en-US" kern="0" dirty="0">
                <a:solidFill>
                  <a:srgbClr val="000000"/>
                </a:solidFill>
                <a:latin typeface="Calibri" panose="020F0502020204030204"/>
                <a:ea typeface="ＭＳ Ｐゴシック"/>
              </a:rPr>
              <a:t>２．</a:t>
            </a:r>
            <a:r>
              <a:rPr lang="ja-JP" altLang="en-US" kern="0" dirty="0">
                <a:solidFill>
                  <a:srgbClr val="000000"/>
                </a:solidFill>
                <a:latin typeface="ＭＳ Ｐゴシック"/>
                <a:ea typeface="ＭＳ Ｐゴシック"/>
              </a:rPr>
              <a:t>外来の機能分化の更なる推進</a:t>
            </a:r>
            <a:endParaRPr lang="ja-JP" altLang="en-US" kern="0" dirty="0">
              <a:solidFill>
                <a:srgbClr val="000000"/>
              </a:solidFill>
              <a:latin typeface="Calibri" panose="020F0502020204030204"/>
              <a:ea typeface="ＭＳ Ｐゴシック"/>
            </a:endParaRPr>
          </a:p>
        </p:txBody>
      </p:sp>
      <p:pic>
        <p:nvPicPr>
          <p:cNvPr id="15" name="Picture 16" descr="HM00170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4405" y="2013097"/>
            <a:ext cx="1040143" cy="791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36"/>
          <p:cNvSpPr>
            <a:spLocks noChangeArrowheads="1"/>
          </p:cNvSpPr>
          <p:nvPr/>
        </p:nvSpPr>
        <p:spPr bwMode="auto">
          <a:xfrm>
            <a:off x="86131" y="776640"/>
            <a:ext cx="9078417"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lvl="0"/>
            <a:r>
              <a:rPr lang="ja-JP" altLang="en-US" sz="2400" dirty="0" smtClean="0">
                <a:solidFill>
                  <a:prstClr val="black"/>
                </a:solidFill>
                <a:latin typeface="ＭＳ Ｐゴシック"/>
                <a:cs typeface="Times New Roman" pitchFamily="18" charset="0"/>
              </a:rPr>
              <a:t>（３）妥結率</a:t>
            </a:r>
            <a:r>
              <a:rPr lang="ja-JP" altLang="en-US" sz="2400" dirty="0">
                <a:solidFill>
                  <a:prstClr val="black"/>
                </a:solidFill>
                <a:latin typeface="ＭＳ Ｐゴシック"/>
                <a:cs typeface="Times New Roman" pitchFamily="18" charset="0"/>
              </a:rPr>
              <a:t>が低い病院（許可病床２００床以上）の初・再診料の評価</a:t>
            </a:r>
            <a:endParaRPr lang="en-US" altLang="ja-JP" sz="2000" dirty="0">
              <a:solidFill>
                <a:prstClr val="black"/>
              </a:solidFill>
              <a:latin typeface="ＭＳ Ｐゴシック"/>
            </a:endParaRPr>
          </a:p>
        </p:txBody>
      </p:sp>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06828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３．有床診療所の評価</a:t>
            </a:r>
          </a:p>
        </p:txBody>
      </p:sp>
      <p:sp>
        <p:nvSpPr>
          <p:cNvPr id="52228" name="Rectangle 7"/>
          <p:cNvSpPr>
            <a:spLocks noChangeArrowheads="1"/>
          </p:cNvSpPr>
          <p:nvPr/>
        </p:nvSpPr>
        <p:spPr bwMode="auto">
          <a:xfrm>
            <a:off x="179724" y="1285359"/>
            <a:ext cx="9546565" cy="82736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ts val="0"/>
              </a:spcBef>
              <a:spcAft>
                <a:spcPct val="0"/>
              </a:spcAft>
              <a:buFont typeface="Arial" charset="0"/>
              <a:buNone/>
            </a:pPr>
            <a:r>
              <a:rPr lang="en-US" altLang="ja-JP" sz="2400" dirty="0" smtClean="0">
                <a:solidFill>
                  <a:srgbClr val="000000"/>
                </a:solidFill>
                <a:latin typeface="Arial" charset="0"/>
              </a:rPr>
              <a:t>(2)</a:t>
            </a:r>
            <a:r>
              <a:rPr lang="ja-JP" altLang="en-US" sz="2400" dirty="0" smtClean="0">
                <a:solidFill>
                  <a:srgbClr val="000000"/>
                </a:solidFill>
                <a:latin typeface="Arial" charset="0"/>
              </a:rPr>
              <a:t>地域</a:t>
            </a:r>
            <a:r>
              <a:rPr lang="ja-JP" altLang="en-US" sz="2400" dirty="0">
                <a:solidFill>
                  <a:srgbClr val="000000"/>
                </a:solidFill>
                <a:latin typeface="Arial" charset="0"/>
              </a:rPr>
              <a:t>包括</a:t>
            </a:r>
            <a:r>
              <a:rPr lang="ja-JP" altLang="en-US" sz="2400" dirty="0" smtClean="0">
                <a:solidFill>
                  <a:srgbClr val="000000"/>
                </a:solidFill>
                <a:latin typeface="Arial" charset="0"/>
              </a:rPr>
              <a:t>ケア</a:t>
            </a:r>
            <a:r>
              <a:rPr lang="ja-JP" altLang="en-US" sz="2400" dirty="0">
                <a:solidFill>
                  <a:srgbClr val="000000"/>
                </a:solidFill>
                <a:latin typeface="Arial" charset="0"/>
              </a:rPr>
              <a:t>システム</a:t>
            </a:r>
            <a:r>
              <a:rPr lang="ja-JP" altLang="en-US" sz="2400" dirty="0" smtClean="0">
                <a:solidFill>
                  <a:srgbClr val="000000"/>
                </a:solidFill>
                <a:latin typeface="Arial" charset="0"/>
              </a:rPr>
              <a:t>の中で、複数の機能</a:t>
            </a:r>
            <a:r>
              <a:rPr lang="en-US" altLang="ja-JP" sz="2400" dirty="0" smtClean="0">
                <a:solidFill>
                  <a:srgbClr val="000000"/>
                </a:solidFill>
                <a:latin typeface="Arial" charset="0"/>
              </a:rPr>
              <a:t>〔</a:t>
            </a:r>
            <a:r>
              <a:rPr lang="ja-JP" altLang="en-US" sz="2400" dirty="0" smtClean="0">
                <a:solidFill>
                  <a:srgbClr val="000000"/>
                </a:solidFill>
                <a:latin typeface="Arial" charset="0"/>
              </a:rPr>
              <a:t>看取り、介護サービスの</a:t>
            </a:r>
            <a:endParaRPr lang="en-US" altLang="ja-JP" sz="2400" dirty="0" smtClean="0">
              <a:solidFill>
                <a:srgbClr val="000000"/>
              </a:solidFill>
              <a:latin typeface="Arial" charset="0"/>
            </a:endParaRPr>
          </a:p>
          <a:p>
            <a:pPr eaLnBrk="1" fontAlgn="base" hangingPunct="1">
              <a:spcBef>
                <a:spcPts val="0"/>
              </a:spcBef>
              <a:spcAft>
                <a:spcPct val="0"/>
              </a:spcAft>
              <a:buFont typeface="Arial" charset="0"/>
              <a:buNone/>
            </a:pPr>
            <a:r>
              <a:rPr lang="en-US" altLang="ja-JP" sz="2400" dirty="0">
                <a:solidFill>
                  <a:srgbClr val="000000"/>
                </a:solidFill>
                <a:latin typeface="Arial" charset="0"/>
              </a:rPr>
              <a:t> </a:t>
            </a:r>
            <a:r>
              <a:rPr lang="en-US" altLang="ja-JP" sz="2400" dirty="0" smtClean="0">
                <a:solidFill>
                  <a:srgbClr val="000000"/>
                </a:solidFill>
                <a:latin typeface="Arial" charset="0"/>
              </a:rPr>
              <a:t> </a:t>
            </a:r>
            <a:r>
              <a:rPr lang="ja-JP" altLang="en-US" sz="2400" dirty="0" smtClean="0">
                <a:solidFill>
                  <a:srgbClr val="000000"/>
                </a:solidFill>
                <a:latin typeface="Arial" charset="0"/>
              </a:rPr>
              <a:t>提供、在宅医療の提供等</a:t>
            </a:r>
            <a:r>
              <a:rPr lang="en-US" altLang="ja-JP" sz="2400" dirty="0" smtClean="0">
                <a:solidFill>
                  <a:srgbClr val="000000"/>
                </a:solidFill>
                <a:latin typeface="Arial" charset="0"/>
              </a:rPr>
              <a:t>〕</a:t>
            </a:r>
            <a:r>
              <a:rPr lang="ja-JP" altLang="en-US" sz="2400" dirty="0" smtClean="0">
                <a:solidFill>
                  <a:srgbClr val="000000"/>
                </a:solidFill>
                <a:latin typeface="Arial" charset="0"/>
              </a:rPr>
              <a:t>を担う有床診療所の評価を引き上げ</a:t>
            </a:r>
            <a:endParaRPr lang="ja-JP" altLang="en-US" sz="2400" dirty="0">
              <a:solidFill>
                <a:srgbClr val="000000"/>
              </a:solidFill>
              <a:latin typeface="Arial" charset="0"/>
              <a:ea typeface="ＭＳ Ｐゴシック"/>
            </a:endParaRPr>
          </a:p>
        </p:txBody>
      </p:sp>
      <p:sp>
        <p:nvSpPr>
          <p:cNvPr id="7" name="正方形/長方形 6"/>
          <p:cNvSpPr/>
          <p:nvPr/>
        </p:nvSpPr>
        <p:spPr>
          <a:xfrm>
            <a:off x="165104" y="4225232"/>
            <a:ext cx="9546565"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4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100" dirty="0" smtClean="0">
                <a:solidFill>
                  <a:prstClr val="black"/>
                </a:solidFill>
                <a:latin typeface="ＭＳ Ｐゴシック"/>
                <a:ea typeface="ＭＳ Ｐゴシック"/>
                <a:cs typeface="Times New Roman"/>
              </a:rPr>
              <a:t>○ </a:t>
            </a:r>
            <a:r>
              <a:rPr lang="ja-JP" altLang="ja-JP" sz="2000" kern="100" dirty="0" smtClean="0">
                <a:solidFill>
                  <a:prstClr val="black"/>
                </a:solidFill>
                <a:latin typeface="ＭＳ Ｐゴシック"/>
                <a:ea typeface="ＭＳ Ｐゴシック"/>
                <a:cs typeface="Times New Roman"/>
              </a:rPr>
              <a:t>有床診療所は最近まで「歴史的使命を終えた」と</a:t>
            </a:r>
            <a:r>
              <a:rPr lang="ja-JP" altLang="en-US" sz="2000" kern="100" dirty="0">
                <a:solidFill>
                  <a:prstClr val="black"/>
                </a:solidFill>
                <a:latin typeface="ＭＳ Ｐゴシック"/>
                <a:ea typeface="ＭＳ Ｐゴシック"/>
                <a:cs typeface="Times New Roman"/>
              </a:rPr>
              <a:t>の</a:t>
            </a:r>
            <a:r>
              <a:rPr lang="ja-JP" altLang="en-US" sz="2000" kern="100" dirty="0" smtClean="0">
                <a:solidFill>
                  <a:prstClr val="black"/>
                </a:solidFill>
                <a:latin typeface="ＭＳ Ｐゴシック"/>
                <a:ea typeface="ＭＳ Ｐゴシック"/>
                <a:cs typeface="Times New Roman"/>
              </a:rPr>
              <a:t>発</a:t>
            </a:r>
            <a:r>
              <a:rPr lang="ja-JP" altLang="ja-JP" sz="2000" kern="100" dirty="0" smtClean="0">
                <a:solidFill>
                  <a:prstClr val="black"/>
                </a:solidFill>
                <a:latin typeface="ＭＳ Ｐゴシック"/>
                <a:ea typeface="ＭＳ Ｐゴシック"/>
                <a:cs typeface="Times New Roman"/>
              </a:rPr>
              <a:t>言</a:t>
            </a:r>
            <a:r>
              <a:rPr lang="ja-JP" altLang="en-US" sz="2000" kern="100" dirty="0" smtClean="0">
                <a:solidFill>
                  <a:prstClr val="black"/>
                </a:solidFill>
                <a:latin typeface="ＭＳ Ｐゴシック"/>
                <a:ea typeface="ＭＳ Ｐゴシック"/>
                <a:cs typeface="Times New Roman"/>
              </a:rPr>
              <a:t>が行われたこともあったが</a:t>
            </a:r>
            <a:r>
              <a:rPr lang="ja-JP" altLang="ja-JP" sz="2000" kern="100" dirty="0" smtClean="0">
                <a:solidFill>
                  <a:prstClr val="black"/>
                </a:solidFill>
                <a:latin typeface="ＭＳ Ｐゴシック"/>
                <a:ea typeface="ＭＳ Ｐゴシック"/>
                <a:cs typeface="Times New Roman"/>
              </a:rPr>
              <a:t>、そのために低い点数となっており、士気が落ちていたが、今回の改定では地域包括ケアの中で重要な役割を担っていることを</a:t>
            </a:r>
            <a:r>
              <a:rPr lang="ja-JP" altLang="ja-JP" sz="2000" kern="100" spc="-100" dirty="0" smtClean="0">
                <a:solidFill>
                  <a:prstClr val="black"/>
                </a:solidFill>
                <a:latin typeface="ＭＳ Ｐゴシック"/>
                <a:ea typeface="ＭＳ Ｐゴシック"/>
                <a:cs typeface="Times New Roman"/>
              </a:rPr>
              <a:t>評価し、有床診療所に</a:t>
            </a:r>
            <a:r>
              <a:rPr lang="ja-JP" altLang="ja-JP" sz="2000" kern="100" spc="-100" smtClean="0">
                <a:solidFill>
                  <a:prstClr val="black"/>
                </a:solidFill>
                <a:latin typeface="ＭＳ Ｐゴシック"/>
                <a:ea typeface="ＭＳ Ｐゴシック"/>
                <a:cs typeface="Times New Roman"/>
              </a:rPr>
              <a:t>光を</a:t>
            </a:r>
            <a:r>
              <a:rPr lang="ja-JP" altLang="en-US" sz="2000" kern="100" spc="-100" smtClean="0">
                <a:solidFill>
                  <a:prstClr val="black"/>
                </a:solidFill>
                <a:latin typeface="ＭＳ Ｐゴシック"/>
                <a:ea typeface="ＭＳ Ｐゴシック"/>
                <a:cs typeface="Times New Roman"/>
              </a:rPr>
              <a:t>当</a:t>
            </a:r>
            <a:r>
              <a:rPr lang="ja-JP" altLang="ja-JP" sz="2000" kern="100" spc="-100" smtClean="0">
                <a:solidFill>
                  <a:prstClr val="black"/>
                </a:solidFill>
                <a:latin typeface="ＭＳ Ｐゴシック"/>
                <a:ea typeface="ＭＳ Ｐゴシック"/>
                <a:cs typeface="Times New Roman"/>
              </a:rPr>
              <a:t>てる</a:t>
            </a:r>
            <a:r>
              <a:rPr lang="ja-JP" altLang="ja-JP" sz="2000" kern="100" spc="-100" dirty="0" smtClean="0">
                <a:solidFill>
                  <a:prstClr val="black"/>
                </a:solidFill>
                <a:latin typeface="ＭＳ Ｐゴシック"/>
                <a:ea typeface="ＭＳ Ｐゴシック"/>
                <a:cs typeface="Times New Roman"/>
              </a:rPr>
              <a:t>ことを強く主張した。</a:t>
            </a:r>
            <a:endParaRPr lang="ja-JP" altLang="ja-JP" sz="1600" kern="100" spc="-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01" y="762000"/>
            <a:ext cx="9546565" cy="428625"/>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en-US" altLang="ja-JP" sz="2400" dirty="0" smtClean="0">
                <a:solidFill>
                  <a:srgbClr val="000000"/>
                </a:solidFill>
                <a:latin typeface="Arial" charset="0"/>
              </a:rPr>
              <a:t>(1)</a:t>
            </a:r>
            <a:r>
              <a:rPr lang="ja-JP" altLang="en-US" sz="2400" dirty="0" smtClean="0">
                <a:solidFill>
                  <a:srgbClr val="000000"/>
                </a:solidFill>
                <a:latin typeface="Arial" charset="0"/>
              </a:rPr>
              <a:t>有</a:t>
            </a:r>
            <a:r>
              <a:rPr lang="ja-JP" altLang="en-US" sz="2400" dirty="0">
                <a:solidFill>
                  <a:srgbClr val="000000"/>
                </a:solidFill>
                <a:latin typeface="Arial" charset="0"/>
              </a:rPr>
              <a:t>床</a:t>
            </a:r>
            <a:r>
              <a:rPr lang="ja-JP" altLang="en-US" sz="2400" dirty="0" smtClean="0">
                <a:solidFill>
                  <a:srgbClr val="000000"/>
                </a:solidFill>
                <a:latin typeface="Arial" charset="0"/>
              </a:rPr>
              <a:t>診療所</a:t>
            </a:r>
            <a:r>
              <a:rPr lang="ja-JP" altLang="en-US" sz="2400" dirty="0">
                <a:solidFill>
                  <a:srgbClr val="000000"/>
                </a:solidFill>
                <a:latin typeface="Arial" charset="0"/>
              </a:rPr>
              <a:t>入院基本料</a:t>
            </a:r>
            <a:r>
              <a:rPr lang="ja-JP" altLang="en-US" sz="2400" dirty="0" smtClean="0">
                <a:solidFill>
                  <a:srgbClr val="000000"/>
                </a:solidFill>
                <a:latin typeface="Arial" charset="0"/>
              </a:rPr>
              <a:t>に包括された栄養管理実施加算を加算に戻す</a:t>
            </a:r>
          </a:p>
        </p:txBody>
      </p:sp>
      <p:sp>
        <p:nvSpPr>
          <p:cNvPr id="10" name="Rectangle 10"/>
          <p:cNvSpPr>
            <a:spLocks noChangeArrowheads="1"/>
          </p:cNvSpPr>
          <p:nvPr/>
        </p:nvSpPr>
        <p:spPr bwMode="auto">
          <a:xfrm>
            <a:off x="165099" y="2115538"/>
            <a:ext cx="9546565" cy="2109626"/>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①</a:t>
            </a:r>
            <a:r>
              <a:rPr lang="ja-JP" altLang="en-US" sz="2000" dirty="0" smtClean="0">
                <a:solidFill>
                  <a:srgbClr val="000000"/>
                </a:solidFill>
                <a:latin typeface="ＭＳ Ｐゴシック" charset="-128"/>
              </a:rPr>
              <a:t> 入院基本料の最も低い有床診療所が複数機能を担う場合は約</a:t>
            </a:r>
            <a:r>
              <a:rPr lang="en-US" altLang="ja-JP" sz="2000" dirty="0" smtClean="0">
                <a:solidFill>
                  <a:srgbClr val="000000"/>
                </a:solidFill>
                <a:latin typeface="ＭＳ Ｐゴシック" charset="-128"/>
              </a:rPr>
              <a:t>1.4</a:t>
            </a:r>
            <a:r>
              <a:rPr lang="ja-JP" altLang="en-US" sz="2000" dirty="0" smtClean="0">
                <a:solidFill>
                  <a:srgbClr val="000000"/>
                </a:solidFill>
                <a:latin typeface="ＭＳ Ｐゴシック" charset="-128"/>
              </a:rPr>
              <a:t>倍に増額</a:t>
            </a:r>
            <a:endParaRPr lang="en-US" altLang="ja-JP" sz="2000" dirty="0" smtClean="0">
              <a:solidFill>
                <a:srgbClr val="000000"/>
              </a:solidFill>
              <a:latin typeface="ＭＳ Ｐゴシック" charset="-128"/>
            </a:endParaRPr>
          </a:p>
          <a:p>
            <a:pPr algn="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a:t>
            </a:r>
            <a:r>
              <a:rPr lang="en-US" altLang="ja-JP" sz="2000" dirty="0" smtClean="0">
                <a:solidFill>
                  <a:srgbClr val="000000"/>
                </a:solidFill>
                <a:latin typeface="ＭＳ Ｐゴシック" charset="-128"/>
              </a:rPr>
              <a:t>351</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a:t>
            </a:r>
            <a:r>
              <a:rPr lang="en-US" altLang="ja-JP" sz="2000" dirty="0" smtClean="0">
                <a:solidFill>
                  <a:srgbClr val="000000"/>
                </a:solidFill>
                <a:latin typeface="ＭＳ Ｐゴシック" charset="-128"/>
              </a:rPr>
              <a:t>500</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②</a:t>
            </a:r>
            <a:r>
              <a:rPr lang="ja-JP" altLang="en-US" sz="2000" dirty="0" smtClean="0">
                <a:solidFill>
                  <a:srgbClr val="000000"/>
                </a:solidFill>
                <a:latin typeface="ＭＳ Ｐゴシック" charset="-128"/>
              </a:rPr>
              <a:t> 医師配置加算（１：</a:t>
            </a:r>
            <a:r>
              <a:rPr lang="en-US" altLang="ja-JP" sz="2000" dirty="0" smtClean="0">
                <a:solidFill>
                  <a:srgbClr val="000000"/>
                </a:solidFill>
                <a:latin typeface="ＭＳ Ｐゴシック" charset="-128"/>
              </a:rPr>
              <a:t>88</a:t>
            </a:r>
            <a:r>
              <a:rPr lang="ja-JP" altLang="en-US" sz="2000" dirty="0" smtClean="0">
                <a:solidFill>
                  <a:srgbClr val="000000"/>
                </a:solidFill>
                <a:latin typeface="ＭＳ Ｐゴシック" charset="-128"/>
              </a:rPr>
              <a:t>点、２：</a:t>
            </a:r>
            <a:r>
              <a:rPr lang="en-US" altLang="ja-JP" sz="2000" dirty="0" smtClean="0">
                <a:solidFill>
                  <a:srgbClr val="000000"/>
                </a:solidFill>
                <a:latin typeface="ＭＳ Ｐゴシック" charset="-128"/>
              </a:rPr>
              <a:t>60</a:t>
            </a:r>
            <a:r>
              <a:rPr lang="ja-JP" altLang="en-US" sz="2000" dirty="0" smtClean="0">
                <a:solidFill>
                  <a:srgbClr val="000000"/>
                </a:solidFill>
                <a:latin typeface="ＭＳ Ｐゴシック" charset="-128"/>
              </a:rPr>
              <a:t>点）をすべての入院基本料が加算対象に拡大</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③</a:t>
            </a:r>
            <a:r>
              <a:rPr lang="ja-JP" altLang="en-US" sz="2000" dirty="0" smtClean="0">
                <a:solidFill>
                  <a:srgbClr val="000000"/>
                </a:solidFill>
                <a:latin typeface="ＭＳ Ｐゴシック" charset="-128"/>
              </a:rPr>
              <a:t> 看護配置加算引き上げ（１：</a:t>
            </a:r>
            <a:r>
              <a:rPr lang="en-US" altLang="ja-JP" sz="2000" dirty="0" smtClean="0">
                <a:solidFill>
                  <a:srgbClr val="000000"/>
                </a:solidFill>
                <a:latin typeface="ＭＳ Ｐゴシック" charset="-128"/>
              </a:rPr>
              <a:t>25</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40</a:t>
            </a:r>
            <a:r>
              <a:rPr lang="ja-JP" altLang="en-US" sz="2000" dirty="0" smtClean="0">
                <a:solidFill>
                  <a:srgbClr val="000000"/>
                </a:solidFill>
                <a:latin typeface="ＭＳ Ｐゴシック" charset="-128"/>
              </a:rPr>
              <a:t>点、２：</a:t>
            </a:r>
            <a:r>
              <a:rPr lang="en-US" altLang="ja-JP" sz="2000" dirty="0" smtClean="0">
                <a:solidFill>
                  <a:srgbClr val="000000"/>
                </a:solidFill>
                <a:latin typeface="ＭＳ Ｐゴシック" charset="-128"/>
              </a:rPr>
              <a:t>10</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20</a:t>
            </a:r>
            <a:r>
              <a:rPr lang="ja-JP" altLang="en-US" sz="2000" dirty="0" smtClean="0">
                <a:solidFill>
                  <a:srgbClr val="000000"/>
                </a:solidFill>
                <a:latin typeface="ＭＳ Ｐゴシック" charset="-128"/>
              </a:rPr>
              <a:t>点）</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④</a:t>
            </a:r>
            <a:r>
              <a:rPr lang="ja-JP" altLang="en-US" sz="2000" dirty="0" smtClean="0">
                <a:solidFill>
                  <a:srgbClr val="000000"/>
                </a:solidFill>
                <a:latin typeface="ＭＳ Ｐゴシック" charset="-128"/>
              </a:rPr>
              <a:t> 看護補助配置加算の新設（１：</a:t>
            </a:r>
            <a:r>
              <a:rPr lang="en-US" altLang="ja-JP" sz="2000" dirty="0" smtClean="0">
                <a:solidFill>
                  <a:srgbClr val="000000"/>
                </a:solidFill>
                <a:latin typeface="ＭＳ Ｐゴシック" charset="-128"/>
              </a:rPr>
              <a:t>10</a:t>
            </a:r>
            <a:r>
              <a:rPr lang="ja-JP" altLang="en-US" sz="2000" dirty="0" smtClean="0">
                <a:solidFill>
                  <a:srgbClr val="000000"/>
                </a:solidFill>
                <a:latin typeface="ＭＳ Ｐゴシック" charset="-128"/>
              </a:rPr>
              <a:t>点、２：</a:t>
            </a:r>
            <a:r>
              <a:rPr lang="en-US" altLang="ja-JP" sz="2000" dirty="0" smtClean="0">
                <a:solidFill>
                  <a:srgbClr val="000000"/>
                </a:solidFill>
                <a:latin typeface="ＭＳ Ｐゴシック" charset="-128"/>
              </a:rPr>
              <a:t>5</a:t>
            </a:r>
            <a:r>
              <a:rPr lang="ja-JP" altLang="en-US" sz="2000" dirty="0" smtClean="0">
                <a:solidFill>
                  <a:srgbClr val="000000"/>
                </a:solidFill>
                <a:latin typeface="ＭＳ Ｐゴシック" charset="-128"/>
              </a:rPr>
              <a:t>点）</a:t>
            </a:r>
            <a:endParaRPr lang="en-US" altLang="ja-JP" sz="2000" dirty="0" smtClean="0">
              <a:solidFill>
                <a:srgbClr val="000000"/>
              </a:solidFill>
              <a:latin typeface="ＭＳ Ｐゴシック" charset="-128"/>
            </a:endParaRPr>
          </a:p>
          <a:p>
            <a:pPr eaLnBrk="1" fontAlgn="base" hangingPunct="1">
              <a:lnSpc>
                <a:spcPts val="2200"/>
              </a:lnSpc>
              <a:spcBef>
                <a:spcPct val="0"/>
              </a:spcBef>
              <a:spcAft>
                <a:spcPct val="0"/>
              </a:spcAft>
              <a:buFont typeface="Wingdings" pitchFamily="2" charset="2"/>
              <a:buNone/>
            </a:pPr>
            <a:r>
              <a:rPr lang="ja-JP" altLang="en-US" sz="2000" dirty="0">
                <a:solidFill>
                  <a:srgbClr val="000000"/>
                </a:solidFill>
                <a:latin typeface="ＭＳ Ｐゴシック" charset="-128"/>
              </a:rPr>
              <a:t>⑤</a:t>
            </a:r>
            <a:r>
              <a:rPr lang="ja-JP" altLang="en-US" sz="2000" dirty="0" smtClean="0">
                <a:solidFill>
                  <a:srgbClr val="000000"/>
                </a:solidFill>
                <a:latin typeface="ＭＳ Ｐゴシック" charset="-128"/>
              </a:rPr>
              <a:t> 栄養ケア・ステーションや他医療機関と連携した入院患者の栄養管理指導の新設</a:t>
            </a:r>
            <a:endParaRPr lang="en-US" altLang="ja-JP" sz="2000" dirty="0" smtClean="0">
              <a:solidFill>
                <a:srgbClr val="000000"/>
              </a:solidFill>
              <a:latin typeface="ＭＳ Ｐゴシック" charset="-128"/>
            </a:endParaRPr>
          </a:p>
          <a:p>
            <a:pPr algn="r" eaLnBrk="1" fontAlgn="base" hangingPunct="1">
              <a:lnSpc>
                <a:spcPts val="2200"/>
              </a:lnSpc>
              <a:spcBef>
                <a:spcPct val="0"/>
              </a:spcBef>
              <a:spcAft>
                <a:spcPct val="0"/>
              </a:spcAft>
              <a:buFont typeface="Wingdings" pitchFamily="2" charset="2"/>
              <a:buNone/>
            </a:pPr>
            <a:r>
              <a:rPr lang="ja-JP" altLang="en-US" sz="2000" dirty="0" smtClean="0">
                <a:solidFill>
                  <a:srgbClr val="000000"/>
                </a:solidFill>
                <a:latin typeface="ＭＳ Ｐゴシック" charset="-128"/>
              </a:rPr>
              <a:t>（入院栄養食事指導料２：</a:t>
            </a:r>
            <a:r>
              <a:rPr lang="en-US" altLang="ja-JP" sz="2000" dirty="0" smtClean="0">
                <a:solidFill>
                  <a:srgbClr val="000000"/>
                </a:solidFill>
                <a:latin typeface="ＭＳ Ｐゴシック" charset="-128"/>
              </a:rPr>
              <a:t>125</a:t>
            </a:r>
            <a:r>
              <a:rPr lang="ja-JP" altLang="en-US" sz="2000" dirty="0" smtClean="0">
                <a:solidFill>
                  <a:srgbClr val="000000"/>
                </a:solidFill>
                <a:latin typeface="ＭＳ Ｐゴシック" charset="-128"/>
              </a:rPr>
              <a:t>点）　　　　　　</a:t>
            </a:r>
            <a:r>
              <a:rPr lang="ja-JP" altLang="en-US" sz="2400" dirty="0" smtClean="0">
                <a:solidFill>
                  <a:srgbClr val="000000"/>
                </a:solidFill>
                <a:latin typeface="ＭＳ Ｐゴシック" charset="-128"/>
              </a:rPr>
              <a:t>　　　</a:t>
            </a:r>
          </a:p>
        </p:txBody>
      </p:sp>
      <p:sp>
        <p:nvSpPr>
          <p:cNvPr id="11" name="Rectangle 10"/>
          <p:cNvSpPr>
            <a:spLocks noChangeArrowheads="1"/>
          </p:cNvSpPr>
          <p:nvPr/>
        </p:nvSpPr>
        <p:spPr bwMode="auto">
          <a:xfrm>
            <a:off x="194342" y="5328881"/>
            <a:ext cx="9546565" cy="1198179"/>
          </a:xfrm>
          <a:prstGeom prst="rect">
            <a:avLst/>
          </a:prstGeom>
          <a:solidFill>
            <a:srgbClr val="FF66CC">
              <a:alpha val="50000"/>
            </a:srgbClr>
          </a:solidFill>
          <a:ln w="50800" cmpd="sng">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ct val="0"/>
              </a:spcBef>
              <a:spcAft>
                <a:spcPct val="0"/>
              </a:spcAft>
              <a:buFont typeface="Wingdings" pitchFamily="2" charset="2"/>
              <a:buNone/>
            </a:pP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届出上の注意</a:t>
            </a:r>
            <a:r>
              <a:rPr lang="en-US" altLang="ja-JP" sz="2000" dirty="0" smtClean="0">
                <a:solidFill>
                  <a:srgbClr val="000000"/>
                </a:solidFill>
                <a:latin typeface="ＭＳ Ｐゴシック" charset="-128"/>
              </a:rPr>
              <a:t>】</a:t>
            </a: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従来の入院基本料１～３は、改めて届出することなく、入院基本料４～６が算定できる</a:t>
            </a:r>
            <a:endParaRPr lang="en-US" altLang="ja-JP" sz="2000" dirty="0" smtClean="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今回新設した入院基本料１～３、</a:t>
            </a:r>
            <a:r>
              <a:rPr lang="ja-JP" altLang="en-US" sz="2000" dirty="0">
                <a:solidFill>
                  <a:srgbClr val="000000"/>
                </a:solidFill>
                <a:latin typeface="ＭＳ Ｐゴシック" charset="-128"/>
                <a:ea typeface="ＭＳ Ｐゴシック"/>
              </a:rPr>
              <a:t>栄養管理実施加算、</a:t>
            </a:r>
            <a:r>
              <a:rPr lang="ja-JP" altLang="en-US" sz="2000" dirty="0" smtClean="0">
                <a:solidFill>
                  <a:srgbClr val="000000"/>
                </a:solidFill>
                <a:latin typeface="ＭＳ Ｐゴシック" charset="-128"/>
              </a:rPr>
              <a:t>看護補助配置加算などを算定</a:t>
            </a:r>
            <a:endParaRPr lang="en-US" altLang="ja-JP" sz="2000" dirty="0" smtClean="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en-US" altLang="ja-JP" sz="2000" dirty="0">
                <a:solidFill>
                  <a:srgbClr val="000000"/>
                </a:solidFill>
                <a:latin typeface="ＭＳ Ｐゴシック" charset="-128"/>
              </a:rPr>
              <a:t> </a:t>
            </a:r>
            <a:r>
              <a:rPr lang="en-US" altLang="ja-JP" sz="2000" dirty="0" smtClean="0">
                <a:solidFill>
                  <a:srgbClr val="000000"/>
                </a:solidFill>
                <a:latin typeface="ＭＳ Ｐゴシック" charset="-128"/>
              </a:rPr>
              <a:t>  </a:t>
            </a:r>
            <a:r>
              <a:rPr lang="ja-JP" altLang="en-US" sz="2000" dirty="0" smtClean="0">
                <a:solidFill>
                  <a:srgbClr val="000000"/>
                </a:solidFill>
                <a:latin typeface="ＭＳ Ｐゴシック" charset="-128"/>
              </a:rPr>
              <a:t>するためには</a:t>
            </a:r>
            <a:r>
              <a:rPr lang="ja-JP" altLang="en-US" sz="2000" u="sng" dirty="0" smtClean="0">
                <a:latin typeface="ＭＳ Ｐゴシック" charset="-128"/>
              </a:rPr>
              <a:t>届出が必要</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1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991793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42823" y="824538"/>
            <a:ext cx="9711661" cy="5963440"/>
          </a:xfrm>
          <a:prstGeom prst="rect">
            <a:avLst/>
          </a:prstGeom>
          <a:solidFill>
            <a:srgbClr val="FFFFAF">
              <a:alpha val="49804"/>
            </a:srgbClr>
          </a:solidFill>
          <a:ln w="9525">
            <a:solidFill>
              <a:schemeClr val="tx1"/>
            </a:solidFill>
            <a:miter lim="800000"/>
            <a:headEnd/>
            <a:tailEnd/>
          </a:ln>
        </p:spPr>
        <p:txBody>
          <a:bodyPr/>
          <a:lstStyle/>
          <a:p>
            <a:r>
              <a:rPr lang="ja-JP" altLang="en-US" sz="2000" dirty="0">
                <a:solidFill>
                  <a:prstClr val="black"/>
                </a:solidFill>
              </a:rPr>
              <a:t>　</a:t>
            </a:r>
            <a:endParaRPr lang="en-US" altLang="ja-JP" sz="2000" dirty="0" smtClean="0">
              <a:solidFill>
                <a:prstClr val="black"/>
              </a:solidFill>
            </a:endParaRPr>
          </a:p>
          <a:p>
            <a:pPr marL="271463" indent="-271463">
              <a:buFont typeface="Wingdings" pitchFamily="2" charset="2"/>
              <a:buChar char="Ø"/>
            </a:pPr>
            <a:r>
              <a:rPr lang="ja-JP" altLang="en-US" sz="2000" dirty="0" smtClean="0">
                <a:solidFill>
                  <a:prstClr val="black"/>
                </a:solidFill>
              </a:rPr>
              <a:t>有床診療所入院基本料について、地域包括ケアの中で複数の機能を担う有床診療所の評価を見直す。</a:t>
            </a:r>
            <a:endParaRPr lang="en-US" altLang="ja-JP" sz="1400" dirty="0" smtClean="0">
              <a:solidFill>
                <a:prstClr val="black"/>
              </a:solidFill>
            </a:endParaRPr>
          </a:p>
          <a:p>
            <a:pPr marL="271463" indent="-271463">
              <a:buFont typeface="Wingdings" pitchFamily="2" charset="2"/>
              <a:buChar char="Ø"/>
            </a:pPr>
            <a:endParaRPr lang="en-US" altLang="ja-JP" sz="1400" dirty="0" smtClean="0">
              <a:solidFill>
                <a:prstClr val="black"/>
              </a:solidFill>
            </a:endParaRPr>
          </a:p>
          <a:p>
            <a:pPr marL="271463" indent="-271463">
              <a:buFont typeface="Wingdings" pitchFamily="2" charset="2"/>
              <a:buChar char="Ø"/>
            </a:pPr>
            <a:endParaRPr lang="en-US" altLang="ja-JP" sz="1400" dirty="0">
              <a:solidFill>
                <a:prstClr val="black"/>
              </a:solidFill>
            </a:endParaRPr>
          </a:p>
          <a:p>
            <a:pPr marL="271463" indent="-271463">
              <a:buFont typeface="Wingdings" pitchFamily="2" charset="2"/>
              <a:buChar char="Ø"/>
            </a:pPr>
            <a:endParaRPr lang="en-US" altLang="ja-JP" sz="1400" dirty="0" smtClean="0">
              <a:solidFill>
                <a:prstClr val="black"/>
              </a:solidFill>
            </a:endParaRPr>
          </a:p>
          <a:p>
            <a:pPr marL="271463" indent="-271463">
              <a:buFont typeface="Wingdings" pitchFamily="2" charset="2"/>
              <a:buChar char="Ø"/>
            </a:pPr>
            <a:endParaRPr lang="en-US" altLang="ja-JP" sz="1400" dirty="0">
              <a:solidFill>
                <a:prstClr val="black"/>
              </a:solidFill>
            </a:endParaRPr>
          </a:p>
          <a:p>
            <a:pPr marL="271463" indent="-271463">
              <a:buFont typeface="Wingdings" pitchFamily="2" charset="2"/>
              <a:buChar char="Ø"/>
            </a:pPr>
            <a:endParaRPr lang="en-US" altLang="ja-JP" sz="1400" dirty="0" smtClean="0">
              <a:solidFill>
                <a:prstClr val="black"/>
              </a:solidFill>
            </a:endParaRPr>
          </a:p>
          <a:p>
            <a:pPr marL="271463" indent="-271463">
              <a:buFont typeface="Wingdings" pitchFamily="2" charset="2"/>
              <a:buChar char="Ø"/>
            </a:pPr>
            <a:endParaRPr lang="en-US" altLang="ja-JP" sz="1400" dirty="0">
              <a:solidFill>
                <a:prstClr val="black"/>
              </a:solidFill>
            </a:endParaRPr>
          </a:p>
          <a:p>
            <a:pPr marL="271463" indent="-271463">
              <a:buFont typeface="Wingdings" pitchFamily="2" charset="2"/>
              <a:buChar char="Ø"/>
            </a:pPr>
            <a:endParaRPr lang="en-US" altLang="ja-JP" sz="1400" dirty="0" smtClean="0">
              <a:solidFill>
                <a:prstClr val="black"/>
              </a:solidFill>
            </a:endParaRPr>
          </a:p>
          <a:p>
            <a:endParaRPr lang="en-US" altLang="ja-JP" sz="1400" dirty="0" smtClean="0">
              <a:solidFill>
                <a:prstClr val="black"/>
              </a:solidFill>
            </a:endParaRPr>
          </a:p>
          <a:p>
            <a:pPr marL="177800" indent="-177800">
              <a:spcBef>
                <a:spcPct val="20000"/>
              </a:spcBef>
              <a:defRPr/>
            </a:pPr>
            <a:endParaRPr lang="en-US" altLang="ja-JP" sz="1600" dirty="0" smtClean="0">
              <a:solidFill>
                <a:prstClr val="black"/>
              </a:solidFill>
              <a:latin typeface="ＭＳ Ｐゴシック" panose="020B0600070205080204" pitchFamily="50" charset="-128"/>
            </a:endParaRPr>
          </a:p>
          <a:p>
            <a:pPr marL="177800" indent="-177800">
              <a:spcBef>
                <a:spcPct val="20000"/>
              </a:spcBef>
              <a:defRPr/>
            </a:pPr>
            <a:r>
              <a:rPr lang="ja-JP" altLang="en-US" sz="1600" dirty="0" smtClean="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算定要件</a:t>
            </a:r>
            <a:r>
              <a:rPr lang="ja-JP" altLang="en-US" sz="1600" dirty="0" smtClean="0">
                <a:solidFill>
                  <a:prstClr val="black"/>
                </a:solidFill>
                <a:latin typeface="ＭＳ Ｐゴシック" panose="020B0600070205080204" pitchFamily="50" charset="-128"/>
              </a:rPr>
              <a:t>］</a:t>
            </a:r>
            <a:endParaRPr lang="en-US" altLang="ja-JP" sz="1600" dirty="0">
              <a:solidFill>
                <a:prstClr val="black"/>
              </a:solidFill>
              <a:latin typeface="ＭＳ Ｐゴシック" panose="020B0600070205080204" pitchFamily="50" charset="-128"/>
            </a:endParaRPr>
          </a:p>
          <a:p>
            <a:pPr marL="177800" indent="-177800">
              <a:spcBef>
                <a:spcPct val="20000"/>
              </a:spcBef>
              <a:defRPr/>
            </a:pPr>
            <a:r>
              <a:rPr lang="ja-JP" altLang="en-US" sz="1100" dirty="0" smtClean="0">
                <a:solidFill>
                  <a:prstClr val="black"/>
                </a:solidFill>
                <a:latin typeface="ＭＳ Ｐゴシック" panose="020B0600070205080204" pitchFamily="50" charset="-128"/>
              </a:rPr>
              <a:t>有床診療所入院基本料１～３については以下の要件のうち</a:t>
            </a:r>
            <a:r>
              <a:rPr lang="ja-JP" altLang="en-US" sz="1100" b="1" dirty="0" smtClean="0">
                <a:solidFill>
                  <a:srgbClr val="FF0000"/>
                </a:solidFill>
                <a:latin typeface="ＭＳ Ｐゴシック" panose="020B0600070205080204" pitchFamily="50" charset="-128"/>
              </a:rPr>
              <a:t>２つ以上</a:t>
            </a:r>
            <a:r>
              <a:rPr lang="ja-JP" altLang="en-US" sz="1100" dirty="0" smtClean="0">
                <a:solidFill>
                  <a:prstClr val="black"/>
                </a:solidFill>
                <a:latin typeface="ＭＳ Ｐゴシック" panose="020B0600070205080204" pitchFamily="50" charset="-128"/>
              </a:rPr>
              <a:t>に該当すること。</a:t>
            </a:r>
            <a:endParaRPr lang="en-US" altLang="ja-JP" sz="1100" dirty="0">
              <a:solidFill>
                <a:prstClr val="black"/>
              </a:solidFill>
              <a:latin typeface="ＭＳ Ｐゴシック" panose="020B0600070205080204" pitchFamily="50" charset="-128"/>
            </a:endParaRPr>
          </a:p>
          <a:p>
            <a:r>
              <a:rPr lang="ja-JP" altLang="en-US" sz="1100" dirty="0" smtClean="0">
                <a:solidFill>
                  <a:prstClr val="black"/>
                </a:solidFill>
                <a:latin typeface="ＭＳ Ｐゴシック" panose="020B0600070205080204" pitchFamily="50" charset="-128"/>
              </a:rPr>
              <a:t>・　</a:t>
            </a:r>
            <a:r>
              <a:rPr lang="ja-JP" altLang="ja-JP" sz="1100" dirty="0" smtClean="0">
                <a:solidFill>
                  <a:prstClr val="black"/>
                </a:solidFill>
              </a:rPr>
              <a:t>在宅</a:t>
            </a:r>
            <a:r>
              <a:rPr lang="ja-JP" altLang="ja-JP" sz="1100" dirty="0">
                <a:solidFill>
                  <a:prstClr val="black"/>
                </a:solidFill>
              </a:rPr>
              <a:t>療養支援診療所であって、過去１年間に訪問診療を実施した実績があること</a:t>
            </a:r>
            <a:r>
              <a:rPr lang="ja-JP" altLang="ja-JP" sz="1100" dirty="0" smtClean="0">
                <a:solidFill>
                  <a:prstClr val="black"/>
                </a:solidFill>
              </a:rPr>
              <a:t>。</a:t>
            </a:r>
            <a:endParaRPr lang="en-US"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１年間の急変時の入院件数</a:t>
            </a:r>
            <a:r>
              <a:rPr lang="ja-JP" altLang="ja-JP" sz="1100" dirty="0" smtClean="0">
                <a:solidFill>
                  <a:prstClr val="black"/>
                </a:solidFill>
              </a:rPr>
              <a:t>が</a:t>
            </a:r>
            <a:r>
              <a:rPr lang="ja-JP" altLang="en-US" sz="1100" dirty="0" smtClean="0">
                <a:solidFill>
                  <a:prstClr val="black"/>
                </a:solidFill>
              </a:rPr>
              <a:t>６</a:t>
            </a:r>
            <a:r>
              <a:rPr lang="ja-JP" altLang="ja-JP" sz="1100" dirty="0" smtClean="0">
                <a:solidFill>
                  <a:prstClr val="black"/>
                </a:solidFill>
              </a:rPr>
              <a:t>件</a:t>
            </a:r>
            <a:r>
              <a:rPr lang="ja-JP" altLang="ja-JP" sz="1100" dirty="0">
                <a:solidFill>
                  <a:prstClr val="black"/>
                </a:solidFill>
              </a:rPr>
              <a:t>以上であること</a:t>
            </a:r>
            <a:r>
              <a:rPr lang="ja-JP" altLang="ja-JP" sz="1100" dirty="0" smtClean="0">
                <a:solidFill>
                  <a:prstClr val="black"/>
                </a:solidFill>
              </a:rPr>
              <a:t>。</a:t>
            </a:r>
            <a:endParaRPr lang="en-US"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夜間</a:t>
            </a:r>
            <a:r>
              <a:rPr lang="ja-JP" altLang="ja-JP" sz="1100" dirty="0">
                <a:solidFill>
                  <a:prstClr val="black"/>
                </a:solidFill>
              </a:rPr>
              <a:t>看護配置加算１または２を届け出ていること</a:t>
            </a:r>
            <a:r>
              <a:rPr lang="ja-JP" altLang="ja-JP" sz="1100" dirty="0" smtClean="0">
                <a:solidFill>
                  <a:prstClr val="black"/>
                </a:solidFill>
              </a:rPr>
              <a:t>。</a:t>
            </a:r>
            <a:r>
              <a:rPr lang="ja-JP" altLang="en-US" sz="1100" dirty="0" smtClean="0">
                <a:solidFill>
                  <a:prstClr val="black"/>
                </a:solidFill>
              </a:rPr>
              <a:t>（加算１：</a:t>
            </a:r>
            <a:r>
              <a:rPr lang="ja-JP" altLang="ja-JP" sz="1100" dirty="0" smtClean="0">
                <a:solidFill>
                  <a:prstClr val="black"/>
                </a:solidFill>
              </a:rPr>
              <a:t>夜間</a:t>
            </a:r>
            <a:r>
              <a:rPr lang="ja-JP" altLang="en-US" sz="1100" dirty="0" smtClean="0">
                <a:solidFill>
                  <a:prstClr val="black"/>
                </a:solidFill>
              </a:rPr>
              <a:t>に</a:t>
            </a:r>
            <a:r>
              <a:rPr lang="ja-JP" altLang="ja-JP" sz="1100" dirty="0">
                <a:solidFill>
                  <a:prstClr val="black"/>
                </a:solidFill>
              </a:rPr>
              <a:t>看護職員</a:t>
            </a:r>
            <a:r>
              <a:rPr lang="en-US" altLang="ja-JP" sz="1100" dirty="0">
                <a:solidFill>
                  <a:prstClr val="black"/>
                </a:solidFill>
              </a:rPr>
              <a:t>1</a:t>
            </a:r>
            <a:r>
              <a:rPr lang="ja-JP" altLang="ja-JP" sz="1100" dirty="0">
                <a:solidFill>
                  <a:prstClr val="black"/>
                </a:solidFill>
              </a:rPr>
              <a:t>人</a:t>
            </a:r>
            <a:r>
              <a:rPr lang="ja-JP" altLang="en-US" sz="1100" dirty="0">
                <a:solidFill>
                  <a:prstClr val="black"/>
                </a:solidFill>
              </a:rPr>
              <a:t>を</a:t>
            </a:r>
            <a:r>
              <a:rPr lang="ja-JP" altLang="en-US" sz="1100" dirty="0" smtClean="0">
                <a:solidFill>
                  <a:prstClr val="black"/>
                </a:solidFill>
              </a:rPr>
              <a:t>含む</a:t>
            </a:r>
            <a:r>
              <a:rPr lang="en-US" altLang="ja-JP" sz="1100" dirty="0" smtClean="0">
                <a:solidFill>
                  <a:prstClr val="black"/>
                </a:solidFill>
              </a:rPr>
              <a:t>2</a:t>
            </a:r>
            <a:r>
              <a:rPr lang="ja-JP" altLang="ja-JP" sz="1100" dirty="0">
                <a:solidFill>
                  <a:prstClr val="black"/>
                </a:solidFill>
              </a:rPr>
              <a:t>人</a:t>
            </a:r>
            <a:r>
              <a:rPr lang="ja-JP" altLang="ja-JP" sz="1100" dirty="0" smtClean="0">
                <a:solidFill>
                  <a:prstClr val="black"/>
                </a:solidFill>
              </a:rPr>
              <a:t>以上</a:t>
            </a:r>
            <a:r>
              <a:rPr lang="ja-JP" altLang="en-US" sz="1100" dirty="0" smtClean="0">
                <a:solidFill>
                  <a:prstClr val="black"/>
                </a:solidFill>
              </a:rPr>
              <a:t>を配置。</a:t>
            </a:r>
            <a:r>
              <a:rPr lang="ja-JP" altLang="en-US" sz="1100" dirty="0">
                <a:solidFill>
                  <a:prstClr val="black"/>
                </a:solidFill>
              </a:rPr>
              <a:t>加算</a:t>
            </a:r>
            <a:r>
              <a:rPr lang="ja-JP" altLang="en-US" sz="1100" dirty="0" smtClean="0">
                <a:solidFill>
                  <a:prstClr val="black"/>
                </a:solidFill>
              </a:rPr>
              <a:t>２：夜間に</a:t>
            </a:r>
            <a:r>
              <a:rPr lang="ja-JP" altLang="ja-JP" sz="1100" dirty="0" smtClean="0">
                <a:solidFill>
                  <a:prstClr val="black"/>
                </a:solidFill>
              </a:rPr>
              <a:t>看護</a:t>
            </a:r>
            <a:r>
              <a:rPr lang="ja-JP" altLang="ja-JP" sz="1100" dirty="0">
                <a:solidFill>
                  <a:prstClr val="black"/>
                </a:solidFill>
              </a:rPr>
              <a:t>職員</a:t>
            </a:r>
            <a:r>
              <a:rPr lang="en-US" altLang="ja-JP" sz="1100" dirty="0">
                <a:solidFill>
                  <a:prstClr val="black"/>
                </a:solidFill>
              </a:rPr>
              <a:t>1</a:t>
            </a:r>
            <a:r>
              <a:rPr lang="ja-JP" altLang="ja-JP" sz="1100" dirty="0">
                <a:solidFill>
                  <a:prstClr val="black"/>
                </a:solidFill>
              </a:rPr>
              <a:t>人</a:t>
            </a:r>
            <a:r>
              <a:rPr lang="ja-JP" altLang="ja-JP" sz="1100" dirty="0" smtClean="0">
                <a:solidFill>
                  <a:prstClr val="black"/>
                </a:solidFill>
              </a:rPr>
              <a:t>以上</a:t>
            </a:r>
            <a:r>
              <a:rPr lang="ja-JP" altLang="en-US" sz="1100" dirty="0" smtClean="0">
                <a:solidFill>
                  <a:prstClr val="black"/>
                </a:solidFill>
              </a:rPr>
              <a:t>を配置。）</a:t>
            </a:r>
            <a:endParaRPr lang="ja-JP"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時間外</a:t>
            </a:r>
            <a:r>
              <a:rPr lang="ja-JP" altLang="ja-JP" sz="1100" dirty="0">
                <a:solidFill>
                  <a:prstClr val="black"/>
                </a:solidFill>
              </a:rPr>
              <a:t>対応加算１を届け出ていること</a:t>
            </a:r>
            <a:r>
              <a:rPr lang="ja-JP" altLang="ja-JP" sz="1100" dirty="0" smtClean="0">
                <a:solidFill>
                  <a:prstClr val="black"/>
                </a:solidFill>
              </a:rPr>
              <a:t>。</a:t>
            </a:r>
            <a:r>
              <a:rPr lang="ja-JP" altLang="en-US" sz="1100" dirty="0" smtClean="0">
                <a:solidFill>
                  <a:prstClr val="black"/>
                </a:solidFill>
              </a:rPr>
              <a:t>（患者からの電話等による問い合わせに対し、常時対応できる体制がとられていること。）</a:t>
            </a:r>
            <a:endParaRPr lang="ja-JP" altLang="ja-JP" sz="1100" dirty="0">
              <a:solidFill>
                <a:prstClr val="black"/>
              </a:solidFill>
            </a:endParaRP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１年間の新規入院患者のうち、他の保険医療機関の一般病床からの受入</a:t>
            </a:r>
            <a:r>
              <a:rPr lang="ja-JP" altLang="ja-JP" sz="1100" dirty="0" smtClean="0">
                <a:solidFill>
                  <a:prstClr val="black"/>
                </a:solidFill>
              </a:rPr>
              <a:t>が</a:t>
            </a:r>
            <a:r>
              <a:rPr lang="ja-JP" altLang="en-US" sz="1100" dirty="0" smtClean="0">
                <a:solidFill>
                  <a:prstClr val="black"/>
                </a:solidFill>
              </a:rPr>
              <a:t>１</a:t>
            </a:r>
            <a:r>
              <a:rPr lang="ja-JP" altLang="ja-JP" sz="1100" dirty="0" smtClean="0">
                <a:solidFill>
                  <a:prstClr val="black"/>
                </a:solidFill>
              </a:rPr>
              <a:t>割</a:t>
            </a:r>
            <a:r>
              <a:rPr lang="ja-JP" altLang="ja-JP" sz="1100" dirty="0">
                <a:solidFill>
                  <a:prstClr val="black"/>
                </a:solidFill>
              </a:rPr>
              <a:t>以上であること。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１年間の当該保険医療機関内における看取りの実績</a:t>
            </a:r>
            <a:r>
              <a:rPr lang="ja-JP" altLang="ja-JP" sz="1100" dirty="0" smtClean="0">
                <a:solidFill>
                  <a:prstClr val="black"/>
                </a:solidFill>
              </a:rPr>
              <a:t>を</a:t>
            </a:r>
            <a:r>
              <a:rPr lang="ja-JP" altLang="en-US" sz="1100" dirty="0" smtClean="0">
                <a:solidFill>
                  <a:prstClr val="black"/>
                </a:solidFill>
              </a:rPr>
              <a:t>２</a:t>
            </a:r>
            <a:r>
              <a:rPr lang="ja-JP" altLang="ja-JP" sz="1100" dirty="0" smtClean="0">
                <a:solidFill>
                  <a:prstClr val="black"/>
                </a:solidFill>
              </a:rPr>
              <a:t>件</a:t>
            </a:r>
            <a:r>
              <a:rPr lang="ja-JP" altLang="ja-JP" sz="1100" dirty="0">
                <a:solidFill>
                  <a:prstClr val="black"/>
                </a:solidFill>
              </a:rPr>
              <a:t>以上有していること。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１年間の全身麻酔、脊椎麻酔又は硬膜外麻酔（手術を実施した場合に限る。）の患者数が</a:t>
            </a:r>
            <a:r>
              <a:rPr lang="ja-JP" altLang="ja-JP" sz="1100" dirty="0" smtClean="0">
                <a:solidFill>
                  <a:prstClr val="black"/>
                </a:solidFill>
              </a:rPr>
              <a:t>あわせて</a:t>
            </a:r>
            <a:r>
              <a:rPr lang="ja-JP" altLang="en-US" sz="1100" dirty="0" smtClean="0">
                <a:solidFill>
                  <a:prstClr val="black"/>
                </a:solidFill>
              </a:rPr>
              <a:t>３０</a:t>
            </a:r>
            <a:r>
              <a:rPr lang="ja-JP" altLang="ja-JP" sz="1100" dirty="0" smtClean="0">
                <a:solidFill>
                  <a:prstClr val="black"/>
                </a:solidFill>
              </a:rPr>
              <a:t>件</a:t>
            </a:r>
            <a:r>
              <a:rPr lang="ja-JP" altLang="ja-JP" sz="1100" dirty="0">
                <a:solidFill>
                  <a:prstClr val="black"/>
                </a:solidFill>
              </a:rPr>
              <a:t>以上であること（分娩を除く）。</a:t>
            </a:r>
          </a:p>
          <a:p>
            <a:r>
              <a:rPr lang="ja-JP" altLang="en-US" sz="1100" dirty="0" smtClean="0">
                <a:solidFill>
                  <a:prstClr val="black"/>
                </a:solidFill>
              </a:rPr>
              <a:t>・</a:t>
            </a:r>
            <a:r>
              <a:rPr lang="ja-JP" altLang="ja-JP" sz="1100" dirty="0">
                <a:solidFill>
                  <a:prstClr val="black"/>
                </a:solidFill>
              </a:rPr>
              <a:t>　医療資源の少ない地域に属する有床診療所であること。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１年間に介護保険によるリハビリテーション、居宅療養管理指導又は短期入所療養介護を実施した実績があること、又は居宅介護支援事業所であること。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１年間の分娩件数</a:t>
            </a:r>
            <a:r>
              <a:rPr lang="ja-JP" altLang="ja-JP" sz="1100" dirty="0" smtClean="0">
                <a:solidFill>
                  <a:prstClr val="black"/>
                </a:solidFill>
              </a:rPr>
              <a:t>が</a:t>
            </a:r>
            <a:r>
              <a:rPr lang="ja-JP" altLang="en-US" sz="1100" dirty="0" smtClean="0">
                <a:solidFill>
                  <a:prstClr val="black"/>
                </a:solidFill>
              </a:rPr>
              <a:t>３０</a:t>
            </a:r>
            <a:r>
              <a:rPr lang="ja-JP" altLang="ja-JP" sz="1100" dirty="0" smtClean="0">
                <a:solidFill>
                  <a:prstClr val="black"/>
                </a:solidFill>
              </a:rPr>
              <a:t>件</a:t>
            </a:r>
            <a:r>
              <a:rPr lang="ja-JP" altLang="ja-JP" sz="1100" dirty="0">
                <a:solidFill>
                  <a:prstClr val="black"/>
                </a:solidFill>
              </a:rPr>
              <a:t>以上であること。</a:t>
            </a:r>
          </a:p>
          <a:p>
            <a:r>
              <a:rPr lang="ja-JP" altLang="en-US" sz="1100" dirty="0" smtClean="0">
                <a:solidFill>
                  <a:prstClr val="black"/>
                </a:solidFill>
              </a:rPr>
              <a:t>・　</a:t>
            </a:r>
            <a:r>
              <a:rPr lang="ja-JP" altLang="ja-JP" sz="1100" dirty="0" smtClean="0">
                <a:solidFill>
                  <a:prstClr val="black"/>
                </a:solidFill>
              </a:rPr>
              <a:t>過去</a:t>
            </a:r>
            <a:r>
              <a:rPr lang="ja-JP" altLang="ja-JP" sz="1100" dirty="0">
                <a:solidFill>
                  <a:prstClr val="black"/>
                </a:solidFill>
              </a:rPr>
              <a:t>１年間に乳幼児加算・幼児加算、超重症児（者）入院診療加算、準超重症児（者）入院診療加算又は小児療養環境特別加算を算定したことがあること</a:t>
            </a:r>
            <a:r>
              <a:rPr lang="ja-JP" altLang="ja-JP" sz="1100" dirty="0" smtClean="0">
                <a:solidFill>
                  <a:prstClr val="black"/>
                </a:solidFill>
              </a:rPr>
              <a:t>。</a:t>
            </a:r>
            <a:endParaRPr lang="en-US" altLang="ja-JP" sz="1100" dirty="0" smtClean="0">
              <a:solidFill>
                <a:prstClr val="black"/>
              </a:solidFill>
            </a:endParaRPr>
          </a:p>
          <a:p>
            <a:r>
              <a:rPr lang="ja-JP" altLang="en-US" sz="1100" dirty="0" smtClean="0">
                <a:solidFill>
                  <a:prstClr val="black"/>
                </a:solidFill>
              </a:rPr>
              <a:t>看護配置に係る基準については以下を満たすこと。</a:t>
            </a:r>
            <a:endParaRPr lang="en-US" altLang="ja-JP" sz="1100" dirty="0" smtClean="0">
              <a:solidFill>
                <a:prstClr val="black"/>
              </a:solidFill>
            </a:endParaRPr>
          </a:p>
          <a:p>
            <a:r>
              <a:rPr lang="ja-JP" altLang="en-US" sz="1100" dirty="0" smtClean="0">
                <a:solidFill>
                  <a:prstClr val="black"/>
                </a:solidFill>
              </a:rPr>
              <a:t>　有床診療所入院</a:t>
            </a:r>
            <a:r>
              <a:rPr lang="ja-JP" altLang="en-US" sz="1100" dirty="0" smtClean="0">
                <a:solidFill>
                  <a:prstClr val="black"/>
                </a:solidFill>
                <a:latin typeface="ＭＳ Ｐゴシック"/>
              </a:rPr>
              <a:t>基本料１と４は看護</a:t>
            </a:r>
            <a:r>
              <a:rPr lang="ja-JP" altLang="en-US" sz="1100" dirty="0">
                <a:solidFill>
                  <a:prstClr val="black"/>
                </a:solidFill>
                <a:latin typeface="ＭＳ Ｐゴシック"/>
              </a:rPr>
              <a:t>職員配置７人</a:t>
            </a:r>
            <a:r>
              <a:rPr lang="ja-JP" altLang="en-US" sz="1100" dirty="0" smtClean="0">
                <a:solidFill>
                  <a:prstClr val="black"/>
                </a:solidFill>
                <a:latin typeface="ＭＳ Ｐゴシック"/>
              </a:rPr>
              <a:t>以上であること。</a:t>
            </a:r>
            <a:endParaRPr lang="en-US" altLang="ja-JP" sz="1100" dirty="0" smtClean="0">
              <a:solidFill>
                <a:prstClr val="black"/>
              </a:solidFill>
              <a:latin typeface="ＭＳ Ｐゴシック"/>
            </a:endParaRPr>
          </a:p>
          <a:p>
            <a:r>
              <a:rPr lang="ja-JP" altLang="en-US" sz="1100" dirty="0" smtClean="0">
                <a:solidFill>
                  <a:prstClr val="black"/>
                </a:solidFill>
              </a:rPr>
              <a:t>　有床診療所入院基本料２と５は</a:t>
            </a:r>
            <a:r>
              <a:rPr lang="ja-JP" altLang="en-US" sz="1100" dirty="0" smtClean="0">
                <a:solidFill>
                  <a:prstClr val="black"/>
                </a:solidFill>
                <a:latin typeface="ＭＳ Ｐゴシック"/>
              </a:rPr>
              <a:t>看護</a:t>
            </a:r>
            <a:r>
              <a:rPr lang="ja-JP" altLang="en-US" sz="1100" dirty="0">
                <a:solidFill>
                  <a:prstClr val="black"/>
                </a:solidFill>
                <a:latin typeface="ＭＳ Ｐゴシック"/>
              </a:rPr>
              <a:t>職員</a:t>
            </a:r>
            <a:r>
              <a:rPr lang="ja-JP" altLang="en-US" sz="1100" dirty="0" smtClean="0">
                <a:solidFill>
                  <a:prstClr val="black"/>
                </a:solidFill>
                <a:latin typeface="ＭＳ Ｐゴシック"/>
              </a:rPr>
              <a:t>配置４人以上７人未満であること。</a:t>
            </a:r>
            <a:endParaRPr lang="en-US" altLang="ja-JP" sz="1100" dirty="0" smtClean="0">
              <a:solidFill>
                <a:prstClr val="black"/>
              </a:solidFill>
            </a:endParaRPr>
          </a:p>
          <a:p>
            <a:r>
              <a:rPr lang="ja-JP" altLang="en-US" sz="1100" dirty="0" smtClean="0">
                <a:solidFill>
                  <a:prstClr val="black"/>
                </a:solidFill>
              </a:rPr>
              <a:t>　有床診療所入院基本料３と６は</a:t>
            </a:r>
            <a:r>
              <a:rPr lang="ja-JP" altLang="en-US" sz="1100" dirty="0" smtClean="0">
                <a:solidFill>
                  <a:prstClr val="black"/>
                </a:solidFill>
                <a:latin typeface="ＭＳ Ｐゴシック"/>
              </a:rPr>
              <a:t>看護</a:t>
            </a:r>
            <a:r>
              <a:rPr lang="ja-JP" altLang="en-US" sz="1100" dirty="0">
                <a:solidFill>
                  <a:prstClr val="black"/>
                </a:solidFill>
                <a:latin typeface="ＭＳ Ｐゴシック"/>
              </a:rPr>
              <a:t>職員</a:t>
            </a:r>
            <a:r>
              <a:rPr lang="ja-JP" altLang="en-US" sz="1100" dirty="0" smtClean="0">
                <a:solidFill>
                  <a:prstClr val="black"/>
                </a:solidFill>
                <a:latin typeface="ＭＳ Ｐゴシック"/>
              </a:rPr>
              <a:t>配置１人以上４人未満であること。</a:t>
            </a:r>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1100" dirty="0" smtClean="0">
              <a:solidFill>
                <a:prstClr val="black"/>
              </a:solidFill>
            </a:endParaRPr>
          </a:p>
          <a:p>
            <a:endParaRPr lang="en-US" altLang="ja-JP" sz="1100" dirty="0">
              <a:solidFill>
                <a:prstClr val="black"/>
              </a:solidFill>
            </a:endParaRPr>
          </a:p>
          <a:p>
            <a:endParaRPr lang="en-US" altLang="ja-JP" sz="800" dirty="0" smtClean="0">
              <a:solidFill>
                <a:prstClr val="black"/>
              </a:solidFill>
            </a:endParaRPr>
          </a:p>
        </p:txBody>
      </p:sp>
      <p:graphicFrame>
        <p:nvGraphicFramePr>
          <p:cNvPr id="18" name="表 17"/>
          <p:cNvGraphicFramePr>
            <a:graphicFrameLocks noGrp="1"/>
          </p:cNvGraphicFramePr>
          <p:nvPr>
            <p:extLst>
              <p:ext uri="{D42A27DB-BD31-4B8C-83A1-F6EECF244321}">
                <p14:modId xmlns:p14="http://schemas.microsoft.com/office/powerpoint/2010/main" xmlns="" val="3463975264"/>
              </p:ext>
            </p:extLst>
          </p:nvPr>
        </p:nvGraphicFramePr>
        <p:xfrm>
          <a:off x="299887" y="1869505"/>
          <a:ext cx="4524500" cy="1883456"/>
        </p:xfrm>
        <a:graphic>
          <a:graphicData uri="http://schemas.openxmlformats.org/drawingml/2006/table">
            <a:tbl>
              <a:tblPr firstRow="1" bandRow="1">
                <a:tableStyleId>{22838BEF-8BB2-4498-84A7-C5851F593DF1}</a:tableStyleId>
              </a:tblPr>
              <a:tblGrid>
                <a:gridCol w="1725243"/>
                <a:gridCol w="923544"/>
                <a:gridCol w="969264"/>
                <a:gridCol w="906449"/>
              </a:tblGrid>
              <a:tr h="265124">
                <a:tc>
                  <a:txBody>
                    <a:bodyPr/>
                    <a:lstStyle/>
                    <a:p>
                      <a:pPr algn="ctr"/>
                      <a:endParaRPr kumimoji="1" lang="ja-JP" altLang="en-US" sz="1100" b="0" dirty="0"/>
                    </a:p>
                  </a:txBody>
                  <a:tcPr marL="99060" marR="99060" anchor="ctr"/>
                </a:tc>
                <a:tc>
                  <a:txBody>
                    <a:bodyPr/>
                    <a:lstStyle/>
                    <a:p>
                      <a:pPr algn="ctr"/>
                      <a:r>
                        <a:rPr kumimoji="1" lang="ja-JP" altLang="en-US" sz="1100" b="1" dirty="0" smtClean="0"/>
                        <a:t>１４日以内</a:t>
                      </a:r>
                      <a:endParaRPr kumimoji="1" lang="ja-JP" altLang="en-US" sz="1100" b="1" dirty="0"/>
                    </a:p>
                  </a:txBody>
                  <a:tcPr marL="99060" marR="99060" anchor="ctr"/>
                </a:tc>
                <a:tc>
                  <a:txBody>
                    <a:bodyPr/>
                    <a:lstStyle/>
                    <a:p>
                      <a:pPr algn="ctr"/>
                      <a:r>
                        <a:rPr kumimoji="1" lang="ja-JP" altLang="en-US" sz="1100" b="1" dirty="0" smtClean="0"/>
                        <a:t>１５～３０日</a:t>
                      </a:r>
                      <a:endParaRPr kumimoji="1" lang="ja-JP" altLang="en-US" sz="1100" b="1" dirty="0"/>
                    </a:p>
                  </a:txBody>
                  <a:tcPr marL="99060" marR="99060" anchor="ctr"/>
                </a:tc>
                <a:tc>
                  <a:txBody>
                    <a:bodyPr/>
                    <a:lstStyle/>
                    <a:p>
                      <a:pPr algn="ctr"/>
                      <a:r>
                        <a:rPr kumimoji="1" lang="ja-JP" altLang="en-US" sz="1100" b="1" dirty="0" smtClean="0">
                          <a:latin typeface="+mj-ea"/>
                          <a:ea typeface="+mj-ea"/>
                        </a:rPr>
                        <a:t>３１日以上</a:t>
                      </a:r>
                      <a:endParaRPr kumimoji="1" lang="en-US" altLang="ja-JP" sz="1100" b="1" dirty="0" smtClean="0">
                        <a:latin typeface="+mj-ea"/>
                        <a:ea typeface="+mj-ea"/>
                      </a:endParaRPr>
                    </a:p>
                  </a:txBody>
                  <a:tcPr marL="99060" marR="99060" anchor="ctr"/>
                </a:tc>
              </a:tr>
              <a:tr h="265124">
                <a:tc>
                  <a:txBody>
                    <a:bodyPr/>
                    <a:lstStyle/>
                    <a:p>
                      <a:pPr algn="ctr"/>
                      <a:endParaRPr kumimoji="1" lang="ja-JP" altLang="en-US" sz="1100" b="0" dirty="0"/>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en-US" altLang="ja-JP" sz="1100" b="0" dirty="0" smtClean="0">
                        <a:latin typeface="ＭＳ ゴシック" pitchFamily="49" charset="-128"/>
                        <a:ea typeface="ＭＳ ゴシック" pitchFamily="49" charset="-128"/>
                      </a:endParaRPr>
                    </a:p>
                  </a:txBody>
                  <a:tcPr marL="99060" marR="99060" anchor="ctr"/>
                </a:tc>
              </a:tr>
              <a:tr h="265124">
                <a:tc>
                  <a:txBody>
                    <a:bodyPr/>
                    <a:lstStyle/>
                    <a:p>
                      <a:pPr algn="ctr"/>
                      <a:endParaRPr kumimoji="1" lang="ja-JP" altLang="en-US" sz="1100" b="0" dirty="0"/>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en-US" altLang="ja-JP" sz="1100" b="0" dirty="0" smtClean="0">
                        <a:latin typeface="ＭＳ ゴシック" pitchFamily="49" charset="-128"/>
                        <a:ea typeface="ＭＳ ゴシック" pitchFamily="49" charset="-128"/>
                      </a:endParaRPr>
                    </a:p>
                  </a:txBody>
                  <a:tcPr marL="99060" marR="99060" anchor="ctr"/>
                </a:tc>
              </a:tr>
              <a:tr h="265124">
                <a:tc>
                  <a:txBody>
                    <a:bodyPr/>
                    <a:lstStyle/>
                    <a:p>
                      <a:pPr algn="ctr"/>
                      <a:endParaRPr kumimoji="1" lang="ja-JP" altLang="en-US" sz="1100" b="0" dirty="0"/>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ja-JP" altLang="en-US" sz="1100" b="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endParaRPr kumimoji="1" lang="en-US" altLang="ja-JP" sz="1100" b="0" dirty="0" smtClean="0">
                        <a:latin typeface="ＭＳ ゴシック" pitchFamily="49" charset="-128"/>
                        <a:ea typeface="ＭＳ ゴシック" pitchFamily="49" charset="-128"/>
                      </a:endParaRPr>
                    </a:p>
                  </a:txBody>
                  <a:tcPr marL="99060" marR="99060" anchor="ctr"/>
                </a:tc>
              </a:tr>
              <a:tr h="265124">
                <a:tc>
                  <a:txBody>
                    <a:bodyPr/>
                    <a:lstStyle/>
                    <a:p>
                      <a:pPr algn="ctr"/>
                      <a:r>
                        <a:rPr kumimoji="1" lang="ja-JP" altLang="en-US" sz="1100" b="1" dirty="0" smtClean="0"/>
                        <a:t>有床診療所入院基本料１</a:t>
                      </a:r>
                      <a:endParaRPr kumimoji="1" lang="ja-JP" altLang="en-US" sz="1100" b="1" dirty="0"/>
                    </a:p>
                  </a:txBody>
                  <a:tcPr marL="99060" marR="99060" anchor="ctr"/>
                </a:tc>
                <a:tc>
                  <a:txBody>
                    <a:bodyPr/>
                    <a:lstStyle/>
                    <a:p>
                      <a:pPr algn="ctr"/>
                      <a:r>
                        <a:rPr kumimoji="1" lang="en-US" altLang="ja-JP" sz="1200" b="1" dirty="0" smtClean="0">
                          <a:latin typeface="ＭＳ ゴシック" panose="020B0609070205080204" pitchFamily="49" charset="-128"/>
                          <a:ea typeface="ＭＳ ゴシック" panose="020B0609070205080204" pitchFamily="49" charset="-128"/>
                        </a:rPr>
                        <a:t>771</a:t>
                      </a:r>
                      <a:r>
                        <a:rPr kumimoji="1" lang="ja-JP" altLang="en-US" sz="1200" b="1" dirty="0" smtClean="0">
                          <a:latin typeface="ＭＳ ゴシック" panose="020B0609070205080204" pitchFamily="49" charset="-128"/>
                          <a:ea typeface="ＭＳ ゴシック" panose="020B0609070205080204" pitchFamily="49" charset="-128"/>
                        </a:rPr>
                        <a:t>点</a:t>
                      </a:r>
                      <a:endParaRPr kumimoji="1" lang="ja-JP" altLang="en-US" sz="1200" b="1"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601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itchFamily="49" charset="-128"/>
                          <a:ea typeface="ＭＳ ゴシック" pitchFamily="49" charset="-128"/>
                        </a:rPr>
                        <a:t>511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r>
              <a:tr h="265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有床診療所入院基本料２</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691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521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itchFamily="49" charset="-128"/>
                          <a:ea typeface="ＭＳ ゴシック" pitchFamily="49" charset="-128"/>
                        </a:rPr>
                        <a:t>471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r>
              <a:tr h="265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有床診療所入院基本料３</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511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anose="020B0609070205080204" pitchFamily="49" charset="-128"/>
                          <a:ea typeface="ＭＳ ゴシック" panose="020B0609070205080204" pitchFamily="49" charset="-128"/>
                        </a:rPr>
                        <a:t>381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latin typeface="ＭＳ ゴシック" pitchFamily="49" charset="-128"/>
                          <a:ea typeface="ＭＳ ゴシック" pitchFamily="49" charset="-128"/>
                        </a:rPr>
                        <a:t>351</a:t>
                      </a:r>
                      <a:r>
                        <a:rPr kumimoji="1" lang="ja-JP" altLang="en-US" sz="1200" b="1" dirty="0" smtClean="0">
                          <a:latin typeface="ＭＳ ゴシック" panose="020B0609070205080204" pitchFamily="49" charset="-128"/>
                          <a:ea typeface="ＭＳ ゴシック" panose="020B0609070205080204" pitchFamily="49" charset="-128"/>
                        </a:rPr>
                        <a:t>点</a:t>
                      </a:r>
                    </a:p>
                  </a:txBody>
                  <a:tcPr marL="99060" marR="99060" anchor="ctr"/>
                </a:tc>
              </a:tr>
            </a:tbl>
          </a:graphicData>
        </a:graphic>
      </p:graphicFrame>
      <p:sp>
        <p:nvSpPr>
          <p:cNvPr id="19" name="テキスト ボックス 18"/>
          <p:cNvSpPr txBox="1"/>
          <p:nvPr/>
        </p:nvSpPr>
        <p:spPr>
          <a:xfrm>
            <a:off x="4162122" y="1530951"/>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0" name="テキスト ボックス 19"/>
          <p:cNvSpPr txBox="1"/>
          <p:nvPr/>
        </p:nvSpPr>
        <p:spPr>
          <a:xfrm>
            <a:off x="8713572" y="1523166"/>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aphicFrame>
        <p:nvGraphicFramePr>
          <p:cNvPr id="23" name="表 22"/>
          <p:cNvGraphicFramePr>
            <a:graphicFrameLocks noGrp="1"/>
          </p:cNvGraphicFramePr>
          <p:nvPr>
            <p:extLst>
              <p:ext uri="{D42A27DB-BD31-4B8C-83A1-F6EECF244321}">
                <p14:modId xmlns:p14="http://schemas.microsoft.com/office/powerpoint/2010/main" xmlns="" val="1898775219"/>
              </p:ext>
            </p:extLst>
          </p:nvPr>
        </p:nvGraphicFramePr>
        <p:xfrm>
          <a:off x="4962337" y="1861720"/>
          <a:ext cx="4524500" cy="1913462"/>
        </p:xfrm>
        <a:graphic>
          <a:graphicData uri="http://schemas.openxmlformats.org/drawingml/2006/table">
            <a:tbl>
              <a:tblPr firstRow="1" bandRow="1">
                <a:tableStyleId>{8A107856-5554-42FB-B03E-39F5DBC370BA}</a:tableStyleId>
              </a:tblPr>
              <a:tblGrid>
                <a:gridCol w="1725243"/>
                <a:gridCol w="923544"/>
                <a:gridCol w="969264"/>
                <a:gridCol w="906449"/>
              </a:tblGrid>
              <a:tr h="267542">
                <a:tc>
                  <a:txBody>
                    <a:bodyPr/>
                    <a:lstStyle/>
                    <a:p>
                      <a:pPr algn="ctr"/>
                      <a:endParaRPr kumimoji="1" lang="ja-JP" altLang="en-US" sz="1100" b="0" dirty="0"/>
                    </a:p>
                  </a:txBody>
                  <a:tcPr marL="99060" marR="99060" anchor="ctr"/>
                </a:tc>
                <a:tc>
                  <a:txBody>
                    <a:bodyPr/>
                    <a:lstStyle/>
                    <a:p>
                      <a:pPr algn="ctr"/>
                      <a:r>
                        <a:rPr kumimoji="1" lang="ja-JP" altLang="en-US" sz="1100" b="1" dirty="0" smtClean="0"/>
                        <a:t>１４日以内</a:t>
                      </a:r>
                      <a:endParaRPr kumimoji="1" lang="ja-JP" altLang="en-US" sz="1100" b="1" dirty="0"/>
                    </a:p>
                  </a:txBody>
                  <a:tcPr marL="99060" marR="99060" anchor="ctr"/>
                </a:tc>
                <a:tc>
                  <a:txBody>
                    <a:bodyPr/>
                    <a:lstStyle/>
                    <a:p>
                      <a:pPr algn="ctr"/>
                      <a:r>
                        <a:rPr kumimoji="1" lang="ja-JP" altLang="en-US" sz="1100" b="1" dirty="0" smtClean="0"/>
                        <a:t>１５～３０日</a:t>
                      </a:r>
                      <a:endParaRPr kumimoji="1" lang="ja-JP" altLang="en-US" sz="1100" b="1" dirty="0"/>
                    </a:p>
                  </a:txBody>
                  <a:tcPr marL="99060" marR="99060" anchor="ctr"/>
                </a:tc>
                <a:tc>
                  <a:txBody>
                    <a:bodyPr/>
                    <a:lstStyle/>
                    <a:p>
                      <a:pPr algn="ctr"/>
                      <a:r>
                        <a:rPr kumimoji="1" lang="ja-JP" altLang="en-US" sz="1100" b="1" dirty="0" smtClean="0"/>
                        <a:t>３１日以上</a:t>
                      </a:r>
                      <a:endParaRPr kumimoji="1" lang="en-US" altLang="ja-JP" sz="1100" b="1" dirty="0" smtClean="0">
                        <a:latin typeface="ＭＳ ゴシック" pitchFamily="49" charset="-128"/>
                        <a:ea typeface="ＭＳ ゴシック" pitchFamily="49" charset="-128"/>
                      </a:endParaRPr>
                    </a:p>
                  </a:txBody>
                  <a:tcPr marL="99060" marR="99060" anchor="ctr"/>
                </a:tc>
              </a:tr>
              <a:tr h="267542">
                <a:tc>
                  <a:txBody>
                    <a:bodyPr/>
                    <a:lstStyle/>
                    <a:p>
                      <a:pPr algn="ctr"/>
                      <a:r>
                        <a:rPr kumimoji="1" lang="ja-JP" altLang="en-US" sz="1100" b="1" dirty="0" smtClean="0"/>
                        <a:t>有床診療所入院基本料１</a:t>
                      </a:r>
                      <a:endParaRPr kumimoji="1" lang="ja-JP" altLang="en-US" sz="1100" b="1" dirty="0"/>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861</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669</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567</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有床診療所入院基本料２</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770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ja-JP" altLang="en-US" sz="1200" b="1"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578</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521</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有床診療所入院基本料３</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568</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530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500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有床診療所入院基本料４</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775</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602</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510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有床診療所入院基本料５</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693</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520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469</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r h="2675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t>有床診療所入院基本料６</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511</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477</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u="sng" dirty="0" smtClean="0">
                          <a:solidFill>
                            <a:srgbClr val="0070C0"/>
                          </a:solidFill>
                          <a:latin typeface="ＭＳ ゴシック" panose="020B0609070205080204" pitchFamily="49" charset="-128"/>
                          <a:ea typeface="ＭＳ ゴシック" panose="020B0609070205080204" pitchFamily="49" charset="-128"/>
                        </a:rPr>
                        <a:t>450</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点</a:t>
                      </a:r>
                      <a:endParaRPr kumimoji="1" lang="en-US" altLang="ja-JP" sz="12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2" name="正方形/長方形 1"/>
          <p:cNvSpPr/>
          <p:nvPr/>
        </p:nvSpPr>
        <p:spPr>
          <a:xfrm>
            <a:off x="5214097" y="3740020"/>
            <a:ext cx="4953000" cy="253916"/>
          </a:xfrm>
          <a:prstGeom prst="rect">
            <a:avLst/>
          </a:prstGeom>
        </p:spPr>
        <p:txBody>
          <a:bodyPr>
            <a:spAutoFit/>
          </a:bodyPr>
          <a:lstStyle/>
          <a:p>
            <a:r>
              <a:rPr lang="en-US" altLang="ja-JP" sz="1050" b="1" u="sng" dirty="0" smtClean="0">
                <a:solidFill>
                  <a:srgbClr val="0070C0"/>
                </a:solidFill>
              </a:rPr>
              <a:t>※</a:t>
            </a:r>
            <a:r>
              <a:rPr lang="ja-JP" altLang="en-US" sz="1050" b="1" u="sng" dirty="0" smtClean="0">
                <a:solidFill>
                  <a:srgbClr val="0070C0"/>
                </a:solidFill>
              </a:rPr>
              <a:t>栄養管理実施加算の包括化</a:t>
            </a:r>
            <a:r>
              <a:rPr lang="ja-JP" altLang="en-US" sz="1050" b="1" u="sng" dirty="0">
                <a:solidFill>
                  <a:srgbClr val="0070C0"/>
                </a:solidFill>
              </a:rPr>
              <a:t>の見直しに伴い入院基本料</a:t>
            </a:r>
            <a:r>
              <a:rPr lang="ja-JP" altLang="en-US" sz="1050" b="1" u="sng" dirty="0" smtClean="0">
                <a:solidFill>
                  <a:srgbClr val="0070C0"/>
                </a:solidFill>
              </a:rPr>
              <a:t>を１１点引き下げ</a:t>
            </a:r>
            <a:r>
              <a:rPr lang="ja-JP" altLang="en-US" sz="1050" b="1" u="sng" dirty="0">
                <a:solidFill>
                  <a:srgbClr val="0070C0"/>
                </a:solidFill>
                <a:latin typeface="ＭＳ Ｐゴシック" pitchFamily="50" charset="-128"/>
              </a:rPr>
              <a:t>　</a:t>
            </a:r>
            <a:endParaRPr lang="ja-JP" altLang="en-US" sz="1050" dirty="0">
              <a:solidFill>
                <a:prstClr val="black"/>
              </a:solidFill>
            </a:endParaRPr>
          </a:p>
        </p:txBody>
      </p:sp>
      <p:sp>
        <p:nvSpPr>
          <p:cNvPr id="11" name="Rectangle 36"/>
          <p:cNvSpPr>
            <a:spLocks noChangeArrowheads="1"/>
          </p:cNvSpPr>
          <p:nvPr/>
        </p:nvSpPr>
        <p:spPr bwMode="auto">
          <a:xfrm>
            <a:off x="194339" y="802707"/>
            <a:ext cx="3812885" cy="3750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有床診療所入院基本料の見直し</a:t>
            </a:r>
            <a:endParaRPr lang="ja-JP" altLang="en-US" sz="2000" dirty="0">
              <a:solidFill>
                <a:prstClr val="black"/>
              </a:solidFill>
            </a:endParaRPr>
          </a:p>
        </p:txBody>
      </p:sp>
      <p:sp>
        <p:nvSpPr>
          <p:cNvPr id="13"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３．有床診療所の評価</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6" name="Picture 8" descr="C:\Users\Reiko\AppData\Local\Microsoft\Windows\Temporary Internet Files\Content.IE5\03LBPAZH\MC90029199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123" y="6166824"/>
            <a:ext cx="642935" cy="60617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Reiko\AppData\Local\Microsoft\Windows\Temporary Internet Files\Content.IE5\LUHN5YX2\MC900359059[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3007" y="6166824"/>
            <a:ext cx="663116" cy="56922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正方形/長方形 13"/>
          <p:cNvSpPr/>
          <p:nvPr/>
        </p:nvSpPr>
        <p:spPr>
          <a:xfrm>
            <a:off x="5424974" y="4113625"/>
            <a:ext cx="4068347" cy="415498"/>
          </a:xfrm>
          <a:prstGeom prst="rect">
            <a:avLst/>
          </a:prstGeom>
          <a:ln w="9525">
            <a:solidFill>
              <a:srgbClr val="FF0000"/>
            </a:solidFill>
            <a:prstDash val="dash"/>
          </a:ln>
        </p:spPr>
        <p:txBody>
          <a:bodyPr wrap="square">
            <a:spAutoFit/>
          </a:bodyPr>
          <a:lstStyle/>
          <a:p>
            <a:r>
              <a:rPr lang="en-US" altLang="ja-JP" sz="1050" b="1" dirty="0" smtClean="0">
                <a:solidFill>
                  <a:srgbClr val="FF0000"/>
                </a:solidFill>
              </a:rPr>
              <a:t>※</a:t>
            </a:r>
            <a:r>
              <a:rPr lang="ja-JP" altLang="en-US" sz="1050" b="1" dirty="0" smtClean="0">
                <a:solidFill>
                  <a:srgbClr val="FF0000"/>
                </a:solidFill>
              </a:rPr>
              <a:t>　従来の１～３が４～６になる場合は届出不要</a:t>
            </a:r>
            <a:endParaRPr lang="en-US" altLang="ja-JP" sz="1050" b="1" dirty="0" smtClean="0">
              <a:solidFill>
                <a:srgbClr val="FF0000"/>
              </a:solidFill>
            </a:endParaRPr>
          </a:p>
          <a:p>
            <a:r>
              <a:rPr lang="en-US" altLang="ja-JP" sz="1050" b="1" dirty="0" smtClean="0">
                <a:solidFill>
                  <a:srgbClr val="FF0000"/>
                </a:solidFill>
              </a:rPr>
              <a:t>※</a:t>
            </a:r>
            <a:r>
              <a:rPr lang="ja-JP" altLang="en-US" sz="1050" b="1" dirty="0" smtClean="0">
                <a:solidFill>
                  <a:srgbClr val="FF0000"/>
                </a:solidFill>
              </a:rPr>
              <a:t>　新設</a:t>
            </a:r>
            <a:r>
              <a:rPr lang="ja-JP" altLang="en-US" sz="1050" b="1" dirty="0">
                <a:solidFill>
                  <a:srgbClr val="FF0000"/>
                </a:solidFill>
              </a:rPr>
              <a:t>の</a:t>
            </a:r>
            <a:r>
              <a:rPr lang="ja-JP" altLang="en-US" sz="1050" b="1" dirty="0" smtClean="0">
                <a:solidFill>
                  <a:srgbClr val="FF0000"/>
                </a:solidFill>
              </a:rPr>
              <a:t>１～３を算定する場合、実績を示す書類と共に届出必要</a:t>
            </a:r>
            <a:endParaRPr lang="en-US" altLang="ja-JP" sz="1050" b="1" dirty="0" smtClean="0">
              <a:solidFill>
                <a:srgbClr val="FF0000"/>
              </a:solidFill>
            </a:endParaRPr>
          </a:p>
        </p:txBody>
      </p:sp>
      <p:pic>
        <p:nvPicPr>
          <p:cNvPr id="15" name="Picture 12"/>
          <p:cNvPicPr>
            <a:picLocks noChangeAspect="1" noChangeArrowheads="1"/>
          </p:cNvPicPr>
          <p:nvPr/>
        </p:nvPicPr>
        <p:blipFill>
          <a:blip r:embed="rId5" cstate="print"/>
          <a:srcRect/>
          <a:stretch>
            <a:fillRect/>
          </a:stretch>
        </p:blipFill>
        <p:spPr bwMode="auto">
          <a:xfrm>
            <a:off x="6339157" y="6205608"/>
            <a:ext cx="893850" cy="569221"/>
          </a:xfrm>
          <a:prstGeom prst="rect">
            <a:avLst/>
          </a:prstGeom>
          <a:noFill/>
          <a:ln w="9525">
            <a:noFill/>
            <a:miter lim="800000"/>
            <a:headEnd/>
            <a:tailEnd/>
          </a:ln>
        </p:spPr>
      </p:pic>
    </p:spTree>
    <p:extLst>
      <p:ext uri="{BB962C8B-B14F-4D97-AF65-F5344CB8AC3E}">
        <p14:creationId xmlns:p14="http://schemas.microsoft.com/office/powerpoint/2010/main" xmlns="" val="425965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45" y="192434"/>
            <a:ext cx="8890465" cy="461898"/>
          </a:xfrm>
          <a:prstGeom prst="rect">
            <a:avLst/>
          </a:prstGeo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3200" b="1" dirty="0">
                <a:solidFill>
                  <a:prstClr val="black"/>
                </a:solidFill>
              </a:rPr>
              <a:t>社会保障制度改革国民</a:t>
            </a:r>
            <a:r>
              <a:rPr lang="ja-JP" altLang="en-US" sz="3200" b="1" dirty="0" smtClean="0">
                <a:solidFill>
                  <a:prstClr val="black"/>
                </a:solidFill>
              </a:rPr>
              <a:t>会議</a:t>
            </a:r>
            <a:endParaRPr lang="en-US" altLang="ja-JP" sz="3200" b="1" dirty="0">
              <a:solidFill>
                <a:prstClr val="black"/>
              </a:solidFill>
            </a:endParaRPr>
          </a:p>
        </p:txBody>
      </p:sp>
      <p:sp>
        <p:nvSpPr>
          <p:cNvPr id="13" name="Rectangle 36"/>
          <p:cNvSpPr>
            <a:spLocks noChangeArrowheads="1"/>
          </p:cNvSpPr>
          <p:nvPr/>
        </p:nvSpPr>
        <p:spPr bwMode="auto">
          <a:xfrm>
            <a:off x="109910" y="839742"/>
            <a:ext cx="4590910" cy="36004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spcBef>
                <a:spcPct val="20000"/>
              </a:spcBef>
            </a:pPr>
            <a:r>
              <a:rPr lang="ja-JP" altLang="en-US" sz="2000" dirty="0" smtClean="0">
                <a:solidFill>
                  <a:prstClr val="black"/>
                </a:solidFill>
              </a:rPr>
              <a:t>医療</a:t>
            </a:r>
            <a:r>
              <a:rPr lang="ja-JP" altLang="en-US" sz="2000" dirty="0">
                <a:solidFill>
                  <a:prstClr val="black"/>
                </a:solidFill>
              </a:rPr>
              <a:t>・介護分野の改革</a:t>
            </a:r>
          </a:p>
        </p:txBody>
      </p:sp>
      <p:sp>
        <p:nvSpPr>
          <p:cNvPr id="18" name="Rectangle 37"/>
          <p:cNvSpPr>
            <a:spLocks noChangeArrowheads="1"/>
          </p:cNvSpPr>
          <p:nvPr/>
        </p:nvSpPr>
        <p:spPr bwMode="auto">
          <a:xfrm>
            <a:off x="228323" y="1638024"/>
            <a:ext cx="8997954" cy="4783801"/>
          </a:xfrm>
          <a:prstGeom prst="rect">
            <a:avLst/>
          </a:prstGeom>
          <a:solidFill>
            <a:srgbClr val="FFFFAF">
              <a:alpha val="49804"/>
            </a:srgbClr>
          </a:solidFill>
          <a:ln w="9525">
            <a:solidFill>
              <a:schemeClr val="tx1"/>
            </a:solidFill>
            <a:miter lim="800000"/>
            <a:headEnd/>
            <a:tailEnd/>
          </a:ln>
        </p:spPr>
        <p:txBody>
          <a:bodyPr/>
          <a:lstStyle/>
          <a:p>
            <a:pPr marL="357188" indent="-179388">
              <a:tabLst>
                <a:tab pos="0" algn="l"/>
              </a:tabLst>
            </a:pPr>
            <a:r>
              <a:rPr lang="ja-JP" altLang="en-US" b="1" dirty="0" smtClean="0">
                <a:solidFill>
                  <a:prstClr val="black"/>
                </a:solidFill>
              </a:rPr>
              <a:t>■　</a:t>
            </a:r>
            <a:r>
              <a:rPr lang="ja-JP" altLang="en-US" u="sng" dirty="0" smtClean="0">
                <a:solidFill>
                  <a:prstClr val="black"/>
                </a:solidFill>
              </a:rPr>
              <a:t>急性期</a:t>
            </a:r>
            <a:r>
              <a:rPr lang="ja-JP" altLang="en-US" u="sng" dirty="0">
                <a:solidFill>
                  <a:prstClr val="black"/>
                </a:solidFill>
              </a:rPr>
              <a:t>から亜急性期、回復期等まで、患者が状態に見合った病床でその状態にふさわしい医療を受けることができるよう、急性期医療を中心に人的・物的資源を集中投入し、入院期間を減らして早期の家庭復帰・社会復帰を実現するとともに、受け皿となる地域の病床や在宅医療・在宅介護を充実させていく必要がある</a:t>
            </a:r>
            <a:r>
              <a:rPr lang="ja-JP" altLang="en-US" dirty="0">
                <a:solidFill>
                  <a:prstClr val="black"/>
                </a:solidFill>
              </a:rPr>
              <a:t>。この時、機能分化した病床機能にふさわしい設備人員体制を確保することが大切であり、</a:t>
            </a:r>
            <a:r>
              <a:rPr lang="ja-JP" altLang="en-US" u="sng" dirty="0">
                <a:solidFill>
                  <a:prstClr val="black"/>
                </a:solidFill>
              </a:rPr>
              <a:t>病院のみならず地域の診療所をもネットワークに組み込み、医療資源として有効に活用していくことが必要</a:t>
            </a:r>
            <a:r>
              <a:rPr lang="ja-JP" altLang="en-US" dirty="0">
                <a:solidFill>
                  <a:prstClr val="black"/>
                </a:solidFill>
              </a:rPr>
              <a:t>となる</a:t>
            </a:r>
            <a:r>
              <a:rPr lang="ja-JP" altLang="en-US" dirty="0" smtClean="0">
                <a:solidFill>
                  <a:prstClr val="black"/>
                </a:solidFill>
              </a:rPr>
              <a:t>。</a:t>
            </a:r>
            <a:endParaRPr lang="en-US" altLang="ja-JP" dirty="0" smtClean="0">
              <a:solidFill>
                <a:prstClr val="black"/>
              </a:solidFill>
            </a:endParaRPr>
          </a:p>
          <a:p>
            <a:pPr marL="357188" indent="-179388">
              <a:tabLst>
                <a:tab pos="0" algn="l"/>
              </a:tabLst>
            </a:pPr>
            <a:endParaRPr lang="en-US" altLang="ja-JP" dirty="0">
              <a:solidFill>
                <a:prstClr val="black"/>
              </a:solidFill>
            </a:endParaRPr>
          </a:p>
          <a:p>
            <a:pPr marL="357188" indent="-179388">
              <a:tabLst>
                <a:tab pos="0" algn="l"/>
              </a:tabLst>
            </a:pPr>
            <a:r>
              <a:rPr lang="ja-JP" altLang="en-US" sz="2000" b="1" dirty="0">
                <a:solidFill>
                  <a:prstClr val="black"/>
                </a:solidFill>
              </a:rPr>
              <a:t>■</a:t>
            </a:r>
            <a:r>
              <a:rPr lang="ja-JP" altLang="en-US" dirty="0">
                <a:solidFill>
                  <a:prstClr val="black"/>
                </a:solidFill>
              </a:rPr>
              <a:t>　この地域包括ケアシステムは、介護保険制度の枠内では完結しない。例えば、</a:t>
            </a:r>
            <a:r>
              <a:rPr lang="ja-JP" altLang="en-US" u="sng" dirty="0">
                <a:solidFill>
                  <a:prstClr val="black"/>
                </a:solidFill>
              </a:rPr>
              <a:t>介護ニーズと医療ニーズを併せ持つ高齢者を地域で確実に支えていくためには、訪問診療、訪問口腔ケア、訪問看護、訪問リハビリテーション、訪問薬剤指導などの在宅医療が、不可欠である</a:t>
            </a:r>
            <a:r>
              <a:rPr lang="ja-JP" altLang="en-US" dirty="0">
                <a:solidFill>
                  <a:prstClr val="black"/>
                </a:solidFill>
              </a:rPr>
              <a:t>。</a:t>
            </a:r>
            <a:r>
              <a:rPr lang="ja-JP" altLang="en-US" u="sng" dirty="0">
                <a:solidFill>
                  <a:prstClr val="black"/>
                </a:solidFill>
              </a:rPr>
              <a:t>自宅だけでなく、高齢者住宅に居ても、グループホームや介護施設その他どこに暮らしていても必要な医療が確実に提供されるようにしなければならず、かかりつけ医の役割が改めて重要となる。</a:t>
            </a:r>
            <a:r>
              <a:rPr lang="ja-JP" altLang="en-US" dirty="0">
                <a:solidFill>
                  <a:prstClr val="black"/>
                </a:solidFill>
              </a:rPr>
              <a:t>そして、医療・介護サービスが地域の中で一体的に提供されるようにするためには</a:t>
            </a:r>
            <a:r>
              <a:rPr lang="ja-JP" altLang="en-US" u="sng" dirty="0">
                <a:solidFill>
                  <a:prstClr val="black"/>
                </a:solidFill>
              </a:rPr>
              <a:t>、医療・介護のネットワーク化が必要</a:t>
            </a:r>
            <a:r>
              <a:rPr lang="ja-JP" altLang="en-US" dirty="0">
                <a:solidFill>
                  <a:prstClr val="black"/>
                </a:solidFill>
              </a:rPr>
              <a:t>であり、より具体的に言えば、医療・介護サービスの提供者間、提供者と行政間など様々な関係者間で生じる連携を誰がどのようにマネージしていくかということが重要となる。</a:t>
            </a:r>
          </a:p>
          <a:p>
            <a:pPr marL="357188" indent="-179388"/>
            <a:endParaRPr lang="ja-JP" altLang="en-US" dirty="0">
              <a:solidFill>
                <a:prstClr val="black"/>
              </a:solidFill>
            </a:endParaRPr>
          </a:p>
          <a:p>
            <a:pPr marL="357188" indent="-179388"/>
            <a:r>
              <a:rPr lang="ja-JP" altLang="en-US" b="1" dirty="0">
                <a:solidFill>
                  <a:srgbClr val="5B9BD5"/>
                </a:solidFill>
              </a:rPr>
              <a:t>　</a:t>
            </a:r>
            <a:r>
              <a:rPr lang="ja-JP" altLang="en-US" sz="2000" dirty="0">
                <a:solidFill>
                  <a:prstClr val="black"/>
                </a:solidFill>
                <a:latin typeface="ＭＳ Ｐゴシック" pitchFamily="50" charset="-128"/>
              </a:rPr>
              <a:t>　　　　　</a:t>
            </a:r>
            <a:r>
              <a:rPr lang="ja-JP" altLang="en-US" dirty="0">
                <a:solidFill>
                  <a:prstClr val="black"/>
                </a:solidFill>
                <a:latin typeface="ＭＳ Ｐゴシック" pitchFamily="50" charset="-128"/>
              </a:rPr>
              <a:t>　</a:t>
            </a:r>
            <a:endParaRPr lang="ja-JP" altLang="en-US" dirty="0">
              <a:solidFill>
                <a:prstClr val="black"/>
              </a:solidFill>
            </a:endParaRPr>
          </a:p>
          <a:p>
            <a:pPr marL="185738"/>
            <a:endParaRPr lang="en-US" altLang="ja-JP" dirty="0" smtClean="0">
              <a:solidFill>
                <a:prstClr val="black"/>
              </a:solidFill>
            </a:endParaRPr>
          </a:p>
          <a:p>
            <a:pPr marL="185738"/>
            <a:endParaRPr lang="en-US" altLang="ja-JP" dirty="0">
              <a:solidFill>
                <a:prstClr val="black"/>
              </a:solidFill>
            </a:endParaRPr>
          </a:p>
        </p:txBody>
      </p:sp>
      <p:sp>
        <p:nvSpPr>
          <p:cNvPr id="11" name="テキスト ボックス 10"/>
          <p:cNvSpPr txBox="1"/>
          <p:nvPr/>
        </p:nvSpPr>
        <p:spPr>
          <a:xfrm>
            <a:off x="228326" y="1267444"/>
            <a:ext cx="9341892" cy="338554"/>
          </a:xfrm>
          <a:prstGeom prst="rect">
            <a:avLst/>
          </a:prstGeom>
          <a:noFill/>
        </p:spPr>
        <p:txBody>
          <a:bodyPr wrap="square" rtlCol="0">
            <a:spAutoFit/>
          </a:bodyPr>
          <a:lstStyle/>
          <a:p>
            <a:r>
              <a:rPr lang="ja-JP" altLang="en-US" sz="1600" b="1" u="sng" dirty="0" smtClean="0">
                <a:solidFill>
                  <a:prstClr val="black"/>
                </a:solidFill>
              </a:rPr>
              <a:t>　社会</a:t>
            </a:r>
            <a:r>
              <a:rPr lang="ja-JP" altLang="en-US" sz="1600" b="1" u="sng" dirty="0">
                <a:solidFill>
                  <a:prstClr val="black"/>
                </a:solidFill>
              </a:rPr>
              <a:t>保障制度改革国民会議報告書（抜粋）</a:t>
            </a:r>
            <a:endParaRPr lang="en-US" altLang="ja-JP" sz="1600" b="1" u="sng" dirty="0">
              <a:solidFill>
                <a:prstClr val="black"/>
              </a:solidFill>
            </a:endParaRPr>
          </a:p>
        </p:txBody>
      </p:sp>
      <p:sp>
        <p:nvSpPr>
          <p:cNvPr id="2" name="正方形/長方形 1"/>
          <p:cNvSpPr/>
          <p:nvPr/>
        </p:nvSpPr>
        <p:spPr>
          <a:xfrm>
            <a:off x="7279190" y="758152"/>
            <a:ext cx="2377998" cy="523220"/>
          </a:xfrm>
          <a:prstGeom prst="rect">
            <a:avLst/>
          </a:prstGeom>
        </p:spPr>
        <p:txBody>
          <a:bodyPr wrap="square">
            <a:spAutoFit/>
          </a:bodyPr>
          <a:lstStyle/>
          <a:p>
            <a:pPr algn="r"/>
            <a:r>
              <a:rPr lang="ja-JP" altLang="en-US" sz="1400" dirty="0">
                <a:solidFill>
                  <a:prstClr val="black"/>
                </a:solidFill>
                <a:latin typeface="ＭＳ Ｐゴシック"/>
              </a:rPr>
              <a:t>平成２５年８月６日</a:t>
            </a:r>
          </a:p>
          <a:p>
            <a:r>
              <a:rPr lang="zh-CN" altLang="en-US" sz="1400" dirty="0">
                <a:solidFill>
                  <a:prstClr val="black"/>
                </a:solidFill>
                <a:latin typeface="ＭＳ Ｐゴシック" panose="020B0600070205080204" pitchFamily="50" charset="-128"/>
                <a:ea typeface="ＭＳ Ｐゴシック" panose="020B0600070205080204" pitchFamily="50" charset="-128"/>
              </a:rPr>
              <a:t>社会保障制度改革国民会議</a:t>
            </a:r>
            <a:endParaRPr lang="ja-JP" altLang="en-US" sz="1400" dirty="0">
              <a:solidFill>
                <a:prstClr val="black"/>
              </a:solidFill>
              <a:latin typeface="ＭＳ Ｐゴシック" panose="020B0600070205080204" pitchFamily="50" charset="-128"/>
            </a:endParaRP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05543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４．</a:t>
            </a:r>
            <a:r>
              <a:rPr lang="ja-JP" altLang="en-US" dirty="0">
                <a:solidFill>
                  <a:srgbClr val="000000"/>
                </a:solidFill>
              </a:rPr>
              <a:t>適切</a:t>
            </a:r>
            <a:r>
              <a:rPr lang="ja-JP" altLang="en-US" dirty="0" smtClean="0">
                <a:solidFill>
                  <a:srgbClr val="000000"/>
                </a:solidFill>
              </a:rPr>
              <a:t>な在宅</a:t>
            </a:r>
            <a:r>
              <a:rPr lang="ja-JP" altLang="en-US" dirty="0">
                <a:solidFill>
                  <a:srgbClr val="000000"/>
                </a:solidFill>
              </a:rPr>
              <a:t>医療</a:t>
            </a:r>
            <a:r>
              <a:rPr lang="ja-JP" altLang="en-US" dirty="0" smtClean="0">
                <a:solidFill>
                  <a:srgbClr val="000000"/>
                </a:solidFill>
              </a:rPr>
              <a:t>の</a:t>
            </a:r>
            <a:r>
              <a:rPr lang="ja-JP" altLang="en-US" dirty="0">
                <a:solidFill>
                  <a:srgbClr val="000000"/>
                </a:solidFill>
              </a:rPr>
              <a:t>推進</a:t>
            </a:r>
            <a:endParaRPr lang="ja-JP" altLang="en-US" dirty="0" smtClean="0">
              <a:solidFill>
                <a:srgbClr val="000000"/>
              </a:solidFill>
            </a:endParaRPr>
          </a:p>
        </p:txBody>
      </p:sp>
      <p:sp>
        <p:nvSpPr>
          <p:cNvPr id="7" name="正方形/長方形 6"/>
          <p:cNvSpPr/>
          <p:nvPr/>
        </p:nvSpPr>
        <p:spPr>
          <a:xfrm>
            <a:off x="165098" y="5246352"/>
            <a:ext cx="9546565" cy="12208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今回は集合住宅は一律減額という措置によって不適切事例に対応することとされた</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が、中医協「答申書」附帯意見に、不適切事例の適正化の影響を調査・検証することが</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明記されているので、今後、改定後の動向も見ながら、次回改定に向けて、検証しつつ</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en-US" sz="2000" kern="0" dirty="0" smtClean="0">
                <a:solidFill>
                  <a:prstClr val="black"/>
                </a:solidFill>
                <a:latin typeface="ＭＳ Ｐゴシック"/>
                <a:ea typeface="ＭＳ Ｐゴシック"/>
                <a:cs typeface="ＭＳ ゴシック"/>
              </a:rPr>
              <a:t>日医としても必要</a:t>
            </a:r>
            <a:r>
              <a:rPr lang="ja-JP" altLang="en-US" sz="2000" kern="0" dirty="0">
                <a:solidFill>
                  <a:prstClr val="black"/>
                </a:solidFill>
                <a:latin typeface="ＭＳ Ｐゴシック"/>
                <a:ea typeface="ＭＳ Ｐゴシック"/>
                <a:cs typeface="ＭＳ ゴシック"/>
              </a:rPr>
              <a:t>な</a:t>
            </a:r>
            <a:r>
              <a:rPr lang="ja-JP" altLang="en-US" sz="2000" kern="0" dirty="0" smtClean="0">
                <a:solidFill>
                  <a:prstClr val="black"/>
                </a:solidFill>
                <a:latin typeface="ＭＳ Ｐゴシック"/>
                <a:ea typeface="ＭＳ Ｐゴシック"/>
                <a:cs typeface="ＭＳ ゴシック"/>
              </a:rPr>
              <a:t>意見を主張していきたい。</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01" y="693738"/>
            <a:ext cx="9546565" cy="1822869"/>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dirty="0" smtClean="0">
                <a:solidFill>
                  <a:srgbClr val="000000"/>
                </a:solidFill>
                <a:latin typeface="ＭＳ Ｐゴシック"/>
                <a:ea typeface="ＭＳ Ｐゴシック"/>
              </a:rPr>
              <a:t>在宅医療を担う医療機関を確保するとともに、質の高い在宅医療を推進</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(1) </a:t>
            </a:r>
            <a:r>
              <a:rPr lang="ja-JP" altLang="en-US" sz="2000" dirty="0" smtClean="0">
                <a:solidFill>
                  <a:srgbClr val="000000"/>
                </a:solidFill>
                <a:latin typeface="ＭＳ Ｐゴシック"/>
                <a:ea typeface="ＭＳ Ｐゴシック"/>
              </a:rPr>
              <a:t>在支診・在支病以外の評価引き上げ</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2</a:t>
            </a:r>
            <a:r>
              <a:rPr lang="en-US" altLang="ja-JP" sz="2000" dirty="0" smtClean="0">
                <a:solidFill>
                  <a:srgbClr val="000000"/>
                </a:solidFill>
                <a:latin typeface="ＭＳ Ｐゴシック"/>
                <a:ea typeface="ＭＳ Ｐゴシック"/>
              </a:rPr>
              <a:t>) </a:t>
            </a:r>
            <a:r>
              <a:rPr lang="ja-JP" altLang="en-US" sz="2000" dirty="0" smtClean="0">
                <a:solidFill>
                  <a:srgbClr val="000000"/>
                </a:solidFill>
                <a:latin typeface="ＭＳ Ｐゴシック"/>
                <a:ea typeface="ＭＳ Ｐゴシック"/>
              </a:rPr>
              <a:t>在支診・在支病の実績に応じた評価</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3</a:t>
            </a:r>
            <a:r>
              <a:rPr lang="en-US" altLang="ja-JP" sz="2000" dirty="0" smtClean="0">
                <a:solidFill>
                  <a:srgbClr val="000000"/>
                </a:solidFill>
                <a:latin typeface="ＭＳ Ｐゴシック"/>
                <a:ea typeface="ＭＳ Ｐゴシック"/>
              </a:rPr>
              <a:t>) </a:t>
            </a:r>
            <a:r>
              <a:rPr lang="ja-JP" altLang="en-US" sz="2000" dirty="0" smtClean="0">
                <a:solidFill>
                  <a:srgbClr val="000000"/>
                </a:solidFill>
                <a:latin typeface="ＭＳ Ｐゴシック"/>
                <a:ea typeface="ＭＳ Ｐゴシック"/>
              </a:rPr>
              <a:t>機能強化型在支診・在支病の評価</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en-US" altLang="ja-JP" sz="2000" dirty="0" smtClean="0">
                <a:solidFill>
                  <a:srgbClr val="000000"/>
                </a:solidFill>
                <a:latin typeface="ＭＳ Ｐゴシック"/>
                <a:ea typeface="ＭＳ Ｐゴシック"/>
              </a:rPr>
              <a:t>  (4) </a:t>
            </a:r>
            <a:r>
              <a:rPr lang="ja-JP" altLang="en-US" sz="2000" dirty="0" smtClean="0">
                <a:solidFill>
                  <a:srgbClr val="000000"/>
                </a:solidFill>
                <a:latin typeface="ＭＳ Ｐゴシック"/>
                <a:ea typeface="ＭＳ Ｐゴシック"/>
              </a:rPr>
              <a:t>在宅療養後方支援病院の新設</a:t>
            </a:r>
            <a:endParaRPr lang="en-US" altLang="ja-JP" sz="2000" dirty="0" smtClean="0">
              <a:solidFill>
                <a:srgbClr val="000000"/>
              </a:solidFill>
              <a:latin typeface="ＭＳ Ｐゴシック"/>
              <a:ea typeface="ＭＳ Ｐゴシック"/>
            </a:endParaRPr>
          </a:p>
          <a:p>
            <a:pPr eaLnBrk="1" fontAlgn="base" hangingPunct="1">
              <a:lnSpc>
                <a:spcPts val="2000"/>
              </a:lnSpc>
              <a:spcBef>
                <a:spcPts val="0"/>
              </a:spcBef>
              <a:spcAft>
                <a:spcPct val="0"/>
              </a:spcAft>
              <a:buFontTx/>
              <a:buNone/>
            </a:pPr>
            <a:r>
              <a:rPr lang="ja-JP" altLang="en-US" sz="2000" dirty="0" smtClean="0">
                <a:solidFill>
                  <a:srgbClr val="000000"/>
                </a:solidFill>
                <a:latin typeface="ＭＳ Ｐゴシック"/>
                <a:ea typeface="ＭＳ Ｐゴシック"/>
              </a:rPr>
              <a:t>　</a:t>
            </a:r>
            <a:r>
              <a:rPr lang="en-US" altLang="ja-JP" sz="2000" dirty="0" smtClean="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5</a:t>
            </a:r>
            <a:r>
              <a:rPr lang="en-US" altLang="ja-JP" sz="2000" dirty="0" smtClean="0">
                <a:solidFill>
                  <a:srgbClr val="000000"/>
                </a:solidFill>
                <a:latin typeface="ＭＳ Ｐゴシック"/>
                <a:ea typeface="ＭＳ Ｐゴシック"/>
              </a:rPr>
              <a:t>) </a:t>
            </a:r>
            <a:r>
              <a:rPr lang="ja-JP" altLang="en-US" sz="2000" dirty="0" smtClean="0">
                <a:solidFill>
                  <a:srgbClr val="000000"/>
                </a:solidFill>
                <a:latin typeface="ＭＳ Ｐゴシック"/>
                <a:ea typeface="ＭＳ Ｐゴシック"/>
              </a:rPr>
              <a:t>在宅医療に関する適正化</a:t>
            </a:r>
            <a:endParaRPr lang="en-US" altLang="ja-JP" sz="2000" dirty="0" smtClean="0">
              <a:solidFill>
                <a:srgbClr val="000000"/>
              </a:solidFill>
              <a:latin typeface="ＭＳ Ｐゴシック"/>
              <a:ea typeface="ＭＳ Ｐゴシック"/>
            </a:endParaRPr>
          </a:p>
        </p:txBody>
      </p:sp>
      <p:sp>
        <p:nvSpPr>
          <p:cNvPr id="10" name="Rectangle 10"/>
          <p:cNvSpPr>
            <a:spLocks noChangeArrowheads="1"/>
          </p:cNvSpPr>
          <p:nvPr/>
        </p:nvSpPr>
        <p:spPr bwMode="auto">
          <a:xfrm>
            <a:off x="165099" y="2516607"/>
            <a:ext cx="9546565" cy="2733487"/>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① </a:t>
            </a:r>
            <a:r>
              <a:rPr lang="ja-JP" altLang="en-US" sz="1900" spc="-20" dirty="0" smtClean="0">
                <a:solidFill>
                  <a:srgbClr val="000000"/>
                </a:solidFill>
                <a:latin typeface="ＭＳ Ｐゴシック" charset="-128"/>
              </a:rPr>
              <a:t>強化型在支診・在支病、在支診・在支病</a:t>
            </a:r>
            <a:r>
              <a:rPr lang="ja-JP" altLang="en-US" sz="1900" spc="-20" dirty="0" smtClean="0">
                <a:solidFill>
                  <a:srgbClr val="FF0000"/>
                </a:solidFill>
                <a:latin typeface="ＭＳ Ｐゴシック" charset="-128"/>
              </a:rPr>
              <a:t>以外</a:t>
            </a:r>
            <a:r>
              <a:rPr lang="ja-JP" altLang="en-US" sz="1900" spc="-20" dirty="0" smtClean="0">
                <a:solidFill>
                  <a:srgbClr val="000000"/>
                </a:solidFill>
                <a:latin typeface="ＭＳ Ｐゴシック" charset="-128"/>
              </a:rPr>
              <a:t>の医療機関の在医総管、特</a:t>
            </a:r>
            <a:r>
              <a:rPr lang="ja-JP" altLang="en-US" sz="1900" spc="-20" dirty="0" smtClean="0">
                <a:solidFill>
                  <a:srgbClr val="000000"/>
                </a:solidFill>
                <a:latin typeface="ＭＳ Ｐゴシック" charset="-128"/>
                <a:ea typeface="ＭＳ Ｐゴシック"/>
              </a:rPr>
              <a:t>医総管の引上げ</a:t>
            </a:r>
            <a:endParaRPr lang="en-US" altLang="ja-JP" sz="1900" spc="-2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ea typeface="ＭＳ Ｐゴシック"/>
              </a:rPr>
              <a:t>在医総管　処方せん交付：</a:t>
            </a:r>
            <a:r>
              <a:rPr lang="en-US" altLang="ja-JP" sz="1900" dirty="0" smtClean="0">
                <a:solidFill>
                  <a:srgbClr val="000000"/>
                </a:solidFill>
                <a:latin typeface="ＭＳ Ｐゴシック" charset="-128"/>
                <a:ea typeface="ＭＳ Ｐゴシック"/>
              </a:rPr>
              <a:t>2,200</a:t>
            </a:r>
            <a:r>
              <a:rPr lang="ja-JP" altLang="en-US" sz="1900" dirty="0" smtClean="0">
                <a:solidFill>
                  <a:srgbClr val="000000"/>
                </a:solidFill>
                <a:latin typeface="ＭＳ Ｐゴシック" charset="-128"/>
                <a:ea typeface="ＭＳ Ｐゴシック"/>
              </a:rPr>
              <a:t>点→</a:t>
            </a:r>
            <a:r>
              <a:rPr lang="en-US" altLang="ja-JP" sz="1900" dirty="0" smtClean="0">
                <a:solidFill>
                  <a:srgbClr val="000000"/>
                </a:solidFill>
                <a:latin typeface="ＭＳ Ｐゴシック" charset="-128"/>
                <a:ea typeface="ＭＳ Ｐゴシック"/>
              </a:rPr>
              <a:t>3,150</a:t>
            </a:r>
            <a:r>
              <a:rPr lang="ja-JP" altLang="en-US" sz="1900" dirty="0" smtClean="0">
                <a:solidFill>
                  <a:srgbClr val="000000"/>
                </a:solidFill>
                <a:latin typeface="ＭＳ Ｐゴシック" charset="-128"/>
                <a:ea typeface="ＭＳ Ｐゴシック"/>
              </a:rPr>
              <a:t>点　院内処方：</a:t>
            </a:r>
            <a:r>
              <a:rPr lang="en-US" altLang="ja-JP" sz="1900" dirty="0" smtClean="0">
                <a:solidFill>
                  <a:srgbClr val="000000"/>
                </a:solidFill>
                <a:latin typeface="ＭＳ Ｐゴシック" charset="-128"/>
                <a:ea typeface="ＭＳ Ｐゴシック"/>
              </a:rPr>
              <a:t>2,500</a:t>
            </a:r>
            <a:r>
              <a:rPr lang="ja-JP" altLang="en-US" sz="1900" dirty="0" smtClean="0">
                <a:solidFill>
                  <a:srgbClr val="000000"/>
                </a:solidFill>
                <a:latin typeface="ＭＳ Ｐゴシック" charset="-128"/>
                <a:ea typeface="ＭＳ Ｐゴシック"/>
              </a:rPr>
              <a:t>点→</a:t>
            </a:r>
            <a:r>
              <a:rPr lang="en-US" altLang="ja-JP" sz="1900" dirty="0" smtClean="0">
                <a:solidFill>
                  <a:srgbClr val="000000"/>
                </a:solidFill>
                <a:latin typeface="ＭＳ Ｐゴシック" charset="-128"/>
                <a:ea typeface="ＭＳ Ｐゴシック"/>
              </a:rPr>
              <a:t>3,450</a:t>
            </a:r>
            <a:r>
              <a:rPr lang="ja-JP" altLang="en-US" sz="1900" dirty="0" smtClean="0">
                <a:solidFill>
                  <a:srgbClr val="000000"/>
                </a:solidFill>
                <a:latin typeface="ＭＳ Ｐゴシック" charset="-128"/>
                <a:ea typeface="ＭＳ Ｐゴシック"/>
              </a:rPr>
              <a:t>点</a:t>
            </a:r>
            <a:endParaRPr lang="en-US" altLang="ja-JP" sz="1900" dirty="0">
              <a:solidFill>
                <a:srgbClr val="000000"/>
              </a:solidFill>
              <a:latin typeface="ＭＳ Ｐゴシック" charset="-128"/>
              <a:ea typeface="ＭＳ Ｐゴシック"/>
            </a:endParaRPr>
          </a:p>
          <a:p>
            <a:pPr eaLnBrk="1" fontAlgn="base" hangingPunct="1">
              <a:lnSpc>
                <a:spcPts val="2300"/>
              </a:lnSpc>
              <a:spcBef>
                <a:spcPct val="0"/>
              </a:spcBef>
              <a:spcAft>
                <a:spcPct val="0"/>
              </a:spcAft>
              <a:buFont typeface="Arial" charset="0"/>
              <a:buNone/>
            </a:pPr>
            <a:r>
              <a:rPr lang="en-US" altLang="ja-JP" sz="1900" dirty="0" smtClean="0">
                <a:solidFill>
                  <a:srgbClr val="000000"/>
                </a:solidFill>
                <a:latin typeface="ＭＳ Ｐゴシック" charset="-128"/>
                <a:ea typeface="ＭＳ Ｐゴシック"/>
              </a:rPr>
              <a:t>        </a:t>
            </a:r>
            <a:r>
              <a:rPr lang="ja-JP" altLang="en-US" sz="1900" dirty="0" smtClean="0">
                <a:solidFill>
                  <a:srgbClr val="000000"/>
                </a:solidFill>
                <a:latin typeface="ＭＳ Ｐゴシック" charset="-128"/>
                <a:ea typeface="ＭＳ Ｐゴシック"/>
              </a:rPr>
              <a:t>特医総管</a:t>
            </a:r>
            <a:r>
              <a:rPr lang="ja-JP" altLang="en-US" sz="1900" dirty="0">
                <a:solidFill>
                  <a:srgbClr val="000000"/>
                </a:solidFill>
                <a:latin typeface="ＭＳ Ｐゴシック" charset="-128"/>
                <a:ea typeface="ＭＳ Ｐゴシック"/>
              </a:rPr>
              <a:t>　処方せん交付</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1,500</a:t>
            </a:r>
            <a:r>
              <a:rPr lang="ja-JP" altLang="en-US" sz="1900" dirty="0">
                <a:solidFill>
                  <a:srgbClr val="000000"/>
                </a:solidFill>
                <a:latin typeface="ＭＳ Ｐゴシック" charset="-128"/>
                <a:ea typeface="ＭＳ Ｐゴシック"/>
              </a:rPr>
              <a:t>点</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2,250</a:t>
            </a:r>
            <a:r>
              <a:rPr lang="ja-JP" altLang="en-US" sz="1900" dirty="0">
                <a:solidFill>
                  <a:srgbClr val="000000"/>
                </a:solidFill>
                <a:latin typeface="ＭＳ Ｐゴシック" charset="-128"/>
                <a:ea typeface="ＭＳ Ｐゴシック"/>
              </a:rPr>
              <a:t>点　院内処方</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1,800</a:t>
            </a:r>
            <a:r>
              <a:rPr lang="ja-JP" altLang="en-US" sz="1900" dirty="0">
                <a:solidFill>
                  <a:srgbClr val="000000"/>
                </a:solidFill>
                <a:latin typeface="ＭＳ Ｐゴシック" charset="-128"/>
                <a:ea typeface="ＭＳ Ｐゴシック"/>
              </a:rPr>
              <a:t>点</a:t>
            </a:r>
            <a:r>
              <a:rPr lang="ja-JP" altLang="en-US" sz="1900" dirty="0" smtClean="0">
                <a:solidFill>
                  <a:srgbClr val="000000"/>
                </a:solidFill>
                <a:latin typeface="ＭＳ Ｐゴシック" charset="-128"/>
                <a:ea typeface="ＭＳ Ｐゴシック"/>
              </a:rPr>
              <a:t>→</a:t>
            </a:r>
            <a:r>
              <a:rPr lang="en-US" altLang="ja-JP" sz="1900" dirty="0" smtClean="0">
                <a:solidFill>
                  <a:srgbClr val="000000"/>
                </a:solidFill>
                <a:latin typeface="ＭＳ Ｐゴシック" charset="-128"/>
                <a:ea typeface="ＭＳ Ｐゴシック"/>
              </a:rPr>
              <a:t>2,550</a:t>
            </a:r>
            <a:r>
              <a:rPr lang="ja-JP" altLang="en-US" sz="1900" dirty="0">
                <a:solidFill>
                  <a:srgbClr val="000000"/>
                </a:solidFill>
                <a:latin typeface="ＭＳ Ｐゴシック" charset="-128"/>
                <a:ea typeface="ＭＳ Ｐゴシック"/>
              </a:rPr>
              <a:t>点</a:t>
            </a:r>
            <a:endParaRPr lang="en-US" altLang="ja-JP" sz="1900" dirty="0">
              <a:solidFill>
                <a:srgbClr val="000000"/>
              </a:solidFill>
              <a:latin typeface="ＭＳ Ｐゴシック" charset="-128"/>
              <a:ea typeface="ＭＳ Ｐゴシック"/>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② </a:t>
            </a:r>
            <a:r>
              <a:rPr lang="ja-JP" altLang="en-US" sz="1900" dirty="0">
                <a:solidFill>
                  <a:srgbClr val="000000"/>
                </a:solidFill>
                <a:latin typeface="ＭＳ Ｐゴシック" charset="-128"/>
              </a:rPr>
              <a:t>常勤</a:t>
            </a:r>
            <a:r>
              <a:rPr lang="ja-JP" altLang="en-US" sz="1900" dirty="0" smtClean="0">
                <a:solidFill>
                  <a:srgbClr val="000000"/>
                </a:solidFill>
                <a:latin typeface="ＭＳ Ｐゴシック" charset="-128"/>
              </a:rPr>
              <a:t>医師３名以上確保されていないが、実績</a:t>
            </a:r>
            <a:r>
              <a:rPr lang="en-US" altLang="ja-JP" sz="1900" dirty="0" smtClean="0">
                <a:solidFill>
                  <a:srgbClr val="000000"/>
                </a:solidFill>
                <a:latin typeface="ＭＳ Ｐゴシック" charset="-128"/>
              </a:rPr>
              <a:t>(</a:t>
            </a:r>
            <a:r>
              <a:rPr lang="ja-JP" altLang="en-US" sz="1900" dirty="0" smtClean="0">
                <a:solidFill>
                  <a:srgbClr val="000000"/>
                </a:solidFill>
                <a:latin typeface="ＭＳ Ｐゴシック" charset="-128"/>
              </a:rPr>
              <a:t>往診</a:t>
            </a:r>
            <a:r>
              <a:rPr lang="en-US" altLang="ja-JP" sz="1900" dirty="0" smtClean="0">
                <a:solidFill>
                  <a:srgbClr val="000000"/>
                </a:solidFill>
                <a:latin typeface="ＭＳ Ｐゴシック" charset="-128"/>
              </a:rPr>
              <a:t>10</a:t>
            </a:r>
            <a:r>
              <a:rPr lang="ja-JP" altLang="en-US" sz="1900" dirty="0" smtClean="0">
                <a:solidFill>
                  <a:srgbClr val="000000"/>
                </a:solidFill>
                <a:latin typeface="ＭＳ Ｐゴシック" charset="-128"/>
              </a:rPr>
              <a:t>件、看取り</a:t>
            </a:r>
            <a:r>
              <a:rPr lang="en-US" altLang="ja-JP" sz="1900" dirty="0" smtClean="0">
                <a:solidFill>
                  <a:srgbClr val="000000"/>
                </a:solidFill>
                <a:latin typeface="ＭＳ Ｐゴシック" charset="-128"/>
              </a:rPr>
              <a:t>4</a:t>
            </a:r>
            <a:r>
              <a:rPr lang="ja-JP" altLang="en-US" sz="1900" dirty="0" smtClean="0">
                <a:solidFill>
                  <a:srgbClr val="000000"/>
                </a:solidFill>
                <a:latin typeface="ＭＳ Ｐゴシック" charset="-128"/>
              </a:rPr>
              <a:t>件）の</a:t>
            </a:r>
            <a:r>
              <a:rPr lang="ja-JP" altLang="en-US" sz="1900" dirty="0">
                <a:solidFill>
                  <a:srgbClr val="000000"/>
                </a:solidFill>
                <a:latin typeface="ＭＳ Ｐゴシック" charset="-128"/>
              </a:rPr>
              <a:t>ある</a:t>
            </a:r>
            <a:r>
              <a:rPr lang="ja-JP" altLang="en-US" sz="1900" dirty="0" smtClean="0">
                <a:solidFill>
                  <a:srgbClr val="000000"/>
                </a:solidFill>
                <a:latin typeface="ＭＳ Ｐゴシック" charset="-128"/>
              </a:rPr>
              <a:t>在支診・在支</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en-US" altLang="ja-JP" sz="1900" dirty="0">
                <a:solidFill>
                  <a:srgbClr val="000000"/>
                </a:solidFill>
                <a:latin typeface="ＭＳ Ｐゴシック" charset="-128"/>
              </a:rPr>
              <a:t> </a:t>
            </a: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rPr>
              <a:t>病に在宅療養実績加算を新設</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③ </a:t>
            </a:r>
            <a:r>
              <a:rPr lang="ja-JP" altLang="en-US" sz="1900" dirty="0">
                <a:solidFill>
                  <a:srgbClr val="000000"/>
                </a:solidFill>
                <a:latin typeface="ＭＳ Ｐゴシック" charset="-128"/>
              </a:rPr>
              <a:t>機能強化型在支診・</a:t>
            </a:r>
            <a:r>
              <a:rPr lang="ja-JP" altLang="en-US" sz="1900" dirty="0" smtClean="0">
                <a:solidFill>
                  <a:srgbClr val="000000"/>
                </a:solidFill>
                <a:latin typeface="ＭＳ Ｐゴシック" charset="-128"/>
              </a:rPr>
              <a:t>在支病の実績要件引上げ</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④ </a:t>
            </a:r>
            <a:r>
              <a:rPr lang="ja-JP" altLang="en-US" sz="1900" dirty="0">
                <a:solidFill>
                  <a:srgbClr val="000000"/>
                </a:solidFill>
                <a:latin typeface="ＭＳ Ｐゴシック" charset="-128"/>
              </a:rPr>
              <a:t>複数</a:t>
            </a:r>
            <a:r>
              <a:rPr lang="ja-JP" altLang="en-US" sz="1900" dirty="0" smtClean="0">
                <a:solidFill>
                  <a:srgbClr val="000000"/>
                </a:solidFill>
                <a:latin typeface="ＭＳ Ｐゴシック" charset="-128"/>
              </a:rPr>
              <a:t>の</a:t>
            </a:r>
            <a:r>
              <a:rPr lang="ja-JP" altLang="en-US" sz="1900" dirty="0">
                <a:solidFill>
                  <a:srgbClr val="000000"/>
                </a:solidFill>
                <a:latin typeface="ＭＳ Ｐゴシック" charset="-128"/>
              </a:rPr>
              <a:t>医療機関が連携</a:t>
            </a:r>
            <a:r>
              <a:rPr lang="ja-JP" altLang="en-US" sz="1900" dirty="0" smtClean="0">
                <a:solidFill>
                  <a:srgbClr val="000000"/>
                </a:solidFill>
                <a:latin typeface="ＭＳ Ｐゴシック" charset="-128"/>
              </a:rPr>
              <a:t>して機能強化型在支診・在支病の基準を満たしている場合に、</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en-US" altLang="ja-JP" sz="1900" dirty="0">
                <a:solidFill>
                  <a:srgbClr val="000000"/>
                </a:solidFill>
                <a:latin typeface="ＭＳ Ｐゴシック" charset="-128"/>
              </a:rPr>
              <a:t> </a:t>
            </a: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rPr>
              <a:t>連携医療機関にも一定実績（</a:t>
            </a:r>
            <a:r>
              <a:rPr lang="ja-JP" altLang="en-US" sz="1900" dirty="0" smtClean="0">
                <a:solidFill>
                  <a:srgbClr val="000000"/>
                </a:solidFill>
                <a:latin typeface="ＭＳ Ｐゴシック" charset="-128"/>
                <a:ea typeface="ＭＳ Ｐゴシック"/>
              </a:rPr>
              <a:t>往診</a:t>
            </a:r>
            <a:r>
              <a:rPr lang="en-US" altLang="ja-JP" sz="1900" dirty="0">
                <a:solidFill>
                  <a:srgbClr val="000000"/>
                </a:solidFill>
                <a:latin typeface="ＭＳ Ｐゴシック" charset="-128"/>
                <a:ea typeface="ＭＳ Ｐゴシック"/>
              </a:rPr>
              <a:t>4</a:t>
            </a:r>
            <a:r>
              <a:rPr lang="ja-JP" altLang="en-US" sz="1900" dirty="0" smtClean="0">
                <a:solidFill>
                  <a:srgbClr val="000000"/>
                </a:solidFill>
                <a:latin typeface="ＭＳ Ｐゴシック" charset="-128"/>
                <a:ea typeface="ＭＳ Ｐゴシック"/>
              </a:rPr>
              <a:t>件</a:t>
            </a:r>
            <a:r>
              <a:rPr lang="ja-JP" altLang="en-US" sz="1900" dirty="0">
                <a:solidFill>
                  <a:srgbClr val="000000"/>
                </a:solidFill>
                <a:latin typeface="ＭＳ Ｐゴシック" charset="-128"/>
                <a:ea typeface="ＭＳ Ｐゴシック"/>
              </a:rPr>
              <a:t>、</a:t>
            </a:r>
            <a:r>
              <a:rPr lang="ja-JP" altLang="en-US" sz="1900" dirty="0" smtClean="0">
                <a:solidFill>
                  <a:srgbClr val="000000"/>
                </a:solidFill>
                <a:latin typeface="ＭＳ Ｐゴシック" charset="-128"/>
                <a:ea typeface="ＭＳ Ｐゴシック"/>
              </a:rPr>
              <a:t>看取り</a:t>
            </a:r>
            <a:r>
              <a:rPr lang="en-US" altLang="ja-JP" sz="1900" dirty="0" smtClean="0">
                <a:solidFill>
                  <a:srgbClr val="000000"/>
                </a:solidFill>
                <a:latin typeface="ＭＳ Ｐゴシック" charset="-128"/>
                <a:ea typeface="ＭＳ Ｐゴシック"/>
              </a:rPr>
              <a:t>2</a:t>
            </a:r>
            <a:r>
              <a:rPr lang="ja-JP" altLang="en-US" sz="1900" dirty="0" smtClean="0">
                <a:solidFill>
                  <a:srgbClr val="000000"/>
                </a:solidFill>
                <a:latin typeface="ＭＳ Ｐゴシック" charset="-128"/>
                <a:ea typeface="ＭＳ Ｐゴシック"/>
              </a:rPr>
              <a:t>件）を求める</a:t>
            </a:r>
            <a:endParaRPr lang="en-US" altLang="ja-JP" sz="1900" dirty="0" smtClean="0">
              <a:solidFill>
                <a:srgbClr val="000000"/>
              </a:solidFill>
              <a:latin typeface="ＭＳ Ｐゴシック" charset="-128"/>
              <a:ea typeface="ＭＳ Ｐゴシック"/>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ea typeface="ＭＳ Ｐゴシック"/>
              </a:rPr>
              <a:t>⑤ 在宅療養後方支援病院の新設　など</a:t>
            </a:r>
            <a:r>
              <a:rPr lang="ja-JP" altLang="en-US" sz="1900" dirty="0" smtClean="0">
                <a:solidFill>
                  <a:srgbClr val="000000"/>
                </a:solidFill>
                <a:latin typeface="ＭＳ Ｐゴシック" charset="-128"/>
              </a:rPr>
              <a:t> 　　</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a:endParaRPr>
          </a:p>
        </p:txBody>
      </p:sp>
      <p:grpSp>
        <p:nvGrpSpPr>
          <p:cNvPr id="14" name="グループ化 13"/>
          <p:cNvGrpSpPr/>
          <p:nvPr/>
        </p:nvGrpSpPr>
        <p:grpSpPr>
          <a:xfrm>
            <a:off x="8533110" y="1321041"/>
            <a:ext cx="1082484" cy="991579"/>
            <a:chOff x="214760" y="2302647"/>
            <a:chExt cx="1850884" cy="1993819"/>
          </a:xfrm>
        </p:grpSpPr>
        <p:pic>
          <p:nvPicPr>
            <p:cNvPr id="15" name="図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760" y="2302647"/>
              <a:ext cx="1536800" cy="954976"/>
            </a:xfrm>
            <a:prstGeom prst="rect">
              <a:avLst/>
            </a:prstGeom>
          </p:spPr>
        </p:pic>
        <p:pic>
          <p:nvPicPr>
            <p:cNvPr id="16" name="図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544" y="2848351"/>
              <a:ext cx="1588100" cy="1448115"/>
            </a:xfrm>
            <a:prstGeom prst="rect">
              <a:avLst/>
            </a:prstGeom>
          </p:spPr>
        </p:pic>
      </p:grpSp>
    </p:spTree>
    <p:extLst>
      <p:ext uri="{BB962C8B-B14F-4D97-AF65-F5344CB8AC3E}">
        <p14:creationId xmlns:p14="http://schemas.microsoft.com/office/powerpoint/2010/main" xmlns="" val="2750686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32519" y="994376"/>
            <a:ext cx="8856985" cy="558047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dirty="0" smtClean="0">
                <a:solidFill>
                  <a:prstClr val="black"/>
                </a:solidFill>
              </a:rPr>
              <a:t>地方厚生（支）局医療課　御中</a:t>
            </a:r>
            <a:endParaRPr lang="en-US" altLang="ja-JP" dirty="0" smtClean="0">
              <a:solidFill>
                <a:prstClr val="black"/>
              </a:solidFill>
            </a:endParaRPr>
          </a:p>
          <a:p>
            <a:pPr algn="r"/>
            <a:r>
              <a:rPr lang="ja-JP" altLang="en-US" dirty="0" smtClean="0">
                <a:solidFill>
                  <a:prstClr val="black"/>
                </a:solidFill>
              </a:rPr>
              <a:t>厚生労働省保険局医療課</a:t>
            </a:r>
            <a:endParaRPr lang="en-US" altLang="ja-JP" dirty="0" smtClean="0">
              <a:solidFill>
                <a:prstClr val="black"/>
              </a:solidFill>
            </a:endParaRPr>
          </a:p>
          <a:p>
            <a:pPr algn="r"/>
            <a:endParaRPr lang="en-US" altLang="ja-JP" dirty="0" smtClean="0">
              <a:solidFill>
                <a:prstClr val="black"/>
              </a:solidFill>
            </a:endParaRPr>
          </a:p>
          <a:p>
            <a:pPr algn="ctr"/>
            <a:r>
              <a:rPr lang="ja-JP" altLang="en-US" dirty="0" smtClean="0">
                <a:solidFill>
                  <a:prstClr val="black"/>
                </a:solidFill>
              </a:rPr>
              <a:t>在宅医療における患者紹介等について</a:t>
            </a:r>
            <a:endParaRPr lang="en-US" altLang="ja-JP" dirty="0" smtClean="0">
              <a:solidFill>
                <a:prstClr val="black"/>
              </a:solidFill>
            </a:endParaRPr>
          </a:p>
          <a:p>
            <a:pPr algn="ctr"/>
            <a:r>
              <a:rPr lang="ja-JP" altLang="en-US" dirty="0" smtClean="0">
                <a:solidFill>
                  <a:prstClr val="black"/>
                </a:solidFill>
              </a:rPr>
              <a:t>　</a:t>
            </a:r>
            <a:endParaRPr lang="en-US" altLang="ja-JP" dirty="0" smtClean="0">
              <a:solidFill>
                <a:prstClr val="black"/>
              </a:solidFill>
            </a:endParaRPr>
          </a:p>
          <a:p>
            <a:r>
              <a:rPr lang="ja-JP" altLang="en-US" dirty="0" smtClean="0">
                <a:solidFill>
                  <a:prstClr val="black"/>
                </a:solidFill>
              </a:rPr>
              <a:t>　最近、在宅医療を行う保険医療機関が、在宅医療を要すると考えられる者が多く入居する集合住宅等を所有又は管理している民間事業者及び当該事業者と特定の関係のある事業者との間で、</a:t>
            </a:r>
            <a:r>
              <a:rPr lang="ja-JP" altLang="en-US" b="1" u="sng" dirty="0" smtClean="0">
                <a:solidFill>
                  <a:prstClr val="black"/>
                </a:solidFill>
              </a:rPr>
              <a:t>患者の紹介に係る有償契約を結び、当該事業所から集中的に患者の紹介を受けている</a:t>
            </a:r>
            <a:r>
              <a:rPr lang="ja-JP" altLang="en-US" dirty="0" smtClean="0">
                <a:solidFill>
                  <a:prstClr val="black"/>
                </a:solidFill>
              </a:rPr>
              <a:t>との情報が寄せられているところです。</a:t>
            </a:r>
            <a:r>
              <a:rPr lang="en-US" altLang="ja-JP" dirty="0" smtClean="0">
                <a:solidFill>
                  <a:prstClr val="black"/>
                </a:solidFill>
              </a:rPr>
              <a:t>        </a:t>
            </a:r>
          </a:p>
          <a:p>
            <a:pPr>
              <a:spcBef>
                <a:spcPts val="600"/>
              </a:spcBef>
            </a:pPr>
            <a:r>
              <a:rPr lang="ja-JP" altLang="en-US" dirty="0" smtClean="0">
                <a:solidFill>
                  <a:prstClr val="black"/>
                </a:solidFill>
              </a:rPr>
              <a:t>　こうした行為については、</a:t>
            </a:r>
            <a:r>
              <a:rPr lang="ja-JP" altLang="en-US" b="1" u="sng" dirty="0" smtClean="0">
                <a:solidFill>
                  <a:prstClr val="black"/>
                </a:solidFill>
              </a:rPr>
              <a:t>患者が保険医療機関を選択する際に、当該事業者により一定の制限が行われるおそれがあり、また、不必要な往診を行う等の過剰な診療を惹起する原因となる可能性がある</a:t>
            </a:r>
            <a:r>
              <a:rPr lang="ja-JP" altLang="en-US" dirty="0" smtClean="0">
                <a:solidFill>
                  <a:prstClr val="black"/>
                </a:solidFill>
              </a:rPr>
              <a:t>こと等から、望ましくない場合があると考えております。</a:t>
            </a:r>
            <a:endParaRPr lang="en-US" altLang="ja-JP" dirty="0" smtClean="0">
              <a:solidFill>
                <a:prstClr val="black"/>
              </a:solidFill>
            </a:endParaRPr>
          </a:p>
          <a:p>
            <a:pPr>
              <a:spcBef>
                <a:spcPts val="600"/>
              </a:spcBef>
            </a:pPr>
            <a:r>
              <a:rPr lang="ja-JP" altLang="en-US" dirty="0" smtClean="0">
                <a:solidFill>
                  <a:prstClr val="black"/>
                </a:solidFill>
              </a:rPr>
              <a:t>　各地方厚生（支）局におかれましては、</a:t>
            </a:r>
            <a:r>
              <a:rPr lang="ja-JP" altLang="en-US" b="1" u="sng" dirty="0" smtClean="0">
                <a:solidFill>
                  <a:prstClr val="black"/>
                </a:solidFill>
              </a:rPr>
              <a:t>患者の選択を制限するおそれがあると考えられる事案、又は過剰な診療を惹起するおそれがあると考えられる事案を把握されました場合には本省医療課企画法令第一係までご連絡</a:t>
            </a:r>
            <a:r>
              <a:rPr lang="ja-JP" altLang="en-US" dirty="0" smtClean="0">
                <a:solidFill>
                  <a:prstClr val="black"/>
                </a:solidFill>
              </a:rPr>
              <a:t>いただくとともに、本事務連絡の内容を保険医療機関へ周知する等の対応をよろしくお願い致します。</a:t>
            </a:r>
            <a:endParaRPr lang="en-US" altLang="ja-JP" dirty="0" smtClean="0">
              <a:solidFill>
                <a:prstClr val="black"/>
              </a:solidFill>
            </a:endParaRPr>
          </a:p>
          <a:p>
            <a:pPr>
              <a:spcBef>
                <a:spcPts val="600"/>
              </a:spcBef>
            </a:pPr>
            <a:r>
              <a:rPr lang="ja-JP" altLang="en-US" dirty="0" smtClean="0">
                <a:solidFill>
                  <a:prstClr val="black"/>
                </a:solidFill>
              </a:rPr>
              <a:t>　なお、本事務連絡については、（社）日本医師会、（社）日本歯科医師会及び（社）日本薬剤師会にも送付済みであることを念のため申し添えます。</a:t>
            </a:r>
            <a:endParaRPr lang="ja-JP" altLang="en-US" dirty="0">
              <a:solidFill>
                <a:prstClr val="black"/>
              </a:solidFill>
            </a:endParaRPr>
          </a:p>
        </p:txBody>
      </p:sp>
      <p:sp>
        <p:nvSpPr>
          <p:cNvPr id="2" name="タイトル 1"/>
          <p:cNvSpPr>
            <a:spLocks noGrp="1"/>
          </p:cNvSpPr>
          <p:nvPr>
            <p:ph type="title"/>
          </p:nvPr>
        </p:nvSpPr>
        <p:spPr>
          <a:xfrm>
            <a:off x="200472" y="72008"/>
            <a:ext cx="8915400" cy="548680"/>
          </a:xfrm>
        </p:spPr>
        <p:style>
          <a:lnRef idx="2">
            <a:schemeClr val="accent6"/>
          </a:lnRef>
          <a:fillRef idx="1">
            <a:schemeClr val="lt1"/>
          </a:fillRef>
          <a:effectRef idx="0">
            <a:schemeClr val="accent6"/>
          </a:effectRef>
          <a:fontRef idx="minor">
            <a:schemeClr val="dk1"/>
          </a:fontRef>
        </p:style>
        <p:txBody>
          <a:bodyPr>
            <a:normAutofit fontScale="90000"/>
          </a:bodyPr>
          <a:lstStyle/>
          <a:p>
            <a:r>
              <a:rPr kumimoji="1" lang="ja-JP" altLang="en-US" sz="3200" dirty="0" smtClean="0"/>
              <a:t>在宅医療における患者紹介等について①</a:t>
            </a:r>
            <a:endParaRPr kumimoji="1" lang="ja-JP" altLang="en-US" sz="3200" dirty="0"/>
          </a:p>
        </p:txBody>
      </p:sp>
      <p:sp>
        <p:nvSpPr>
          <p:cNvPr id="5" name="正方形/長方形 4"/>
          <p:cNvSpPr/>
          <p:nvPr/>
        </p:nvSpPr>
        <p:spPr>
          <a:xfrm>
            <a:off x="1496615" y="594266"/>
            <a:ext cx="6984777" cy="400110"/>
          </a:xfrm>
          <a:prstGeom prst="rect">
            <a:avLst/>
          </a:prstGeom>
          <a:noFill/>
        </p:spPr>
        <p:txBody>
          <a:bodyPr wrap="square">
            <a:spAutoFit/>
          </a:bodyPr>
          <a:lstStyle/>
          <a:p>
            <a:r>
              <a:rPr lang="ja-JP" altLang="en-US" sz="2000" dirty="0" smtClean="0">
                <a:solidFill>
                  <a:prstClr val="black"/>
                </a:solidFill>
              </a:rPr>
              <a:t>＜厚生労働省保険局医療課事務連絡（平成</a:t>
            </a:r>
            <a:r>
              <a:rPr lang="en-US" altLang="ja-JP" sz="2000" dirty="0" smtClean="0">
                <a:solidFill>
                  <a:prstClr val="black"/>
                </a:solidFill>
              </a:rPr>
              <a:t>23</a:t>
            </a:r>
            <a:r>
              <a:rPr lang="ja-JP" altLang="en-US" sz="2000" dirty="0" smtClean="0">
                <a:solidFill>
                  <a:prstClr val="black"/>
                </a:solidFill>
              </a:rPr>
              <a:t>年</a:t>
            </a:r>
            <a:r>
              <a:rPr lang="en-US" altLang="ja-JP" sz="2000" dirty="0" smtClean="0">
                <a:solidFill>
                  <a:prstClr val="black"/>
                </a:solidFill>
              </a:rPr>
              <a:t>2</a:t>
            </a:r>
            <a:r>
              <a:rPr lang="ja-JP" altLang="en-US" sz="2000" dirty="0" smtClean="0">
                <a:solidFill>
                  <a:prstClr val="black"/>
                </a:solidFill>
              </a:rPr>
              <a:t>月</a:t>
            </a:r>
            <a:r>
              <a:rPr lang="en-US" altLang="ja-JP" sz="2000" dirty="0" smtClean="0">
                <a:solidFill>
                  <a:prstClr val="black"/>
                </a:solidFill>
              </a:rPr>
              <a:t>15</a:t>
            </a:r>
            <a:r>
              <a:rPr lang="ja-JP" altLang="en-US" sz="2000" dirty="0" smtClean="0">
                <a:solidFill>
                  <a:prstClr val="black"/>
                </a:solidFill>
              </a:rPr>
              <a:t>日）＞</a:t>
            </a:r>
            <a:endParaRPr lang="en-US" altLang="ja-JP" sz="2000" dirty="0" smtClean="0">
              <a:solidFill>
                <a:prstClr val="black"/>
              </a:solidFill>
            </a:endParaRPr>
          </a:p>
        </p:txBody>
      </p:sp>
      <p:sp>
        <p:nvSpPr>
          <p:cNvPr id="7" name="Text Box 2"/>
          <p:cNvSpPr txBox="1">
            <a:spLocks noChangeArrowheads="1"/>
          </p:cNvSpPr>
          <p:nvPr/>
        </p:nvSpPr>
        <p:spPr bwMode="auto">
          <a:xfrm>
            <a:off x="7905328" y="87288"/>
            <a:ext cx="1944216"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総－５</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２５．２．</a:t>
            </a:r>
            <a:r>
              <a:rPr lang="ja-JP" altLang="en-US" sz="1200" dirty="0">
                <a:solidFill>
                  <a:prstClr val="black"/>
                </a:solidFill>
                <a:latin typeface="ＭＳ 明朝" pitchFamily="17" charset="-128"/>
                <a:ea typeface="ＭＳ 明朝" pitchFamily="17" charset="-128"/>
                <a:cs typeface="ＭＳ Ｐゴシック" pitchFamily="50" charset="-128"/>
              </a:rPr>
              <a:t>１３</a:t>
            </a:r>
            <a:endParaRPr lang="ja-JP" altLang="en-US" sz="1200" dirty="0" smtClean="0">
              <a:solidFill>
                <a:prstClr val="black"/>
              </a:solidFill>
              <a:latin typeface="ＭＳ 明朝" pitchFamily="17" charset="-128"/>
              <a:ea typeface="ＭＳ 明朝" pitchFamily="17" charset="-128"/>
              <a:cs typeface="ＭＳ Ｐゴシック" pitchFamily="50" charset="-128"/>
            </a:endParaRP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
        <p:nvSpPr>
          <p:cNvPr id="8" name="スライド番号プレースホルダー 3"/>
          <p:cNvSpPr>
            <a:spLocks noGrp="1"/>
          </p:cNvSpPr>
          <p:nvPr>
            <p:ph type="sldNum" sz="quarter" idx="12"/>
          </p:nvPr>
        </p:nvSpPr>
        <p:spPr>
          <a:xfrm>
            <a:off x="7689304" y="6597352"/>
            <a:ext cx="2311400" cy="365125"/>
          </a:xfrm>
        </p:spPr>
        <p:txBody>
          <a:bodyPr/>
          <a:lstStyle/>
          <a:p>
            <a:pPr algn="r"/>
            <a:fld id="{32927FFD-3D24-4EC2-AEC8-E83A8D96C0AC}" type="slidenum">
              <a:rPr lang="ja-JP" altLang="en-US" smtClean="0">
                <a:solidFill>
                  <a:prstClr val="black"/>
                </a:solidFill>
              </a:rPr>
              <a:pPr algn="r"/>
              <a:t>41</a:t>
            </a:fld>
            <a:endParaRPr lang="ja-JP" altLang="en-US" dirty="0">
              <a:solidFill>
                <a:prstClr val="black"/>
              </a:solidFill>
            </a:endParaRPr>
          </a:p>
        </p:txBody>
      </p:sp>
    </p:spTree>
    <p:extLst>
      <p:ext uri="{BB962C8B-B14F-4D97-AF65-F5344CB8AC3E}">
        <p14:creationId xmlns:p14="http://schemas.microsoft.com/office/powerpoint/2010/main" xmlns="" val="2985840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87560" y="29029"/>
            <a:ext cx="9761984" cy="519651"/>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tIns="0" bIns="0">
            <a:normAutofit/>
          </a:bodyPr>
          <a:lstStyle/>
          <a:p>
            <a:pPr algn="l"/>
            <a:r>
              <a:rPr lang="ja-JP" altLang="en-US" sz="2400" dirty="0" smtClean="0">
                <a:latin typeface="+mn-ea"/>
              </a:rPr>
              <a:t>           保険医療機関による患者紹介料の支払いについて①</a:t>
            </a:r>
            <a:endParaRPr kumimoji="1" lang="ja-JP" altLang="en-US" sz="2000" dirty="0">
              <a:solidFill>
                <a:sysClr val="windowText" lastClr="000000"/>
              </a:solidFill>
              <a:latin typeface="+mn-ea"/>
            </a:endParaRPr>
          </a:p>
        </p:txBody>
      </p:sp>
      <p:sp>
        <p:nvSpPr>
          <p:cNvPr id="6" name="テキスト ボックス 5"/>
          <p:cNvSpPr txBox="1"/>
          <p:nvPr/>
        </p:nvSpPr>
        <p:spPr>
          <a:xfrm>
            <a:off x="0" y="733633"/>
            <a:ext cx="9906000" cy="1831271"/>
          </a:xfrm>
          <a:prstGeom prst="rect">
            <a:avLst/>
          </a:prstGeom>
          <a:noFill/>
        </p:spPr>
        <p:txBody>
          <a:bodyPr wrap="square" rtlCol="0">
            <a:spAutoFit/>
          </a:bodyPr>
          <a:lstStyle/>
          <a:p>
            <a:r>
              <a:rPr lang="ja-JP" altLang="en-US" b="1" dirty="0" smtClean="0">
                <a:solidFill>
                  <a:prstClr val="black"/>
                </a:solidFill>
                <a:latin typeface="ＭＳ Ｐゴシック"/>
              </a:rPr>
              <a:t>１．現在の状況</a:t>
            </a:r>
            <a:endParaRPr lang="en-US" altLang="ja-JP" b="1"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○一部の保険医療機関において、在宅医療を要する者が多く入居する施設・住宅から、患者の紹介を受け、</a:t>
            </a:r>
            <a:endParaRPr lang="en-US" altLang="ja-JP" sz="1600" dirty="0" smtClean="0">
              <a:solidFill>
                <a:prstClr val="black"/>
              </a:solidFill>
              <a:latin typeface="ＭＳ Ｐゴシック"/>
            </a:endParaRPr>
          </a:p>
          <a:p>
            <a:pPr marL="449263" indent="-187325"/>
            <a:r>
              <a:rPr lang="ja-JP" altLang="en-US" sz="1600" dirty="0" smtClean="0">
                <a:solidFill>
                  <a:prstClr val="black"/>
                </a:solidFill>
                <a:latin typeface="ＭＳ Ｐゴシック"/>
              </a:rPr>
              <a:t>   紹介料を支払った上で、訪問診療を行っている事例がある。</a:t>
            </a:r>
            <a:endParaRPr lang="en-US" altLang="ja-JP" sz="1600"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○保険医療機関が患者の紹介を受け、紹介料を支払った上で、訪問診療を行うことについては、</a:t>
            </a:r>
            <a:r>
              <a:rPr lang="ja-JP" altLang="en-US" sz="1600" b="1" u="sng" dirty="0" smtClean="0">
                <a:solidFill>
                  <a:prstClr val="black"/>
                </a:solidFill>
                <a:latin typeface="ＭＳ Ｐゴシック"/>
              </a:rPr>
              <a:t>患者の保険医療機関の選択の制限や過剰な診療につながる場合は、健康保険法の趣旨からみて</a:t>
            </a:r>
            <a:r>
              <a:rPr lang="ja-JP" altLang="en-US" sz="1600" b="1" u="sng" dirty="0" smtClean="0">
                <a:solidFill>
                  <a:srgbClr val="00B0F0"/>
                </a:solidFill>
                <a:latin typeface="ＭＳ Ｐゴシック"/>
              </a:rPr>
              <a:t>不適切</a:t>
            </a:r>
            <a:r>
              <a:rPr lang="ja-JP" altLang="en-US" sz="1600" dirty="0" smtClean="0">
                <a:solidFill>
                  <a:prstClr val="black"/>
                </a:solidFill>
                <a:latin typeface="ＭＳ Ｐゴシック"/>
              </a:rPr>
              <a:t>である。</a:t>
            </a:r>
            <a:endParaRPr lang="en-US" altLang="ja-JP" sz="1600" dirty="0" smtClean="0">
              <a:solidFill>
                <a:prstClr val="black"/>
              </a:solidFill>
              <a:latin typeface="ＭＳ Ｐゴシック"/>
            </a:endParaRPr>
          </a:p>
          <a:p>
            <a:pPr marL="449263" indent="-187325">
              <a:spcBef>
                <a:spcPts val="600"/>
              </a:spcBef>
            </a:pPr>
            <a:r>
              <a:rPr lang="ja-JP" altLang="en-US" sz="1600" dirty="0" smtClean="0">
                <a:solidFill>
                  <a:prstClr val="black"/>
                </a:solidFill>
                <a:latin typeface="ＭＳ Ｐゴシック"/>
              </a:rPr>
              <a:t>○しかし、</a:t>
            </a:r>
            <a:r>
              <a:rPr lang="ja-JP" altLang="en-US" sz="1600" b="1" u="sng" dirty="0" smtClean="0">
                <a:solidFill>
                  <a:prstClr val="black"/>
                </a:solidFill>
                <a:latin typeface="ＭＳ Ｐゴシック"/>
              </a:rPr>
              <a:t>保険医療機関が患者の紹介を受け、紹介料を支払うこと自体は、</a:t>
            </a:r>
            <a:r>
              <a:rPr lang="ja-JP" altLang="en-US" sz="1600" b="1" u="sng" dirty="0" smtClean="0">
                <a:solidFill>
                  <a:srgbClr val="00B0F0"/>
                </a:solidFill>
                <a:latin typeface="ＭＳ Ｐゴシック"/>
              </a:rPr>
              <a:t>現行制度上は違法とは言えない</a:t>
            </a:r>
            <a:r>
              <a:rPr lang="ja-JP" altLang="en-US" sz="1600" dirty="0" smtClean="0">
                <a:solidFill>
                  <a:prstClr val="black"/>
                </a:solidFill>
                <a:latin typeface="ＭＳ Ｐゴシック"/>
              </a:rPr>
              <a:t>。</a:t>
            </a:r>
            <a:endParaRPr lang="en-US" altLang="ja-JP" sz="1600" dirty="0">
              <a:solidFill>
                <a:prstClr val="black"/>
              </a:solidFill>
              <a:latin typeface="ＭＳ Ｐゴシック"/>
            </a:endParaRPr>
          </a:p>
        </p:txBody>
      </p:sp>
      <p:sp>
        <p:nvSpPr>
          <p:cNvPr id="22" name="テキスト ボックス 21"/>
          <p:cNvSpPr txBox="1"/>
          <p:nvPr/>
        </p:nvSpPr>
        <p:spPr>
          <a:xfrm>
            <a:off x="-15552" y="2637262"/>
            <a:ext cx="9921552" cy="3877985"/>
          </a:xfrm>
          <a:prstGeom prst="rect">
            <a:avLst/>
          </a:prstGeom>
          <a:noFill/>
        </p:spPr>
        <p:txBody>
          <a:bodyPr wrap="square" rtlCol="0">
            <a:spAutoFit/>
          </a:bodyPr>
          <a:lstStyle/>
          <a:p>
            <a:r>
              <a:rPr lang="ja-JP" altLang="en-US" b="1" dirty="0" smtClean="0">
                <a:solidFill>
                  <a:prstClr val="black"/>
                </a:solidFill>
                <a:latin typeface="ＭＳ Ｐゴシック"/>
              </a:rPr>
              <a:t>２．患者紹介料に関する考え方</a:t>
            </a:r>
            <a:endParaRPr lang="en-US" altLang="ja-JP" b="1" dirty="0" smtClean="0">
              <a:solidFill>
                <a:prstClr val="black"/>
              </a:solidFill>
              <a:latin typeface="ＭＳ Ｐゴシック"/>
            </a:endParaRPr>
          </a:p>
          <a:p>
            <a:pPr marL="449263" indent="-187325">
              <a:spcBef>
                <a:spcPts val="600"/>
              </a:spcBef>
            </a:pPr>
            <a:r>
              <a:rPr lang="en-US" altLang="ja-JP" sz="1600" b="1" u="sng" dirty="0" smtClean="0">
                <a:solidFill>
                  <a:prstClr val="black"/>
                </a:solidFill>
                <a:latin typeface="ＭＳ Ｐゴシック"/>
              </a:rPr>
              <a:t>(1)</a:t>
            </a:r>
            <a:r>
              <a:rPr lang="ja-JP" altLang="en-US" sz="1600" b="1" u="sng" dirty="0" smtClean="0">
                <a:solidFill>
                  <a:prstClr val="black"/>
                </a:solidFill>
                <a:latin typeface="ＭＳ Ｐゴシック"/>
              </a:rPr>
              <a:t>　保険医療機関は患者が自由に選択できるものである必要</a:t>
            </a:r>
            <a:endParaRPr lang="en-US" altLang="ja-JP" sz="1600" b="1" u="sng" dirty="0" smtClean="0">
              <a:solidFill>
                <a:prstClr val="black"/>
              </a:solidFill>
              <a:latin typeface="ＭＳ Ｐゴシック"/>
            </a:endParaRPr>
          </a:p>
          <a:p>
            <a:pPr marL="536575" indent="-87313">
              <a:spcBef>
                <a:spcPts val="300"/>
              </a:spcBef>
            </a:pPr>
            <a:r>
              <a:rPr lang="ja-JP" altLang="en-US" sz="1600" dirty="0" smtClean="0">
                <a:solidFill>
                  <a:prstClr val="black"/>
                </a:solidFill>
                <a:latin typeface="ＭＳ Ｐゴシック"/>
              </a:rPr>
              <a:t>・健康保険法上</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療養の給付を受けようとする者は</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保険医療機関のうち</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自己の選定するものから受けるものとされており</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いわゆるフリーアクセス</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保険医療機関は患者が自由に選択できるものでなければならない</a:t>
            </a:r>
            <a:r>
              <a:rPr lang="en-US" altLang="ja-JP" sz="1600" dirty="0" smtClean="0">
                <a:solidFill>
                  <a:prstClr val="black"/>
                </a:solidFill>
                <a:latin typeface="ＭＳ Ｐゴシック"/>
              </a:rPr>
              <a:t>｡</a:t>
            </a:r>
          </a:p>
          <a:p>
            <a:pPr marL="536575" indent="-87313"/>
            <a:r>
              <a:rPr lang="ja-JP" altLang="en-US" sz="1600" dirty="0" smtClean="0">
                <a:solidFill>
                  <a:prstClr val="black"/>
                </a:solidFill>
                <a:latin typeface="ＭＳ Ｐゴシック"/>
              </a:rPr>
              <a:t>・</a:t>
            </a:r>
            <a:r>
              <a:rPr lang="ja-JP" altLang="en-US" sz="1600" b="1" u="sng" dirty="0" smtClean="0">
                <a:solidFill>
                  <a:prstClr val="black"/>
                </a:solidFill>
                <a:latin typeface="ＭＳ Ｐゴシック"/>
              </a:rPr>
              <a:t>保険医療機関が患者紹介を受け</a:t>
            </a:r>
            <a:r>
              <a:rPr lang="en-US" altLang="ja-JP" sz="1600" b="1" u="sng" dirty="0" smtClean="0">
                <a:solidFill>
                  <a:prstClr val="black"/>
                </a:solidFill>
                <a:latin typeface="ＭＳ Ｐゴシック"/>
              </a:rPr>
              <a:t>､</a:t>
            </a:r>
            <a:r>
              <a:rPr lang="ja-JP" altLang="en-US" sz="1600" b="1" u="sng" dirty="0" smtClean="0">
                <a:solidFill>
                  <a:prstClr val="black"/>
                </a:solidFill>
                <a:latin typeface="ＭＳ Ｐゴシック"/>
              </a:rPr>
              <a:t>紹介料を支払うことについては、特定の保険医療機関への患者誘導に</a:t>
            </a:r>
            <a:endParaRPr lang="en-US" altLang="ja-JP" sz="1600" b="1" u="sng" dirty="0" smtClean="0">
              <a:solidFill>
                <a:prstClr val="black"/>
              </a:solidFill>
              <a:latin typeface="ＭＳ Ｐゴシック"/>
            </a:endParaRPr>
          </a:p>
          <a:p>
            <a:pPr marL="536575" indent="-87313"/>
            <a:r>
              <a:rPr lang="en-US" altLang="ja-JP" sz="1600" b="1" dirty="0">
                <a:solidFill>
                  <a:prstClr val="black"/>
                </a:solidFill>
                <a:latin typeface="ＭＳ Ｐゴシック"/>
              </a:rPr>
              <a:t> </a:t>
            </a:r>
            <a:r>
              <a:rPr lang="ja-JP" altLang="en-US" sz="1600" b="1" u="sng" dirty="0" smtClean="0">
                <a:solidFill>
                  <a:prstClr val="black"/>
                </a:solidFill>
                <a:latin typeface="ＭＳ Ｐゴシック"/>
              </a:rPr>
              <a:t>つながる蓋然性が高く</a:t>
            </a:r>
            <a:r>
              <a:rPr lang="en-US" altLang="ja-JP" sz="1600" b="1" u="sng" dirty="0" smtClean="0">
                <a:solidFill>
                  <a:prstClr val="black"/>
                </a:solidFill>
                <a:latin typeface="ＭＳ Ｐゴシック"/>
              </a:rPr>
              <a:t>､</a:t>
            </a:r>
            <a:r>
              <a:rPr lang="ja-JP" altLang="en-US" sz="1600" b="1" u="sng" dirty="0" smtClean="0">
                <a:solidFill>
                  <a:srgbClr val="00B0F0"/>
                </a:solidFill>
                <a:latin typeface="ＭＳ Ｐゴシック"/>
              </a:rPr>
              <a:t>患者が保険医療機関を自由に選択できる環境を損なう</a:t>
            </a:r>
            <a:r>
              <a:rPr lang="ja-JP" altLang="en-US" sz="1600" b="1" u="sng" dirty="0" smtClean="0">
                <a:solidFill>
                  <a:prstClr val="black"/>
                </a:solidFill>
                <a:latin typeface="ＭＳ Ｐゴシック"/>
              </a:rPr>
              <a:t>ものではないか</a:t>
            </a:r>
            <a:r>
              <a:rPr lang="en-US" altLang="ja-JP" sz="1600" dirty="0" smtClean="0">
                <a:solidFill>
                  <a:prstClr val="black"/>
                </a:solidFill>
                <a:latin typeface="ＭＳ Ｐゴシック"/>
              </a:rPr>
              <a:t>｡</a:t>
            </a:r>
          </a:p>
          <a:p>
            <a:pPr marL="536575" indent="-87313"/>
            <a:r>
              <a:rPr lang="ja-JP" altLang="en-US" sz="1600" dirty="0" smtClean="0">
                <a:solidFill>
                  <a:prstClr val="black"/>
                </a:solidFill>
                <a:latin typeface="ＭＳ Ｐゴシック"/>
              </a:rPr>
              <a:t>・患者の保険医療機関の選択に当たっては、患者紹介料といった経済上の利益の影響を受けることなく、保険医療機関の専門性や診療の質等によるべきではないか。</a:t>
            </a:r>
            <a:endParaRPr lang="en-US" altLang="ja-JP" sz="1600" dirty="0" smtClean="0">
              <a:solidFill>
                <a:prstClr val="black"/>
              </a:solidFill>
              <a:latin typeface="ＭＳ Ｐゴシック"/>
            </a:endParaRPr>
          </a:p>
          <a:p>
            <a:pPr marL="449263" indent="-187325">
              <a:spcBef>
                <a:spcPts val="1200"/>
              </a:spcBef>
            </a:pPr>
            <a:r>
              <a:rPr lang="en-US" altLang="ja-JP" sz="1600" b="1" u="sng" dirty="0" smtClean="0">
                <a:solidFill>
                  <a:prstClr val="black"/>
                </a:solidFill>
                <a:latin typeface="ＭＳ Ｐゴシック"/>
              </a:rPr>
              <a:t>(2)</a:t>
            </a:r>
            <a:r>
              <a:rPr lang="ja-JP" altLang="en-US" sz="1600" b="1" u="sng" dirty="0" smtClean="0">
                <a:solidFill>
                  <a:prstClr val="black"/>
                </a:solidFill>
                <a:latin typeface="ＭＳ Ｐゴシック"/>
              </a:rPr>
              <a:t>　健康保険事業の健全な運営を確保する必要</a:t>
            </a:r>
            <a:endParaRPr lang="en-US" altLang="ja-JP" sz="1600" b="1" u="sng" dirty="0" smtClean="0">
              <a:solidFill>
                <a:prstClr val="black"/>
              </a:solidFill>
              <a:latin typeface="ＭＳ Ｐゴシック"/>
            </a:endParaRPr>
          </a:p>
          <a:p>
            <a:pPr marL="536575" indent="-87313">
              <a:spcBef>
                <a:spcPts val="300"/>
              </a:spcBef>
            </a:pPr>
            <a:r>
              <a:rPr lang="ja-JP" altLang="en-US" sz="1600" dirty="0" smtClean="0">
                <a:solidFill>
                  <a:prstClr val="black"/>
                </a:solidFill>
                <a:latin typeface="ＭＳ Ｐゴシック"/>
              </a:rPr>
              <a:t>・療養担当規則上、保険医療機関は、健康保険事業の健全な運営を損なうことのないよう努めなければならないこととされている。</a:t>
            </a:r>
            <a:endParaRPr lang="en-US" altLang="ja-JP" sz="1600" dirty="0" smtClean="0">
              <a:solidFill>
                <a:prstClr val="black"/>
              </a:solidFill>
              <a:latin typeface="ＭＳ Ｐゴシック"/>
            </a:endParaRPr>
          </a:p>
          <a:p>
            <a:pPr marL="536575" indent="-87313"/>
            <a:r>
              <a:rPr lang="ja-JP" altLang="en-US" sz="1600" dirty="0" smtClean="0">
                <a:solidFill>
                  <a:prstClr val="black"/>
                </a:solidFill>
                <a:latin typeface="ＭＳ Ｐゴシック"/>
              </a:rPr>
              <a:t>・</a:t>
            </a:r>
            <a:r>
              <a:rPr lang="ja-JP" altLang="en-US" sz="1600" b="1" u="sng" dirty="0" smtClean="0">
                <a:solidFill>
                  <a:srgbClr val="00B0F0"/>
                </a:solidFill>
                <a:latin typeface="ＭＳ Ｐゴシック"/>
              </a:rPr>
              <a:t>保険医療機関が患者紹介を受け、紹介料を支払うことについては、患者を経済上の取引の対象とするものであり、保険診療そのものや保険財源の効果的・効率的な活用に対する国民の信頼を損なうものではないか</a:t>
            </a:r>
            <a:r>
              <a:rPr lang="ja-JP" altLang="en-US" sz="1600" dirty="0" smtClean="0">
                <a:solidFill>
                  <a:prstClr val="black"/>
                </a:solidFill>
                <a:latin typeface="ＭＳ Ｐゴシック"/>
              </a:rPr>
              <a:t>。また、</a:t>
            </a:r>
            <a:r>
              <a:rPr lang="ja-JP" altLang="en-US" sz="1600" b="1" u="sng" dirty="0" smtClean="0">
                <a:solidFill>
                  <a:srgbClr val="00B0F0"/>
                </a:solidFill>
                <a:latin typeface="ＭＳ Ｐゴシック"/>
              </a:rPr>
              <a:t>保険医療機関による過剰な診療につながるおそれがあるのではないか</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pPr algn="r"/>
            <a:fld id="{32927FFD-3D24-4EC2-AEC8-E83A8D96C0AC}" type="slidenum">
              <a:rPr lang="ja-JP" altLang="en-US" smtClean="0">
                <a:solidFill>
                  <a:prstClr val="black"/>
                </a:solidFill>
              </a:rPr>
              <a:pPr algn="r"/>
              <a:t>42</a:t>
            </a:fld>
            <a:endParaRPr lang="ja-JP" altLang="en-US" dirty="0">
              <a:solidFill>
                <a:prstClr val="black"/>
              </a:solidFill>
            </a:endParaRPr>
          </a:p>
        </p:txBody>
      </p:sp>
      <p:sp>
        <p:nvSpPr>
          <p:cNvPr id="7" name="Text Box 2"/>
          <p:cNvSpPr txBox="1">
            <a:spLocks noChangeArrowheads="1"/>
          </p:cNvSpPr>
          <p:nvPr/>
        </p:nvSpPr>
        <p:spPr bwMode="auto">
          <a:xfrm>
            <a:off x="8208460" y="15280"/>
            <a:ext cx="1641083" cy="533400"/>
          </a:xfrm>
          <a:prstGeom prst="rect">
            <a:avLst/>
          </a:prstGeom>
          <a:solidFill>
            <a:srgbClr val="FFFFFF"/>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中医協　総－３</a:t>
            </a:r>
          </a:p>
          <a:p>
            <a:pPr algn="dist" fontAlgn="base">
              <a:lnSpc>
                <a:spcPct val="144000"/>
              </a:lnSpc>
              <a:spcBef>
                <a:spcPct val="0"/>
              </a:spcBef>
              <a:spcAft>
                <a:spcPct val="0"/>
              </a:spcAft>
            </a:pPr>
            <a:r>
              <a:rPr lang="ja-JP" altLang="en-US" sz="1200" dirty="0" smtClean="0">
                <a:solidFill>
                  <a:prstClr val="black"/>
                </a:solidFill>
                <a:latin typeface="ＭＳ 明朝" pitchFamily="17" charset="-128"/>
                <a:ea typeface="ＭＳ 明朝" pitchFamily="17" charset="-128"/>
                <a:cs typeface="ＭＳ Ｐゴシック" pitchFamily="50" charset="-128"/>
              </a:rPr>
              <a:t>２５．６．１２</a:t>
            </a:r>
          </a:p>
          <a:p>
            <a:pPr fontAlgn="base">
              <a:spcBef>
                <a:spcPct val="0"/>
              </a:spcBef>
              <a:spcAft>
                <a:spcPct val="0"/>
              </a:spcAft>
            </a:pPr>
            <a:endParaRPr lang="ja-JP" altLang="en-US" dirty="0" smtClean="0">
              <a:solidFill>
                <a:prstClr val="black"/>
              </a:solidFill>
              <a:latin typeface="Arial" pitchFamily="34" charset="0"/>
              <a:cs typeface="ＭＳ Ｐゴシック" pitchFamily="50" charset="-128"/>
            </a:endParaRPr>
          </a:p>
        </p:txBody>
      </p:sp>
    </p:spTree>
    <p:extLst>
      <p:ext uri="{BB962C8B-B14F-4D97-AF65-F5344CB8AC3E}">
        <p14:creationId xmlns:p14="http://schemas.microsoft.com/office/powerpoint/2010/main" xmlns="" val="1766615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19440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４．</a:t>
            </a:r>
            <a:r>
              <a:rPr lang="ja-JP" altLang="en-US" dirty="0">
                <a:solidFill>
                  <a:srgbClr val="000000"/>
                </a:solidFill>
              </a:rPr>
              <a:t>適切</a:t>
            </a:r>
            <a:r>
              <a:rPr lang="ja-JP" altLang="en-US" dirty="0" smtClean="0">
                <a:solidFill>
                  <a:srgbClr val="000000"/>
                </a:solidFill>
              </a:rPr>
              <a:t>な在宅医療の推進</a:t>
            </a:r>
          </a:p>
        </p:txBody>
      </p:sp>
      <p:sp>
        <p:nvSpPr>
          <p:cNvPr id="74756" name="Rectangle 7"/>
          <p:cNvSpPr>
            <a:spLocks noChangeArrowheads="1"/>
          </p:cNvSpPr>
          <p:nvPr/>
        </p:nvSpPr>
        <p:spPr bwMode="auto">
          <a:xfrm>
            <a:off x="165108" y="762000"/>
            <a:ext cx="6113860" cy="428625"/>
          </a:xfrm>
          <a:prstGeom prst="rect">
            <a:avLst/>
          </a:prstGeom>
          <a:solidFill>
            <a:srgbClr val="FFC000">
              <a:alpha val="56000"/>
            </a:srgbClr>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a:solidFill>
                  <a:srgbClr val="000000"/>
                </a:solidFill>
                <a:latin typeface="Arial" charset="0"/>
              </a:rPr>
              <a:t>（１）</a:t>
            </a:r>
            <a:r>
              <a:rPr lang="ja-JP" altLang="en-US" sz="2400" dirty="0" smtClean="0">
                <a:solidFill>
                  <a:srgbClr val="000000"/>
                </a:solidFill>
                <a:latin typeface="Arial" charset="0"/>
              </a:rPr>
              <a:t>在支診・在支病</a:t>
            </a:r>
            <a:r>
              <a:rPr lang="ja-JP" altLang="en-US" sz="2400" dirty="0" smtClean="0">
                <a:solidFill>
                  <a:srgbClr val="FF0000"/>
                </a:solidFill>
                <a:latin typeface="Arial" charset="0"/>
              </a:rPr>
              <a:t>以外の</a:t>
            </a:r>
            <a:r>
              <a:rPr lang="ja-JP" altLang="en-US" sz="2400" dirty="0" smtClean="0">
                <a:solidFill>
                  <a:srgbClr val="000000"/>
                </a:solidFill>
                <a:latin typeface="Arial" charset="0"/>
              </a:rPr>
              <a:t>評価引き上げ</a:t>
            </a:r>
          </a:p>
        </p:txBody>
      </p:sp>
      <p:sp>
        <p:nvSpPr>
          <p:cNvPr id="74757" name="Rectangle 10"/>
          <p:cNvSpPr>
            <a:spLocks noChangeArrowheads="1"/>
          </p:cNvSpPr>
          <p:nvPr/>
        </p:nvSpPr>
        <p:spPr bwMode="auto">
          <a:xfrm>
            <a:off x="264848" y="1219200"/>
            <a:ext cx="9476052" cy="105727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ct val="90000"/>
              </a:lnSpc>
              <a:spcBef>
                <a:spcPct val="0"/>
              </a:spcBef>
              <a:spcAft>
                <a:spcPct val="0"/>
              </a:spcAft>
              <a:buFont typeface="Wingdings" pitchFamily="2" charset="2"/>
              <a:buNone/>
            </a:pPr>
            <a:r>
              <a:rPr lang="ja-JP" altLang="en-US" sz="2400" dirty="0" smtClean="0">
                <a:solidFill>
                  <a:srgbClr val="000000"/>
                </a:solidFill>
                <a:latin typeface="ＭＳ Ｐゴシック" charset="-128"/>
              </a:rPr>
              <a:t>○在宅医療を担う医療機関の量的確保（在宅の裾野を拡げる）</a:t>
            </a:r>
            <a:endParaRPr lang="ja-JP" altLang="en-US"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ja-JP" altLang="en-US" sz="2000" b="1" dirty="0" smtClean="0">
                <a:solidFill>
                  <a:srgbClr val="0000CC"/>
                </a:solidFill>
                <a:latin typeface="ＭＳ Ｐゴシック" charset="-128"/>
              </a:rPr>
              <a:t>⇒</a:t>
            </a:r>
            <a:r>
              <a:rPr lang="ja-JP" altLang="en-US" sz="2000" dirty="0" smtClean="0">
                <a:solidFill>
                  <a:srgbClr val="000000"/>
                </a:solidFill>
                <a:latin typeface="ＭＳ Ｐゴシック" charset="-128"/>
              </a:rPr>
              <a:t>　在宅時医学総合管理料、特定施設入居時医学総合管理料について、</a:t>
            </a:r>
            <a:endParaRPr lang="en-US" altLang="ja-JP"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en-US" altLang="ja-JP" sz="2000" dirty="0" smtClean="0">
                <a:solidFill>
                  <a:srgbClr val="000000"/>
                </a:solidFill>
                <a:latin typeface="ＭＳ Ｐゴシック" charset="-128"/>
              </a:rPr>
              <a:t>   </a:t>
            </a:r>
            <a:r>
              <a:rPr lang="ja-JP" altLang="en-US" sz="2000" dirty="0" smtClean="0">
                <a:solidFill>
                  <a:srgbClr val="000000"/>
                </a:solidFill>
                <a:latin typeface="ＭＳ Ｐゴシック" charset="-128"/>
              </a:rPr>
              <a:t>在支診・在支病以外の評価を引き上げる</a:t>
            </a:r>
            <a:r>
              <a:rPr lang="ja-JP" altLang="en-US" sz="2400" dirty="0" smtClean="0">
                <a:solidFill>
                  <a:srgbClr val="000000"/>
                </a:solidFill>
                <a:latin typeface="ＭＳ Ｐゴシック" charset="-128"/>
              </a:rPr>
              <a:t>　　　　　　　　　　　　</a:t>
            </a:r>
          </a:p>
        </p:txBody>
      </p:sp>
      <p:sp>
        <p:nvSpPr>
          <p:cNvPr id="7" name="正方形/長方形 6"/>
          <p:cNvSpPr/>
          <p:nvPr/>
        </p:nvSpPr>
        <p:spPr>
          <a:xfrm>
            <a:off x="247650" y="2349500"/>
            <a:ext cx="9493250" cy="33083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ctr">
              <a:lnSpc>
                <a:spcPct val="95000"/>
              </a:lnSpc>
              <a:spcBef>
                <a:spcPct val="0"/>
              </a:spcBef>
              <a:spcAft>
                <a:spcPct val="0"/>
              </a:spcAft>
              <a:defRPr/>
            </a:pPr>
            <a:r>
              <a:rPr lang="ja-JP" altLang="en-US" sz="2000" dirty="0">
                <a:solidFill>
                  <a:srgbClr val="000000"/>
                </a:solidFill>
                <a:latin typeface="ＭＳ Ｐゴシック" charset="-128"/>
                <a:ea typeface="ＭＳ Ｐゴシック"/>
              </a:rPr>
              <a:t>機能強化型在支診・在支病、在支診・在支病</a:t>
            </a:r>
            <a:r>
              <a:rPr lang="ja-JP" altLang="en-US" sz="2000" u="sng" dirty="0" smtClean="0">
                <a:solidFill>
                  <a:srgbClr val="FF0000"/>
                </a:solidFill>
                <a:latin typeface="ＭＳ Ｐゴシック" charset="-128"/>
                <a:ea typeface="ＭＳ Ｐゴシック"/>
              </a:rPr>
              <a:t>以外の</a:t>
            </a:r>
            <a:r>
              <a:rPr lang="ja-JP" altLang="en-US" sz="2000" dirty="0" smtClean="0">
                <a:solidFill>
                  <a:srgbClr val="000000"/>
                </a:solidFill>
                <a:latin typeface="ＭＳ Ｐゴシック" charset="-128"/>
                <a:ea typeface="ＭＳ Ｐゴシック"/>
              </a:rPr>
              <a:t>医療機関</a:t>
            </a:r>
            <a:endParaRPr lang="en-US" altLang="ja-JP" sz="2000" dirty="0" smtClean="0">
              <a:solidFill>
                <a:srgbClr val="000000"/>
              </a:solidFill>
              <a:latin typeface="ＭＳ Ｐゴシック" charset="-128"/>
              <a:ea typeface="ＭＳ Ｐゴシック"/>
            </a:endParaRPr>
          </a:p>
          <a:p>
            <a:pPr fontAlgn="ctr">
              <a:lnSpc>
                <a:spcPct val="95000"/>
              </a:lnSpc>
              <a:spcBef>
                <a:spcPct val="0"/>
              </a:spcBef>
              <a:spcAft>
                <a:spcPct val="0"/>
              </a:spcAft>
              <a:defRPr/>
            </a:pPr>
            <a:r>
              <a:rPr lang="ja-JP" altLang="en-US" sz="2000" dirty="0">
                <a:solidFill>
                  <a:srgbClr val="000000"/>
                </a:solidFill>
                <a:latin typeface="ＭＳ Ｐゴシック" charset="-128"/>
                <a:ea typeface="ＭＳ Ｐゴシック"/>
              </a:rPr>
              <a:t>　</a:t>
            </a:r>
            <a:r>
              <a:rPr lang="en-US" altLang="ja-JP" sz="2000"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2000" dirty="0" smtClean="0">
                <a:solidFill>
                  <a:srgbClr val="000000"/>
                </a:solidFill>
                <a:latin typeface="ＭＳ Ｐゴシック" panose="020B0600070205080204" pitchFamily="50" charset="-128"/>
                <a:ea typeface="ＭＳ Ｐゴシック" panose="020B0600070205080204" pitchFamily="50" charset="-128"/>
              </a:rPr>
              <a:t>在宅時医学総合管理料</a:t>
            </a:r>
            <a:r>
              <a:rPr lang="en-US" altLang="ja-JP" sz="2000" dirty="0" smtClean="0">
                <a:solidFill>
                  <a:srgbClr val="000000"/>
                </a:solidFill>
                <a:latin typeface="ＭＳ Ｐゴシック" panose="020B0600070205080204" pitchFamily="50" charset="-128"/>
                <a:ea typeface="ＭＳ Ｐゴシック" panose="020B0600070205080204" pitchFamily="50" charset="-128"/>
              </a:rPr>
              <a:t>】</a:t>
            </a:r>
            <a:endParaRPr lang="ja-JP" altLang="en-US" sz="2000" dirty="0" smtClean="0">
              <a:solidFill>
                <a:srgbClr val="000000"/>
              </a:solidFill>
              <a:latin typeface="ＭＳ Ｐゴシック" panose="020B0600070205080204" pitchFamily="50" charset="-128"/>
              <a:ea typeface="ＭＳ Ｐゴシック" panose="020B0600070205080204" pitchFamily="50" charset="-128"/>
            </a:endParaRPr>
          </a:p>
          <a:p>
            <a:pPr fontAlgn="ctr">
              <a:lnSpc>
                <a:spcPct val="95000"/>
              </a:lnSpc>
              <a:spcBef>
                <a:spcPct val="0"/>
              </a:spcBef>
              <a:spcAft>
                <a:spcPct val="0"/>
              </a:spcAft>
              <a:defRPr/>
            </a:pPr>
            <a:r>
              <a:rPr lang="ja-JP" altLang="en-US" sz="2000" dirty="0" smtClean="0">
                <a:solidFill>
                  <a:srgbClr val="000000"/>
                </a:solidFill>
                <a:latin typeface="ＭＳ Ｐゴシック" charset="-128"/>
              </a:rPr>
              <a:t>　　　イ　処方せんを交付する場合 　：２</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２００点 </a:t>
            </a:r>
            <a:r>
              <a:rPr lang="ja-JP" altLang="en-US" sz="2000" dirty="0" smtClean="0">
                <a:solidFill>
                  <a:srgbClr val="0066FF"/>
                </a:solidFill>
                <a:latin typeface="ＭＳ Ｐゴシック" charset="-128"/>
              </a:rPr>
              <a:t>⇒ </a:t>
            </a:r>
            <a:r>
              <a:rPr lang="ja-JP" altLang="en-US" sz="2000" dirty="0" smtClean="0">
                <a:solidFill>
                  <a:srgbClr val="FF0000"/>
                </a:solidFill>
                <a:latin typeface="ＭＳ Ｐゴシック" charset="-128"/>
              </a:rPr>
              <a:t>３</a:t>
            </a:r>
            <a:r>
              <a:rPr lang="en-US" altLang="ja-JP" sz="2000" dirty="0" smtClean="0">
                <a:solidFill>
                  <a:srgbClr val="FF0000"/>
                </a:solidFill>
                <a:latin typeface="ＭＳ Ｐゴシック" charset="-128"/>
              </a:rPr>
              <a:t>,</a:t>
            </a:r>
            <a:r>
              <a:rPr lang="ja-JP" altLang="en-US" sz="2000" dirty="0" smtClean="0">
                <a:solidFill>
                  <a:srgbClr val="FF0000"/>
                </a:solidFill>
                <a:latin typeface="ＭＳ Ｐゴシック" charset="-128"/>
              </a:rPr>
              <a:t>１５０</a:t>
            </a:r>
            <a:r>
              <a:rPr lang="ja-JP" altLang="en-US" sz="2000" dirty="0" smtClean="0">
                <a:solidFill>
                  <a:prstClr val="black"/>
                </a:solidFill>
                <a:latin typeface="ＭＳ Ｐゴシック" charset="-128"/>
              </a:rPr>
              <a:t>点</a:t>
            </a:r>
            <a:endParaRPr lang="en-US" altLang="ja-JP" sz="2000" dirty="0" smtClean="0">
              <a:solidFill>
                <a:prstClr val="black"/>
              </a:solidFill>
              <a:latin typeface="ＭＳ Ｐゴシック" charset="-128"/>
            </a:endParaRPr>
          </a:p>
          <a:p>
            <a:pPr fontAlgn="ctr">
              <a:lnSpc>
                <a:spcPct val="95000"/>
              </a:lnSpc>
              <a:spcBef>
                <a:spcPct val="0"/>
              </a:spcBef>
              <a:spcAft>
                <a:spcPct val="0"/>
              </a:spcAft>
              <a:defRPr/>
            </a:pPr>
            <a:r>
              <a:rPr lang="ja-JP" altLang="en-US" sz="2000" dirty="0">
                <a:solidFill>
                  <a:prstClr val="black"/>
                </a:solidFill>
                <a:latin typeface="ＭＳ Ｐゴシック" charset="-128"/>
              </a:rPr>
              <a:t>　</a:t>
            </a:r>
            <a:r>
              <a:rPr lang="ja-JP" altLang="en-US" sz="2000" dirty="0" smtClean="0">
                <a:solidFill>
                  <a:prstClr val="black"/>
                </a:solidFill>
                <a:latin typeface="ＭＳ Ｐゴシック" charset="-128"/>
              </a:rPr>
              <a:t>　　　　　　　　　　　　　　　　　　</a:t>
            </a:r>
            <a:r>
              <a:rPr lang="ja-JP" altLang="en-US" sz="2000" dirty="0">
                <a:solidFill>
                  <a:prstClr val="black"/>
                </a:solidFill>
                <a:latin typeface="ＭＳ Ｐゴシック" charset="-128"/>
              </a:rPr>
              <a:t> </a:t>
            </a:r>
            <a:r>
              <a:rPr lang="en-US" altLang="ja-JP" sz="2000" dirty="0" smtClean="0">
                <a:solidFill>
                  <a:prstClr val="black"/>
                </a:solidFill>
                <a:latin typeface="ＭＳ Ｐゴシック" charset="-128"/>
              </a:rPr>
              <a:t>※</a:t>
            </a:r>
            <a:r>
              <a:rPr lang="ja-JP" altLang="en-US" sz="2000" dirty="0" smtClean="0">
                <a:solidFill>
                  <a:prstClr val="black"/>
                </a:solidFill>
                <a:latin typeface="ＭＳ Ｐゴシック" charset="-128"/>
              </a:rPr>
              <a:t>同一建物の場合：   ７６０点</a:t>
            </a:r>
            <a:r>
              <a:rPr lang="ja-JP" altLang="en-US" sz="2000" dirty="0" smtClean="0">
                <a:solidFill>
                  <a:srgbClr val="FF0000"/>
                </a:solidFill>
                <a:latin typeface="ＭＳ Ｐゴシック" charset="-128"/>
              </a:rPr>
              <a:t>（新設）</a:t>
            </a:r>
            <a:endParaRPr lang="en-US" altLang="ja-JP" sz="2000" dirty="0" smtClean="0">
              <a:solidFill>
                <a:srgbClr val="FF0000"/>
              </a:solidFill>
              <a:latin typeface="ＭＳ Ｐゴシック" charset="-128"/>
            </a:endParaRPr>
          </a:p>
          <a:p>
            <a:pPr eaLnBrk="1" fontAlgn="ctr" hangingPunct="1">
              <a:lnSpc>
                <a:spcPct val="95000"/>
              </a:lnSpc>
              <a:spcBef>
                <a:spcPct val="0"/>
              </a:spcBef>
              <a:spcAft>
                <a:spcPct val="0"/>
              </a:spcAft>
              <a:defRPr/>
            </a:pPr>
            <a:r>
              <a:rPr lang="ja-JP" altLang="en-US" sz="2000" dirty="0">
                <a:solidFill>
                  <a:srgbClr val="000000"/>
                </a:solidFill>
                <a:latin typeface="ＭＳ Ｐゴシック" charset="-128"/>
              </a:rPr>
              <a:t>　</a:t>
            </a:r>
            <a:r>
              <a:rPr lang="ja-JP" altLang="en-US" sz="2000" dirty="0" smtClean="0">
                <a:solidFill>
                  <a:srgbClr val="000000"/>
                </a:solidFill>
                <a:latin typeface="ＭＳ Ｐゴシック" charset="-128"/>
              </a:rPr>
              <a:t>　　ロ　処方せんを交付しない場合：２</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５００点 </a:t>
            </a:r>
            <a:r>
              <a:rPr lang="ja-JP" altLang="en-US" sz="2000" dirty="0" smtClean="0">
                <a:solidFill>
                  <a:srgbClr val="0066FF"/>
                </a:solidFill>
                <a:latin typeface="ＭＳ Ｐゴシック" charset="-128"/>
              </a:rPr>
              <a:t>⇒ </a:t>
            </a:r>
            <a:r>
              <a:rPr lang="ja-JP" altLang="en-US" sz="2000" dirty="0" smtClean="0">
                <a:solidFill>
                  <a:srgbClr val="FF0000"/>
                </a:solidFill>
                <a:latin typeface="ＭＳ Ｐゴシック" charset="-128"/>
                <a:ea typeface="ＭＳ Ｐゴシック"/>
              </a:rPr>
              <a:t>３</a:t>
            </a:r>
            <a:r>
              <a:rPr lang="en-US" altLang="ja-JP" sz="2000" dirty="0" smtClean="0">
                <a:solidFill>
                  <a:srgbClr val="FF0000"/>
                </a:solidFill>
                <a:latin typeface="ＭＳ Ｐゴシック" charset="-128"/>
                <a:ea typeface="ＭＳ Ｐゴシック"/>
              </a:rPr>
              <a:t>,</a:t>
            </a:r>
            <a:r>
              <a:rPr lang="ja-JP" altLang="en-US" sz="2000" dirty="0" smtClean="0">
                <a:solidFill>
                  <a:srgbClr val="FF0000"/>
                </a:solidFill>
                <a:latin typeface="ＭＳ Ｐゴシック" charset="-128"/>
                <a:ea typeface="ＭＳ Ｐゴシック"/>
              </a:rPr>
              <a:t>４５０</a:t>
            </a:r>
            <a:r>
              <a:rPr lang="ja-JP" altLang="en-US" sz="2000" dirty="0" smtClean="0">
                <a:solidFill>
                  <a:prstClr val="black"/>
                </a:solidFill>
                <a:latin typeface="ＭＳ Ｐゴシック" charset="-128"/>
                <a:ea typeface="ＭＳ Ｐゴシック"/>
              </a:rPr>
              <a:t>点</a:t>
            </a:r>
            <a:endParaRPr lang="en-US" altLang="ja-JP" sz="2000" dirty="0">
              <a:solidFill>
                <a:prstClr val="black"/>
              </a:solidFill>
              <a:latin typeface="ＭＳ Ｐゴシック" charset="-128"/>
              <a:ea typeface="ＭＳ Ｐゴシック"/>
            </a:endParaRPr>
          </a:p>
          <a:p>
            <a:pPr eaLnBrk="1" fontAlgn="ctr" hangingPunct="1">
              <a:lnSpc>
                <a:spcPct val="95000"/>
              </a:lnSpc>
              <a:spcBef>
                <a:spcPct val="0"/>
              </a:spcBef>
              <a:spcAft>
                <a:spcPct val="0"/>
              </a:spcAft>
              <a:defRPr/>
            </a:pPr>
            <a:r>
              <a:rPr lang="en-US" altLang="ja-JP" sz="2000" dirty="0" smtClean="0">
                <a:solidFill>
                  <a:prstClr val="black"/>
                </a:solidFill>
                <a:latin typeface="ＭＳ Ｐゴシック" charset="-128"/>
                <a:ea typeface="ＭＳ Ｐゴシック"/>
              </a:rPr>
              <a:t>                                          ※</a:t>
            </a:r>
            <a:r>
              <a:rPr lang="ja-JP" altLang="en-US" sz="2000" dirty="0">
                <a:solidFill>
                  <a:prstClr val="black"/>
                </a:solidFill>
                <a:latin typeface="ＭＳ Ｐゴシック" charset="-128"/>
                <a:ea typeface="ＭＳ Ｐゴシック"/>
              </a:rPr>
              <a:t>同一建物の場合</a:t>
            </a:r>
            <a:r>
              <a:rPr lang="ja-JP" altLang="en-US" sz="2000" dirty="0" smtClean="0">
                <a:solidFill>
                  <a:prstClr val="black"/>
                </a:solidFill>
                <a:latin typeface="ＭＳ Ｐゴシック" charset="-128"/>
                <a:ea typeface="ＭＳ Ｐゴシック"/>
              </a:rPr>
              <a:t>：１</a:t>
            </a:r>
            <a:r>
              <a:rPr lang="en-US" altLang="ja-JP" sz="2000" dirty="0" smtClean="0">
                <a:solidFill>
                  <a:prstClr val="black"/>
                </a:solidFill>
                <a:latin typeface="ＭＳ Ｐゴシック" charset="-128"/>
                <a:ea typeface="ＭＳ Ｐゴシック"/>
              </a:rPr>
              <a:t>,</a:t>
            </a:r>
            <a:r>
              <a:rPr lang="ja-JP" altLang="en-US" sz="2000" dirty="0" smtClean="0">
                <a:solidFill>
                  <a:prstClr val="black"/>
                </a:solidFill>
                <a:latin typeface="ＭＳ Ｐゴシック" charset="-128"/>
                <a:ea typeface="ＭＳ Ｐゴシック"/>
              </a:rPr>
              <a:t>０６０点</a:t>
            </a:r>
            <a:r>
              <a:rPr lang="ja-JP" altLang="en-US" sz="2000" dirty="0">
                <a:solidFill>
                  <a:srgbClr val="FF0000"/>
                </a:solidFill>
                <a:latin typeface="ＭＳ Ｐゴシック" charset="-128"/>
                <a:ea typeface="ＭＳ Ｐゴシック"/>
              </a:rPr>
              <a:t>（新設</a:t>
            </a:r>
            <a:r>
              <a:rPr lang="ja-JP" altLang="en-US" sz="2000" dirty="0" smtClean="0">
                <a:solidFill>
                  <a:srgbClr val="FF0000"/>
                </a:solidFill>
                <a:latin typeface="ＭＳ Ｐゴシック" charset="-128"/>
                <a:ea typeface="ＭＳ Ｐゴシック"/>
              </a:rPr>
              <a:t>）</a:t>
            </a:r>
            <a:endParaRPr lang="en-US" altLang="ja-JP" sz="2000" dirty="0" smtClean="0">
              <a:solidFill>
                <a:srgbClr val="FF0000"/>
              </a:solidFill>
              <a:latin typeface="ＭＳ Ｐゴシック" charset="-128"/>
              <a:ea typeface="ＭＳ Ｐゴシック"/>
            </a:endParaRPr>
          </a:p>
          <a:p>
            <a:pPr eaLnBrk="1" fontAlgn="ctr" hangingPunct="1">
              <a:lnSpc>
                <a:spcPct val="95000"/>
              </a:lnSpc>
              <a:spcBef>
                <a:spcPct val="0"/>
              </a:spcBef>
              <a:spcAft>
                <a:spcPct val="0"/>
              </a:spcAft>
              <a:defRPr/>
            </a:pPr>
            <a:r>
              <a:rPr lang="en-US" altLang="ja-JP" sz="2000" dirty="0" smtClean="0">
                <a:solidFill>
                  <a:srgbClr val="000000"/>
                </a:solidFill>
                <a:latin typeface="ＭＳ Ｐゴシック" panose="020B0600070205080204" pitchFamily="50" charset="-128"/>
                <a:ea typeface="ＭＳ Ｐゴシック" panose="020B0600070205080204" pitchFamily="50" charset="-128"/>
              </a:rPr>
              <a:t>  【</a:t>
            </a:r>
            <a:r>
              <a:rPr lang="ja-JP" altLang="en-US" sz="2000" dirty="0" smtClean="0">
                <a:solidFill>
                  <a:srgbClr val="000000"/>
                </a:solidFill>
                <a:latin typeface="ＭＳ Ｐゴシック" panose="020B0600070205080204" pitchFamily="50" charset="-128"/>
                <a:ea typeface="ＭＳ Ｐゴシック" panose="020B0600070205080204" pitchFamily="50" charset="-128"/>
              </a:rPr>
              <a:t>特定施設入居時等医学</a:t>
            </a:r>
            <a:r>
              <a:rPr lang="ja-JP" altLang="en-US" sz="2000" dirty="0">
                <a:solidFill>
                  <a:srgbClr val="000000"/>
                </a:solidFill>
                <a:latin typeface="ＭＳ Ｐゴシック" panose="020B0600070205080204" pitchFamily="50" charset="-128"/>
                <a:ea typeface="ＭＳ Ｐゴシック" panose="020B0600070205080204" pitchFamily="50" charset="-128"/>
              </a:rPr>
              <a:t>総合管理料</a:t>
            </a:r>
            <a:r>
              <a:rPr lang="en-US" altLang="ja-JP" sz="2000" dirty="0">
                <a:solidFill>
                  <a:srgbClr val="000000"/>
                </a:solidFill>
                <a:latin typeface="ＭＳ Ｐゴシック" panose="020B0600070205080204" pitchFamily="50" charset="-128"/>
                <a:ea typeface="ＭＳ Ｐゴシック" panose="020B0600070205080204" pitchFamily="50" charset="-128"/>
              </a:rPr>
              <a:t>】</a:t>
            </a:r>
            <a:endParaRPr lang="ja-JP" altLang="en-US" sz="2000" dirty="0">
              <a:solidFill>
                <a:srgbClr val="000000"/>
              </a:solidFill>
              <a:latin typeface="ＭＳ Ｐゴシック" panose="020B0600070205080204" pitchFamily="50" charset="-128"/>
              <a:ea typeface="ＭＳ Ｐゴシック" panose="020B0600070205080204" pitchFamily="50" charset="-128"/>
            </a:endParaRPr>
          </a:p>
          <a:p>
            <a:pPr eaLnBrk="1" fontAlgn="ctr" hangingPunct="1">
              <a:lnSpc>
                <a:spcPct val="95000"/>
              </a:lnSpc>
              <a:spcBef>
                <a:spcPct val="0"/>
              </a:spcBef>
              <a:spcAft>
                <a:spcPct val="0"/>
              </a:spcAft>
              <a:defRPr/>
            </a:pPr>
            <a:r>
              <a:rPr lang="ja-JP" altLang="en-US" sz="2000" dirty="0">
                <a:solidFill>
                  <a:srgbClr val="000000"/>
                </a:solidFill>
                <a:latin typeface="ＭＳ Ｐゴシック" charset="-128"/>
                <a:ea typeface="ＭＳ Ｐゴシック"/>
              </a:rPr>
              <a:t>　　　イ　処方せんを交付する場合 　</a:t>
            </a:r>
            <a:r>
              <a:rPr lang="ja-JP" altLang="en-US" sz="2000" dirty="0" smtClean="0">
                <a:solidFill>
                  <a:srgbClr val="000000"/>
                </a:solidFill>
                <a:latin typeface="ＭＳ Ｐゴシック" charset="-128"/>
                <a:ea typeface="ＭＳ Ｐゴシック"/>
              </a:rPr>
              <a:t>：１</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５００点 </a:t>
            </a:r>
            <a:r>
              <a:rPr lang="ja-JP" altLang="en-US" sz="2000" dirty="0" smtClean="0">
                <a:solidFill>
                  <a:srgbClr val="0066FF"/>
                </a:solidFill>
                <a:latin typeface="ＭＳ Ｐゴシック" charset="-128"/>
                <a:ea typeface="ＭＳ Ｐゴシック"/>
              </a:rPr>
              <a:t>⇒ </a:t>
            </a:r>
            <a:r>
              <a:rPr lang="ja-JP" altLang="en-US" sz="2000" dirty="0" smtClean="0">
                <a:solidFill>
                  <a:srgbClr val="FF0000"/>
                </a:solidFill>
                <a:latin typeface="ＭＳ Ｐゴシック" charset="-128"/>
                <a:ea typeface="ＭＳ Ｐゴシック"/>
              </a:rPr>
              <a:t>２</a:t>
            </a:r>
            <a:r>
              <a:rPr lang="en-US" altLang="ja-JP" sz="2000" dirty="0" smtClean="0">
                <a:solidFill>
                  <a:srgbClr val="FF0000"/>
                </a:solidFill>
                <a:latin typeface="ＭＳ Ｐゴシック" charset="-128"/>
                <a:ea typeface="ＭＳ Ｐゴシック"/>
              </a:rPr>
              <a:t>,</a:t>
            </a:r>
            <a:r>
              <a:rPr lang="ja-JP" altLang="en-US" sz="2000" dirty="0" smtClean="0">
                <a:solidFill>
                  <a:srgbClr val="FF0000"/>
                </a:solidFill>
                <a:latin typeface="ＭＳ Ｐゴシック" charset="-128"/>
                <a:ea typeface="ＭＳ Ｐゴシック"/>
              </a:rPr>
              <a:t>２５０</a:t>
            </a:r>
            <a:r>
              <a:rPr lang="ja-JP" altLang="en-US" sz="2000" dirty="0" smtClean="0">
                <a:solidFill>
                  <a:prstClr val="black"/>
                </a:solidFill>
                <a:latin typeface="ＭＳ Ｐゴシック" charset="-128"/>
                <a:ea typeface="ＭＳ Ｐゴシック"/>
              </a:rPr>
              <a:t>点</a:t>
            </a:r>
            <a:endParaRPr lang="en-US" altLang="ja-JP" sz="2000" dirty="0">
              <a:solidFill>
                <a:prstClr val="black"/>
              </a:solidFill>
              <a:latin typeface="ＭＳ Ｐゴシック" charset="-128"/>
              <a:ea typeface="ＭＳ Ｐゴシック"/>
            </a:endParaRPr>
          </a:p>
          <a:p>
            <a:pPr eaLnBrk="1" fontAlgn="ctr" hangingPunct="1">
              <a:lnSpc>
                <a:spcPct val="95000"/>
              </a:lnSpc>
              <a:spcBef>
                <a:spcPct val="0"/>
              </a:spcBef>
              <a:spcAft>
                <a:spcPct val="0"/>
              </a:spcAft>
              <a:defRPr/>
            </a:pPr>
            <a:r>
              <a:rPr lang="ja-JP" altLang="en-US" sz="2000" dirty="0">
                <a:solidFill>
                  <a:prstClr val="black"/>
                </a:solidFill>
                <a:latin typeface="ＭＳ Ｐゴシック" charset="-128"/>
                <a:ea typeface="ＭＳ Ｐゴシック"/>
              </a:rPr>
              <a:t>　　　　　　　　　　　　　　　　　　　 </a:t>
            </a:r>
            <a:r>
              <a:rPr lang="en-US" altLang="ja-JP" sz="2000" dirty="0">
                <a:solidFill>
                  <a:prstClr val="black"/>
                </a:solidFill>
                <a:latin typeface="ＭＳ Ｐゴシック" charset="-128"/>
                <a:ea typeface="ＭＳ Ｐゴシック"/>
              </a:rPr>
              <a:t>※</a:t>
            </a:r>
            <a:r>
              <a:rPr lang="ja-JP" altLang="en-US" sz="2000" dirty="0">
                <a:solidFill>
                  <a:prstClr val="black"/>
                </a:solidFill>
                <a:latin typeface="ＭＳ Ｐゴシック" charset="-128"/>
                <a:ea typeface="ＭＳ Ｐゴシック"/>
              </a:rPr>
              <a:t>同一建物の場合： </a:t>
            </a:r>
            <a:r>
              <a:rPr lang="ja-JP" altLang="en-US" sz="2000" dirty="0" smtClean="0">
                <a:solidFill>
                  <a:prstClr val="black"/>
                </a:solidFill>
                <a:latin typeface="ＭＳ Ｐゴシック" charset="-128"/>
                <a:ea typeface="ＭＳ Ｐゴシック"/>
              </a:rPr>
              <a:t>  </a:t>
            </a:r>
            <a:r>
              <a:rPr lang="ja-JP" altLang="en-US" sz="2000" dirty="0">
                <a:solidFill>
                  <a:prstClr val="black"/>
                </a:solidFill>
                <a:latin typeface="ＭＳ Ｐゴシック" charset="-128"/>
                <a:ea typeface="ＭＳ Ｐゴシック"/>
              </a:rPr>
              <a:t>５４</a:t>
            </a:r>
            <a:r>
              <a:rPr lang="ja-JP" altLang="en-US" sz="2000" dirty="0" smtClean="0">
                <a:solidFill>
                  <a:prstClr val="black"/>
                </a:solidFill>
                <a:latin typeface="ＭＳ Ｐゴシック" charset="-128"/>
                <a:ea typeface="ＭＳ Ｐゴシック"/>
              </a:rPr>
              <a:t>０点</a:t>
            </a:r>
            <a:r>
              <a:rPr lang="ja-JP" altLang="en-US" sz="2000" dirty="0">
                <a:solidFill>
                  <a:srgbClr val="FF0000"/>
                </a:solidFill>
                <a:latin typeface="ＭＳ Ｐゴシック" charset="-128"/>
                <a:ea typeface="ＭＳ Ｐゴシック"/>
              </a:rPr>
              <a:t>（新設）</a:t>
            </a:r>
            <a:endParaRPr lang="en-US" altLang="ja-JP" sz="2000" dirty="0">
              <a:solidFill>
                <a:srgbClr val="FF0000"/>
              </a:solidFill>
              <a:latin typeface="ＭＳ Ｐゴシック" charset="-128"/>
              <a:ea typeface="ＭＳ Ｐゴシック"/>
            </a:endParaRPr>
          </a:p>
          <a:p>
            <a:pPr eaLnBrk="1" fontAlgn="ctr" hangingPunct="1">
              <a:lnSpc>
                <a:spcPct val="95000"/>
              </a:lnSpc>
              <a:spcBef>
                <a:spcPct val="0"/>
              </a:spcBef>
              <a:spcAft>
                <a:spcPct val="0"/>
              </a:spcAft>
              <a:defRPr/>
            </a:pPr>
            <a:r>
              <a:rPr lang="ja-JP" altLang="en-US" sz="2000" dirty="0">
                <a:solidFill>
                  <a:srgbClr val="000000"/>
                </a:solidFill>
                <a:latin typeface="ＭＳ Ｐゴシック" charset="-128"/>
                <a:ea typeface="ＭＳ Ｐゴシック"/>
              </a:rPr>
              <a:t>　　　ロ　処方せんを交付しない場合</a:t>
            </a:r>
            <a:r>
              <a:rPr lang="ja-JP" altLang="en-US" sz="2000" dirty="0" smtClean="0">
                <a:solidFill>
                  <a:srgbClr val="000000"/>
                </a:solidFill>
                <a:latin typeface="ＭＳ Ｐゴシック" charset="-128"/>
                <a:ea typeface="ＭＳ Ｐゴシック"/>
              </a:rPr>
              <a:t>：１</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８００点 </a:t>
            </a:r>
            <a:r>
              <a:rPr lang="ja-JP" altLang="en-US" sz="2000" dirty="0" smtClean="0">
                <a:solidFill>
                  <a:srgbClr val="0066FF"/>
                </a:solidFill>
                <a:latin typeface="ＭＳ Ｐゴシック" charset="-128"/>
                <a:ea typeface="ＭＳ Ｐゴシック"/>
              </a:rPr>
              <a:t>⇒ </a:t>
            </a:r>
            <a:r>
              <a:rPr lang="ja-JP" altLang="en-US" sz="2000" dirty="0" smtClean="0">
                <a:solidFill>
                  <a:srgbClr val="FF0000"/>
                </a:solidFill>
                <a:latin typeface="ＭＳ Ｐゴシック" charset="-128"/>
                <a:ea typeface="ＭＳ Ｐゴシック"/>
              </a:rPr>
              <a:t>２</a:t>
            </a:r>
            <a:r>
              <a:rPr lang="en-US" altLang="ja-JP" sz="2000" dirty="0" smtClean="0">
                <a:solidFill>
                  <a:srgbClr val="FF0000"/>
                </a:solidFill>
                <a:latin typeface="ＭＳ Ｐゴシック" charset="-128"/>
                <a:ea typeface="ＭＳ Ｐゴシック"/>
              </a:rPr>
              <a:t>,</a:t>
            </a:r>
            <a:r>
              <a:rPr lang="ja-JP" altLang="en-US" sz="2000" dirty="0" smtClean="0">
                <a:solidFill>
                  <a:srgbClr val="FF0000"/>
                </a:solidFill>
                <a:latin typeface="ＭＳ Ｐゴシック" charset="-128"/>
                <a:ea typeface="ＭＳ Ｐゴシック"/>
              </a:rPr>
              <a:t>５５０</a:t>
            </a:r>
            <a:r>
              <a:rPr lang="ja-JP" altLang="en-US" sz="2000" dirty="0" smtClean="0">
                <a:solidFill>
                  <a:prstClr val="black"/>
                </a:solidFill>
                <a:latin typeface="ＭＳ Ｐゴシック" charset="-128"/>
                <a:ea typeface="ＭＳ Ｐゴシック"/>
              </a:rPr>
              <a:t>点</a:t>
            </a:r>
            <a:endParaRPr lang="en-US" altLang="ja-JP" sz="2000" dirty="0">
              <a:solidFill>
                <a:prstClr val="black"/>
              </a:solidFill>
              <a:latin typeface="ＭＳ Ｐゴシック" charset="-128"/>
              <a:ea typeface="ＭＳ Ｐゴシック"/>
            </a:endParaRPr>
          </a:p>
          <a:p>
            <a:pPr eaLnBrk="1" fontAlgn="ctr" hangingPunct="1">
              <a:lnSpc>
                <a:spcPct val="95000"/>
              </a:lnSpc>
              <a:spcBef>
                <a:spcPct val="0"/>
              </a:spcBef>
              <a:spcAft>
                <a:spcPct val="0"/>
              </a:spcAft>
              <a:defRPr/>
            </a:pPr>
            <a:r>
              <a:rPr lang="en-US" altLang="ja-JP" sz="2000" dirty="0">
                <a:solidFill>
                  <a:prstClr val="black"/>
                </a:solidFill>
                <a:latin typeface="ＭＳ Ｐゴシック" charset="-128"/>
                <a:ea typeface="ＭＳ Ｐゴシック"/>
              </a:rPr>
              <a:t>                                          ※</a:t>
            </a:r>
            <a:r>
              <a:rPr lang="ja-JP" altLang="en-US" sz="2000" dirty="0">
                <a:solidFill>
                  <a:prstClr val="black"/>
                </a:solidFill>
                <a:latin typeface="ＭＳ Ｐゴシック" charset="-128"/>
                <a:ea typeface="ＭＳ Ｐゴシック"/>
              </a:rPr>
              <a:t>同一建物の場合</a:t>
            </a:r>
            <a:r>
              <a:rPr lang="ja-JP" altLang="en-US" sz="2000" dirty="0" smtClean="0">
                <a:solidFill>
                  <a:prstClr val="black"/>
                </a:solidFill>
                <a:latin typeface="ＭＳ Ｐゴシック" charset="-128"/>
                <a:ea typeface="ＭＳ Ｐゴシック"/>
              </a:rPr>
              <a:t>：</a:t>
            </a:r>
            <a:r>
              <a:rPr lang="ja-JP" altLang="en-US" sz="2000" dirty="0">
                <a:solidFill>
                  <a:prstClr val="black"/>
                </a:solidFill>
                <a:latin typeface="ＭＳ Ｐゴシック" charset="-128"/>
                <a:ea typeface="ＭＳ Ｐゴシック"/>
              </a:rPr>
              <a:t>　</a:t>
            </a:r>
            <a:r>
              <a:rPr lang="ja-JP" altLang="en-US" sz="2000" dirty="0" smtClean="0">
                <a:solidFill>
                  <a:prstClr val="black"/>
                </a:solidFill>
                <a:latin typeface="ＭＳ Ｐゴシック" charset="-128"/>
                <a:ea typeface="ＭＳ Ｐゴシック"/>
              </a:rPr>
              <a:t> ８４０点</a:t>
            </a:r>
            <a:r>
              <a:rPr lang="ja-JP" altLang="en-US" sz="2000" dirty="0">
                <a:solidFill>
                  <a:srgbClr val="FF0000"/>
                </a:solidFill>
                <a:latin typeface="ＭＳ Ｐゴシック" charset="-128"/>
                <a:ea typeface="ＭＳ Ｐゴシック"/>
              </a:rPr>
              <a:t>（新設</a:t>
            </a:r>
            <a:r>
              <a:rPr lang="ja-JP" altLang="en-US" sz="2000" dirty="0" smtClean="0">
                <a:solidFill>
                  <a:srgbClr val="FF0000"/>
                </a:solidFill>
                <a:latin typeface="ＭＳ Ｐゴシック" charset="-128"/>
                <a:ea typeface="ＭＳ Ｐゴシック"/>
              </a:rPr>
              <a:t>）</a:t>
            </a:r>
            <a:endParaRPr lang="en-US" altLang="ja-JP" sz="2000" dirty="0">
              <a:solidFill>
                <a:srgbClr val="FF0000"/>
              </a:solidFill>
              <a:latin typeface="ＭＳ Ｐゴシック" charset="-128"/>
              <a:ea typeface="ＭＳ Ｐゴシック"/>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grpSp>
        <p:nvGrpSpPr>
          <p:cNvPr id="8" name="グループ化 7"/>
          <p:cNvGrpSpPr/>
          <p:nvPr/>
        </p:nvGrpSpPr>
        <p:grpSpPr>
          <a:xfrm>
            <a:off x="8530844" y="2512843"/>
            <a:ext cx="1013008" cy="1050337"/>
            <a:chOff x="3600506" y="2191714"/>
            <a:chExt cx="1794691" cy="1764713"/>
          </a:xfrm>
        </p:grpSpPr>
        <p:pic>
          <p:nvPicPr>
            <p:cNvPr id="9" name="図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39220" y="2191714"/>
              <a:ext cx="1255977" cy="125597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00506" y="2793587"/>
              <a:ext cx="1166703" cy="1162840"/>
            </a:xfrm>
            <a:prstGeom prst="rect">
              <a:avLst/>
            </a:prstGeom>
          </p:spPr>
        </p:pic>
      </p:grpSp>
    </p:spTree>
    <p:extLst>
      <p:ext uri="{BB962C8B-B14F-4D97-AF65-F5344CB8AC3E}">
        <p14:creationId xmlns:p14="http://schemas.microsoft.com/office/powerpoint/2010/main" xmlns="" val="1228179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ChangeArrowheads="1"/>
          </p:cNvSpPr>
          <p:nvPr/>
        </p:nvSpPr>
        <p:spPr bwMode="auto">
          <a:xfrm>
            <a:off x="19440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smtClean="0">
                <a:solidFill>
                  <a:srgbClr val="000000"/>
                </a:solidFill>
              </a:rPr>
              <a:t>４．</a:t>
            </a:r>
            <a:r>
              <a:rPr lang="ja-JP" altLang="en-US" dirty="0">
                <a:solidFill>
                  <a:srgbClr val="000000"/>
                </a:solidFill>
              </a:rPr>
              <a:t>適切</a:t>
            </a:r>
            <a:r>
              <a:rPr lang="ja-JP" altLang="en-US" dirty="0" smtClean="0">
                <a:solidFill>
                  <a:srgbClr val="000000"/>
                </a:solidFill>
              </a:rPr>
              <a:t>な在宅医療の推進</a:t>
            </a:r>
          </a:p>
        </p:txBody>
      </p:sp>
      <p:sp>
        <p:nvSpPr>
          <p:cNvPr id="75780" name="Rectangle 7"/>
          <p:cNvSpPr>
            <a:spLocks noChangeArrowheads="1"/>
          </p:cNvSpPr>
          <p:nvPr/>
        </p:nvSpPr>
        <p:spPr bwMode="auto">
          <a:xfrm>
            <a:off x="165108" y="762000"/>
            <a:ext cx="6113860" cy="428625"/>
          </a:xfrm>
          <a:prstGeom prst="rect">
            <a:avLst/>
          </a:prstGeom>
          <a:solidFill>
            <a:srgbClr val="FFC000">
              <a:alpha val="56000"/>
            </a:srgbClr>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a:solidFill>
                  <a:srgbClr val="000000"/>
                </a:solidFill>
                <a:latin typeface="Arial" charset="0"/>
              </a:rPr>
              <a:t>（２）</a:t>
            </a:r>
            <a:r>
              <a:rPr lang="ja-JP" altLang="en-US" sz="2400" dirty="0" smtClean="0">
                <a:solidFill>
                  <a:srgbClr val="000000"/>
                </a:solidFill>
                <a:latin typeface="Arial" charset="0"/>
              </a:rPr>
              <a:t>在支診・在支病の評価</a:t>
            </a:r>
          </a:p>
        </p:txBody>
      </p:sp>
      <p:sp>
        <p:nvSpPr>
          <p:cNvPr id="75781" name="Rectangle 10"/>
          <p:cNvSpPr>
            <a:spLocks noChangeArrowheads="1"/>
          </p:cNvSpPr>
          <p:nvPr/>
        </p:nvSpPr>
        <p:spPr bwMode="auto">
          <a:xfrm>
            <a:off x="264848" y="1219200"/>
            <a:ext cx="9476052" cy="1057275"/>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ct val="90000"/>
              </a:lnSpc>
              <a:spcBef>
                <a:spcPct val="0"/>
              </a:spcBef>
              <a:spcAft>
                <a:spcPct val="0"/>
              </a:spcAft>
              <a:buFont typeface="Wingdings" pitchFamily="2" charset="2"/>
              <a:buNone/>
            </a:pPr>
            <a:r>
              <a:rPr lang="ja-JP" altLang="en-US" sz="2400" dirty="0" smtClean="0">
                <a:solidFill>
                  <a:srgbClr val="000000"/>
                </a:solidFill>
                <a:latin typeface="ＭＳ Ｐゴシック" charset="-128"/>
              </a:rPr>
              <a:t>○在宅医療を</a:t>
            </a:r>
            <a:r>
              <a:rPr lang="ja-JP" altLang="en-US" sz="2400" dirty="0" smtClean="0">
                <a:solidFill>
                  <a:srgbClr val="00B0F0"/>
                </a:solidFill>
                <a:latin typeface="ＭＳ Ｐゴシック" charset="-128"/>
              </a:rPr>
              <a:t>実績</a:t>
            </a:r>
            <a:r>
              <a:rPr lang="ja-JP" altLang="en-US" sz="2400" dirty="0" smtClean="0">
                <a:solidFill>
                  <a:srgbClr val="000000"/>
                </a:solidFill>
                <a:latin typeface="ＭＳ Ｐゴシック" charset="-128"/>
              </a:rPr>
              <a:t>に応じて適切に評価</a:t>
            </a:r>
            <a:endParaRPr lang="ja-JP" altLang="en-US"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ja-JP" altLang="en-US" sz="2000" b="1" dirty="0" smtClean="0">
                <a:solidFill>
                  <a:srgbClr val="0000CC"/>
                </a:solidFill>
                <a:latin typeface="ＭＳ Ｐゴシック" charset="-128"/>
              </a:rPr>
              <a:t>⇒</a:t>
            </a:r>
            <a:r>
              <a:rPr lang="ja-JP" altLang="en-US" sz="2000" dirty="0" smtClean="0">
                <a:solidFill>
                  <a:srgbClr val="000000"/>
                </a:solidFill>
                <a:latin typeface="ＭＳ Ｐゴシック" charset="-128"/>
              </a:rPr>
              <a:t>　常勤医師３名以上確保されていないが、十分な緊急往診および看取りの実績を</a:t>
            </a:r>
            <a:endParaRPr lang="en-US" altLang="ja-JP" sz="2000" dirty="0" smtClean="0">
              <a:solidFill>
                <a:srgbClr val="000000"/>
              </a:solidFill>
              <a:latin typeface="ＭＳ Ｐゴシック" charset="-128"/>
            </a:endParaRPr>
          </a:p>
          <a:p>
            <a:pPr eaLnBrk="1" fontAlgn="base" hangingPunct="1">
              <a:lnSpc>
                <a:spcPct val="90000"/>
              </a:lnSpc>
              <a:spcBef>
                <a:spcPct val="0"/>
              </a:spcBef>
              <a:spcAft>
                <a:spcPct val="0"/>
              </a:spcAft>
              <a:buFont typeface="Wingdings" pitchFamily="2" charset="2"/>
              <a:buNone/>
            </a:pPr>
            <a:r>
              <a:rPr lang="ja-JP" altLang="en-US" sz="2000" dirty="0">
                <a:solidFill>
                  <a:srgbClr val="000000"/>
                </a:solidFill>
                <a:latin typeface="ＭＳ Ｐゴシック" charset="-128"/>
              </a:rPr>
              <a:t>　</a:t>
            </a:r>
            <a:r>
              <a:rPr lang="ja-JP" altLang="en-US" sz="2000" dirty="0" smtClean="0">
                <a:solidFill>
                  <a:srgbClr val="000000"/>
                </a:solidFill>
                <a:latin typeface="ＭＳ Ｐゴシック" charset="-128"/>
              </a:rPr>
              <a:t>有する在支診・在支病に対する評価を新設する</a:t>
            </a:r>
            <a:r>
              <a:rPr lang="ja-JP" altLang="en-US" sz="2400" dirty="0" smtClean="0">
                <a:solidFill>
                  <a:srgbClr val="000000"/>
                </a:solidFill>
                <a:latin typeface="ＭＳ Ｐゴシック" charset="-128"/>
              </a:rPr>
              <a:t>　　　　　　　　　　　　</a:t>
            </a:r>
          </a:p>
        </p:txBody>
      </p:sp>
      <p:sp>
        <p:nvSpPr>
          <p:cNvPr id="7" name="正方形/長方形 6"/>
          <p:cNvSpPr/>
          <p:nvPr/>
        </p:nvSpPr>
        <p:spPr>
          <a:xfrm>
            <a:off x="247650" y="2349502"/>
            <a:ext cx="9493250" cy="36179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ctr">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過去１年間の</a:t>
            </a:r>
            <a:r>
              <a:rPr lang="ja-JP" altLang="en-US" sz="2000" dirty="0" smtClean="0">
                <a:solidFill>
                  <a:srgbClr val="0066FF"/>
                </a:solidFill>
                <a:latin typeface="ＭＳ Ｐゴシック" charset="-128"/>
                <a:ea typeface="ＭＳ Ｐゴシック"/>
              </a:rPr>
              <a:t>緊急往診の実績が１０件以上かつ看取りの実績が４件以上</a:t>
            </a:r>
            <a:r>
              <a:rPr lang="ja-JP" altLang="en-US" sz="2000" dirty="0" smtClean="0">
                <a:solidFill>
                  <a:srgbClr val="000000"/>
                </a:solidFill>
                <a:latin typeface="ＭＳ Ｐゴシック" charset="-128"/>
                <a:ea typeface="ＭＳ Ｐゴシック"/>
              </a:rPr>
              <a:t>の場合、</a:t>
            </a:r>
            <a:endParaRPr lang="en-US" altLang="ja-JP" sz="2000" dirty="0" smtClean="0">
              <a:solidFill>
                <a:srgbClr val="000000"/>
              </a:solidFill>
              <a:latin typeface="ＭＳ Ｐゴシック" charset="-128"/>
              <a:ea typeface="ＭＳ Ｐゴシック"/>
            </a:endParaRPr>
          </a:p>
          <a:p>
            <a:pPr fontAlgn="ctr">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在宅療養実績加算を</a:t>
            </a:r>
            <a:r>
              <a:rPr lang="ja-JP" altLang="en-US" sz="2000" dirty="0" smtClean="0">
                <a:solidFill>
                  <a:srgbClr val="FF0000"/>
                </a:solidFill>
                <a:latin typeface="ＭＳ Ｐゴシック" charset="-128"/>
                <a:ea typeface="ＭＳ Ｐゴシック"/>
              </a:rPr>
              <a:t>新設</a:t>
            </a:r>
            <a:r>
              <a:rPr lang="ja-JP" altLang="en-US" sz="2000" dirty="0" smtClean="0">
                <a:solidFill>
                  <a:srgbClr val="000000"/>
                </a:solidFill>
                <a:latin typeface="ＭＳ Ｐゴシック" charset="-128"/>
                <a:ea typeface="ＭＳ Ｐゴシック"/>
              </a:rPr>
              <a:t>する</a:t>
            </a:r>
            <a:endParaRPr lang="en-US" altLang="ja-JP" sz="2000" dirty="0" smtClean="0">
              <a:solidFill>
                <a:srgbClr val="000000"/>
              </a:solidFill>
              <a:latin typeface="ＭＳ Ｐゴシック" charset="-128"/>
              <a:ea typeface="ＭＳ Ｐゴシック"/>
            </a:endParaRPr>
          </a:p>
          <a:p>
            <a:pPr fontAlgn="ctr">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在宅療養実績加算（緊急、夜間または深夜の往診）：７５点</a:t>
            </a:r>
            <a:endParaRPr lang="en-US" altLang="ja-JP" sz="2000" dirty="0" smtClean="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（ターミナルケア加算）</a:t>
            </a:r>
            <a:r>
              <a:rPr lang="ja-JP" altLang="en-US" sz="2000" dirty="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７５０点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（在宅時医学総合管理料）</a:t>
            </a:r>
            <a:endParaRPr lang="en-US" altLang="ja-JP" sz="2000" dirty="0" smtClean="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同一建物居住者以外の場合：３００点</a:t>
            </a:r>
            <a:endParaRPr lang="en-US" altLang="ja-JP" sz="2000" dirty="0" smtClean="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a:t>
            </a:r>
            <a:r>
              <a:rPr lang="ja-JP" altLang="en-US" sz="2000" dirty="0">
                <a:solidFill>
                  <a:srgbClr val="000000"/>
                </a:solidFill>
                <a:latin typeface="ＭＳ Ｐゴシック" charset="-128"/>
                <a:ea typeface="ＭＳ Ｐゴシック"/>
              </a:rPr>
              <a:t>建物居住者以外の場合</a:t>
            </a:r>
            <a:r>
              <a:rPr lang="ja-JP" altLang="en-US" sz="2000" dirty="0" smtClean="0">
                <a:solidFill>
                  <a:srgbClr val="000000"/>
                </a:solidFill>
                <a:latin typeface="ＭＳ Ｐゴシック" charset="-128"/>
                <a:ea typeface="ＭＳ Ｐゴシック"/>
              </a:rPr>
              <a:t>： ７５点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a:t>
            </a:r>
            <a:r>
              <a:rPr lang="ja-JP" altLang="en-US" sz="2000" dirty="0">
                <a:solidFill>
                  <a:srgbClr val="000000"/>
                </a:solidFill>
                <a:latin typeface="ＭＳ Ｐゴシック" charset="-128"/>
                <a:ea typeface="ＭＳ Ｐゴシック"/>
              </a:rPr>
              <a:t>特定</a:t>
            </a:r>
            <a:r>
              <a:rPr lang="ja-JP" altLang="en-US" sz="2000" dirty="0" smtClean="0">
                <a:solidFill>
                  <a:srgbClr val="000000"/>
                </a:solidFill>
                <a:latin typeface="ＭＳ Ｐゴシック" charset="-128"/>
                <a:ea typeface="ＭＳ Ｐゴシック"/>
              </a:rPr>
              <a:t>施設入居時等医学</a:t>
            </a:r>
            <a:r>
              <a:rPr lang="ja-JP" altLang="en-US" sz="2000" dirty="0">
                <a:solidFill>
                  <a:srgbClr val="000000"/>
                </a:solidFill>
                <a:latin typeface="ＭＳ Ｐゴシック" charset="-128"/>
                <a:ea typeface="ＭＳ Ｐゴシック"/>
              </a:rPr>
              <a:t>総合管理料）</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a:t>
            </a:r>
            <a:r>
              <a:rPr lang="ja-JP" altLang="en-US" sz="2000" dirty="0">
                <a:solidFill>
                  <a:srgbClr val="000000"/>
                </a:solidFill>
                <a:latin typeface="ＭＳ Ｐゴシック" charset="-128"/>
                <a:ea typeface="ＭＳ Ｐゴシック"/>
              </a:rPr>
              <a:t>建物居住者以外の場合</a:t>
            </a:r>
            <a:r>
              <a:rPr lang="ja-JP" altLang="en-US" sz="2000" dirty="0" smtClean="0">
                <a:solidFill>
                  <a:srgbClr val="000000"/>
                </a:solidFill>
                <a:latin typeface="ＭＳ Ｐゴシック" charset="-128"/>
                <a:ea typeface="ＭＳ Ｐゴシック"/>
              </a:rPr>
              <a:t>：２２５点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同一</a:t>
            </a:r>
            <a:r>
              <a:rPr lang="ja-JP" altLang="en-US" sz="2000" dirty="0">
                <a:solidFill>
                  <a:srgbClr val="000000"/>
                </a:solidFill>
                <a:latin typeface="ＭＳ Ｐゴシック" charset="-128"/>
                <a:ea typeface="ＭＳ Ｐゴシック"/>
              </a:rPr>
              <a:t>建物居住者以外の場合</a:t>
            </a:r>
            <a:r>
              <a:rPr lang="ja-JP" altLang="en-US" sz="2000" dirty="0" smtClean="0">
                <a:solidFill>
                  <a:srgbClr val="000000"/>
                </a:solidFill>
                <a:latin typeface="ＭＳ Ｐゴシック" charset="-128"/>
                <a:ea typeface="ＭＳ Ｐゴシック"/>
              </a:rPr>
              <a:t>：  ５６点</a:t>
            </a:r>
            <a:endParaRPr lang="en-US" altLang="ja-JP" sz="2000" dirty="0">
              <a:solidFill>
                <a:srgbClr val="000000"/>
              </a:solidFill>
              <a:latin typeface="ＭＳ Ｐゴシック" charset="-128"/>
              <a:ea typeface="ＭＳ Ｐゴシック"/>
            </a:endParaRPr>
          </a:p>
          <a:p>
            <a:pPr eaLnBrk="1" fontAlgn="ctr" hangingPunct="1">
              <a:lnSpc>
                <a:spcPts val="2500"/>
              </a:lnSpc>
              <a:spcBef>
                <a:spcPct val="0"/>
              </a:spcBef>
              <a:spcAft>
                <a:spcPct val="0"/>
              </a:spcAft>
              <a:defRPr/>
            </a:pPr>
            <a:r>
              <a:rPr lang="ja-JP" altLang="en-US" sz="2000" dirty="0" smtClean="0">
                <a:solidFill>
                  <a:srgbClr val="000000"/>
                </a:solidFill>
                <a:latin typeface="ＭＳ Ｐゴシック" charset="-128"/>
                <a:ea typeface="ＭＳ Ｐゴシック"/>
              </a:rPr>
              <a:t>　在宅</a:t>
            </a:r>
            <a:r>
              <a:rPr lang="ja-JP" altLang="en-US" sz="2000" dirty="0">
                <a:solidFill>
                  <a:srgbClr val="000000"/>
                </a:solidFill>
                <a:latin typeface="ＭＳ Ｐゴシック" charset="-128"/>
                <a:ea typeface="ＭＳ Ｐゴシック"/>
              </a:rPr>
              <a:t>療養実績加算</a:t>
            </a:r>
            <a:r>
              <a:rPr lang="ja-JP" altLang="en-US" sz="2000" dirty="0" smtClean="0">
                <a:solidFill>
                  <a:srgbClr val="000000"/>
                </a:solidFill>
                <a:latin typeface="ＭＳ Ｐゴシック" charset="-128"/>
                <a:ea typeface="ＭＳ Ｐゴシック"/>
              </a:rPr>
              <a:t>（在宅がん医療総合診療料）   ：１１０点</a:t>
            </a:r>
            <a:endParaRPr lang="en-US" altLang="ja-JP" sz="2000" dirty="0">
              <a:solidFill>
                <a:srgbClr val="000000"/>
              </a:solidFill>
              <a:latin typeface="ＭＳ Ｐゴシック" charset="-128"/>
              <a:ea typeface="ＭＳ Ｐゴシック"/>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718516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00542" y="1122364"/>
            <a:ext cx="9511189" cy="5652466"/>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smtClean="0">
              <a:solidFill>
                <a:prstClr val="black"/>
              </a:solidFill>
              <a:latin typeface="ＭＳ Ｐゴシック"/>
            </a:endParaRPr>
          </a:p>
          <a:p>
            <a:pPr marL="93663" indent="-93663">
              <a:buFont typeface="Wingdings" pitchFamily="2" charset="2"/>
              <a:buChar char="Ø"/>
              <a:defRPr/>
            </a:pPr>
            <a:r>
              <a:rPr lang="ja-JP" altLang="en-US" dirty="0" smtClean="0">
                <a:solidFill>
                  <a:prstClr val="black"/>
                </a:solidFill>
                <a:latin typeface="ＭＳ Ｐゴシック"/>
              </a:rPr>
              <a:t>　機能</a:t>
            </a:r>
            <a:r>
              <a:rPr lang="ja-JP" altLang="en-US" dirty="0">
                <a:solidFill>
                  <a:prstClr val="black"/>
                </a:solidFill>
                <a:latin typeface="ＭＳ Ｐゴシック"/>
              </a:rPr>
              <a:t>強化</a:t>
            </a:r>
            <a:r>
              <a:rPr lang="ja-JP" altLang="en-US" dirty="0" smtClean="0">
                <a:solidFill>
                  <a:prstClr val="black"/>
                </a:solidFill>
                <a:latin typeface="ＭＳ Ｐゴシック"/>
              </a:rPr>
              <a:t>型在支診</a:t>
            </a:r>
            <a:r>
              <a:rPr lang="ja-JP" altLang="en-US" dirty="0">
                <a:solidFill>
                  <a:prstClr val="black"/>
                </a:solidFill>
                <a:latin typeface="ＭＳ Ｐゴシック"/>
              </a:rPr>
              <a:t>・</a:t>
            </a:r>
            <a:r>
              <a:rPr lang="ja-JP" altLang="en-US" dirty="0" smtClean="0">
                <a:solidFill>
                  <a:prstClr val="black"/>
                </a:solidFill>
                <a:latin typeface="ＭＳ Ｐゴシック"/>
              </a:rPr>
              <a:t>在支病</a:t>
            </a:r>
            <a:r>
              <a:rPr lang="ja-JP" altLang="en-US" dirty="0">
                <a:solidFill>
                  <a:prstClr val="black"/>
                </a:solidFill>
                <a:latin typeface="ＭＳ Ｐゴシック"/>
              </a:rPr>
              <a:t>について、実績要件を</a:t>
            </a:r>
            <a:r>
              <a:rPr lang="ja-JP" altLang="en-US" dirty="0" smtClean="0">
                <a:solidFill>
                  <a:prstClr val="black"/>
                </a:solidFill>
                <a:latin typeface="ＭＳ Ｐゴシック"/>
              </a:rPr>
              <a:t>引上げる</a:t>
            </a:r>
            <a:r>
              <a:rPr lang="ja-JP" altLang="en-US" dirty="0">
                <a:solidFill>
                  <a:prstClr val="black"/>
                </a:solidFill>
                <a:latin typeface="ＭＳ Ｐゴシック"/>
              </a:rPr>
              <a:t>。また、複数の医療機関が連携して機能強化</a:t>
            </a:r>
            <a:r>
              <a:rPr lang="ja-JP" altLang="en-US" dirty="0" smtClean="0">
                <a:solidFill>
                  <a:prstClr val="black"/>
                </a:solidFill>
                <a:latin typeface="ＭＳ Ｐゴシック"/>
              </a:rPr>
              <a:t>型在支診・在支病</a:t>
            </a:r>
            <a:r>
              <a:rPr lang="ja-JP" altLang="en-US" dirty="0">
                <a:solidFill>
                  <a:prstClr val="black"/>
                </a:solidFill>
                <a:latin typeface="ＭＳ Ｐゴシック"/>
              </a:rPr>
              <a:t>の基準を満たしている場合について、連携している各医療機関それぞれについても一定の実績を必要とする。</a:t>
            </a: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smtClean="0">
              <a:solidFill>
                <a:prstClr val="black"/>
              </a:solidFill>
              <a:latin typeface="ＭＳ Ｐゴシック"/>
            </a:endParaRPr>
          </a:p>
          <a:p>
            <a:r>
              <a:rPr lang="en-US" altLang="ja-JP" sz="1500" dirty="0" smtClean="0">
                <a:solidFill>
                  <a:prstClr val="black"/>
                </a:solidFill>
              </a:rPr>
              <a:t>[</a:t>
            </a:r>
            <a:r>
              <a:rPr lang="ja-JP" altLang="ja-JP" sz="1500" dirty="0">
                <a:solidFill>
                  <a:prstClr val="black"/>
                </a:solidFill>
              </a:rPr>
              <a:t>経過措置</a:t>
            </a:r>
            <a:r>
              <a:rPr lang="en-US" altLang="ja-JP" sz="1500" dirty="0">
                <a:solidFill>
                  <a:prstClr val="black"/>
                </a:solidFill>
              </a:rPr>
              <a:t>]</a:t>
            </a:r>
            <a:endParaRPr lang="ja-JP" altLang="ja-JP" sz="1500" dirty="0">
              <a:solidFill>
                <a:prstClr val="black"/>
              </a:solidFill>
            </a:endParaRPr>
          </a:p>
          <a:p>
            <a:pPr>
              <a:lnSpc>
                <a:spcPts val="1800"/>
              </a:lnSpc>
            </a:pPr>
            <a:r>
              <a:rPr lang="ja-JP" altLang="ja-JP" sz="1500" dirty="0">
                <a:solidFill>
                  <a:prstClr val="black"/>
                </a:solidFill>
              </a:rPr>
              <a:t>①　</a:t>
            </a:r>
            <a:r>
              <a:rPr lang="ja-JP" altLang="ja-JP" sz="1500" spc="-100" dirty="0" smtClean="0">
                <a:solidFill>
                  <a:prstClr val="black"/>
                </a:solidFill>
              </a:rPr>
              <a:t>平成</a:t>
            </a:r>
            <a:r>
              <a:rPr lang="ja-JP" altLang="en-US" sz="1500" spc="-100" dirty="0">
                <a:solidFill>
                  <a:prstClr val="black"/>
                </a:solidFill>
              </a:rPr>
              <a:t>２６</a:t>
            </a:r>
            <a:r>
              <a:rPr lang="ja-JP" altLang="ja-JP" sz="1500" spc="-100" dirty="0" smtClean="0">
                <a:solidFill>
                  <a:prstClr val="black"/>
                </a:solidFill>
              </a:rPr>
              <a:t>年３月</a:t>
            </a:r>
            <a:r>
              <a:rPr lang="ja-JP" altLang="en-US" sz="1500" spc="-100" dirty="0" smtClean="0">
                <a:solidFill>
                  <a:prstClr val="black"/>
                </a:solidFill>
              </a:rPr>
              <a:t>３１</a:t>
            </a:r>
            <a:r>
              <a:rPr lang="ja-JP" altLang="ja-JP" sz="1500" spc="-100" dirty="0" smtClean="0">
                <a:solidFill>
                  <a:prstClr val="black"/>
                </a:solidFill>
              </a:rPr>
              <a:t>日</a:t>
            </a:r>
            <a:r>
              <a:rPr lang="ja-JP" altLang="ja-JP" sz="1500" spc="-100" dirty="0">
                <a:solidFill>
                  <a:prstClr val="black"/>
                </a:solidFill>
              </a:rPr>
              <a:t>時点</a:t>
            </a:r>
            <a:r>
              <a:rPr lang="ja-JP" altLang="ja-JP" sz="1500" spc="-100" dirty="0" smtClean="0">
                <a:solidFill>
                  <a:prstClr val="black"/>
                </a:solidFill>
              </a:rPr>
              <a:t>で届け出ている</a:t>
            </a:r>
            <a:r>
              <a:rPr lang="ja-JP" altLang="en-US" sz="1500" spc="-100" dirty="0" smtClean="0">
                <a:solidFill>
                  <a:prstClr val="black"/>
                </a:solidFill>
              </a:rPr>
              <a:t>場合</a:t>
            </a:r>
            <a:r>
              <a:rPr lang="ja-JP" altLang="ja-JP" sz="1500" spc="-100" dirty="0" smtClean="0">
                <a:solidFill>
                  <a:prstClr val="black"/>
                </a:solidFill>
              </a:rPr>
              <a:t>は</a:t>
            </a:r>
            <a:r>
              <a:rPr lang="ja-JP" altLang="ja-JP" sz="1500" spc="-100" dirty="0">
                <a:solidFill>
                  <a:prstClr val="black"/>
                </a:solidFill>
              </a:rPr>
              <a:t>、</a:t>
            </a:r>
            <a:r>
              <a:rPr lang="ja-JP" altLang="ja-JP" sz="1500" spc="-100" dirty="0" smtClean="0">
                <a:solidFill>
                  <a:prstClr val="black"/>
                </a:solidFill>
              </a:rPr>
              <a:t>平成</a:t>
            </a:r>
            <a:r>
              <a:rPr lang="ja-JP" altLang="en-US" sz="1500" spc="-100" dirty="0" smtClean="0">
                <a:solidFill>
                  <a:prstClr val="black"/>
                </a:solidFill>
              </a:rPr>
              <a:t>２６</a:t>
            </a:r>
            <a:r>
              <a:rPr lang="ja-JP" altLang="ja-JP" sz="1500" spc="-100" dirty="0" smtClean="0">
                <a:solidFill>
                  <a:prstClr val="black"/>
                </a:solidFill>
              </a:rPr>
              <a:t>年９月</a:t>
            </a:r>
            <a:r>
              <a:rPr lang="ja-JP" altLang="en-US" sz="1500" spc="-100" dirty="0" smtClean="0">
                <a:solidFill>
                  <a:prstClr val="black"/>
                </a:solidFill>
              </a:rPr>
              <a:t>３０</a:t>
            </a:r>
            <a:r>
              <a:rPr lang="ja-JP" altLang="ja-JP" sz="1500" spc="-100" dirty="0" smtClean="0">
                <a:solidFill>
                  <a:prstClr val="black"/>
                </a:solidFill>
              </a:rPr>
              <a:t>日</a:t>
            </a:r>
            <a:r>
              <a:rPr lang="ja-JP" altLang="ja-JP" sz="1500" spc="-100" dirty="0">
                <a:solidFill>
                  <a:prstClr val="black"/>
                </a:solidFill>
              </a:rPr>
              <a:t>までの間、上記の基準を満たしているものとする。</a:t>
            </a:r>
          </a:p>
          <a:p>
            <a:pPr marL="177800" indent="-177800">
              <a:lnSpc>
                <a:spcPts val="1800"/>
              </a:lnSpc>
            </a:pPr>
            <a:r>
              <a:rPr lang="ja-JP" altLang="ja-JP" sz="1500" dirty="0">
                <a:solidFill>
                  <a:prstClr val="black"/>
                </a:solidFill>
              </a:rPr>
              <a:t>②　経過措置①の対象医療機関であって、</a:t>
            </a:r>
            <a:r>
              <a:rPr lang="ja-JP" altLang="ja-JP" sz="1500" dirty="0" smtClean="0">
                <a:solidFill>
                  <a:prstClr val="black"/>
                </a:solidFill>
              </a:rPr>
              <a:t>平成</a:t>
            </a:r>
            <a:r>
              <a:rPr lang="ja-JP" altLang="en-US" sz="1500" dirty="0">
                <a:solidFill>
                  <a:prstClr val="black"/>
                </a:solidFill>
              </a:rPr>
              <a:t>２６</a:t>
            </a:r>
            <a:r>
              <a:rPr lang="ja-JP" altLang="ja-JP" sz="1500" dirty="0" smtClean="0">
                <a:solidFill>
                  <a:prstClr val="black"/>
                </a:solidFill>
              </a:rPr>
              <a:t>年９月</a:t>
            </a:r>
            <a:r>
              <a:rPr lang="ja-JP" altLang="en-US" sz="1500" dirty="0" smtClean="0">
                <a:solidFill>
                  <a:prstClr val="black"/>
                </a:solidFill>
              </a:rPr>
              <a:t>３０</a:t>
            </a:r>
            <a:r>
              <a:rPr lang="ja-JP" altLang="ja-JP" sz="1500" dirty="0" smtClean="0">
                <a:solidFill>
                  <a:prstClr val="black"/>
                </a:solidFill>
              </a:rPr>
              <a:t>日</a:t>
            </a:r>
            <a:r>
              <a:rPr lang="ja-JP" altLang="ja-JP" sz="1500" dirty="0">
                <a:solidFill>
                  <a:prstClr val="black"/>
                </a:solidFill>
              </a:rPr>
              <a:t>の時点で</a:t>
            </a:r>
            <a:r>
              <a:rPr lang="ja-JP" altLang="ja-JP" sz="1500" dirty="0" smtClean="0">
                <a:solidFill>
                  <a:prstClr val="black"/>
                </a:solidFill>
              </a:rPr>
              <a:t>単独</a:t>
            </a:r>
            <a:r>
              <a:rPr lang="ja-JP" altLang="en-US" sz="1500" dirty="0" smtClean="0">
                <a:solidFill>
                  <a:prstClr val="black"/>
                </a:solidFill>
              </a:rPr>
              <a:t>型として届け出ているものについては</a:t>
            </a:r>
            <a:r>
              <a:rPr lang="ja-JP" altLang="ja-JP" sz="1500" dirty="0" smtClean="0">
                <a:solidFill>
                  <a:prstClr val="black"/>
                </a:solidFill>
              </a:rPr>
              <a:t>、</a:t>
            </a:r>
            <a:r>
              <a:rPr lang="ja-JP" altLang="ja-JP" sz="1500" u="sng" dirty="0">
                <a:solidFill>
                  <a:prstClr val="black"/>
                </a:solidFill>
              </a:rPr>
              <a:t>過去６月間の</a:t>
            </a:r>
            <a:r>
              <a:rPr lang="ja-JP" altLang="ja-JP" sz="1500" b="1" u="sng" dirty="0">
                <a:solidFill>
                  <a:prstClr val="black"/>
                </a:solidFill>
              </a:rPr>
              <a:t>緊急往診の実績が５件以上かつ看取りの実績が２件以上</a:t>
            </a:r>
            <a:r>
              <a:rPr lang="ja-JP" altLang="ja-JP" sz="1500" dirty="0">
                <a:solidFill>
                  <a:prstClr val="black"/>
                </a:solidFill>
              </a:rPr>
              <a:t>の</a:t>
            </a:r>
            <a:r>
              <a:rPr lang="ja-JP" altLang="ja-JP" sz="1500" dirty="0" smtClean="0">
                <a:solidFill>
                  <a:prstClr val="black"/>
                </a:solidFill>
              </a:rPr>
              <a:t>場合</a:t>
            </a:r>
            <a:r>
              <a:rPr lang="ja-JP" altLang="ja-JP" sz="1500" dirty="0">
                <a:solidFill>
                  <a:prstClr val="black"/>
                </a:solidFill>
              </a:rPr>
              <a:t>は、</a:t>
            </a:r>
            <a:r>
              <a:rPr lang="ja-JP" altLang="ja-JP" sz="1500" dirty="0" smtClean="0">
                <a:solidFill>
                  <a:prstClr val="black"/>
                </a:solidFill>
              </a:rPr>
              <a:t>平成</a:t>
            </a:r>
            <a:r>
              <a:rPr lang="ja-JP" altLang="en-US" sz="1500" dirty="0">
                <a:solidFill>
                  <a:prstClr val="black"/>
                </a:solidFill>
              </a:rPr>
              <a:t>２７</a:t>
            </a:r>
            <a:r>
              <a:rPr lang="ja-JP" altLang="ja-JP" sz="1500" dirty="0" smtClean="0">
                <a:solidFill>
                  <a:prstClr val="black"/>
                </a:solidFill>
              </a:rPr>
              <a:t>年３月</a:t>
            </a:r>
            <a:r>
              <a:rPr lang="ja-JP" altLang="en-US" sz="1500" dirty="0" smtClean="0">
                <a:solidFill>
                  <a:prstClr val="black"/>
                </a:solidFill>
              </a:rPr>
              <a:t>３１</a:t>
            </a:r>
            <a:r>
              <a:rPr lang="ja-JP" altLang="ja-JP" sz="1500" dirty="0" smtClean="0">
                <a:solidFill>
                  <a:prstClr val="black"/>
                </a:solidFill>
              </a:rPr>
              <a:t>日</a:t>
            </a:r>
            <a:r>
              <a:rPr lang="ja-JP" altLang="ja-JP" sz="1500" dirty="0">
                <a:solidFill>
                  <a:prstClr val="black"/>
                </a:solidFill>
              </a:rPr>
              <a:t>までの間、緊急往診及び看取りの実績基準を満たしているものとする。</a:t>
            </a:r>
            <a:endParaRPr lang="en-US" altLang="ja-JP" sz="1500" dirty="0">
              <a:solidFill>
                <a:prstClr val="black"/>
              </a:solidFill>
            </a:endParaRPr>
          </a:p>
          <a:p>
            <a:pPr marL="177800" indent="-177800">
              <a:lnSpc>
                <a:spcPts val="1800"/>
              </a:lnSpc>
            </a:pPr>
            <a:r>
              <a:rPr lang="ja-JP" altLang="en-US" sz="1500" dirty="0" smtClean="0">
                <a:solidFill>
                  <a:prstClr val="black"/>
                </a:solidFill>
              </a:rPr>
              <a:t>③　</a:t>
            </a:r>
            <a:r>
              <a:rPr lang="ja-JP" altLang="ja-JP" sz="1500" dirty="0">
                <a:solidFill>
                  <a:prstClr val="black"/>
                </a:solidFill>
              </a:rPr>
              <a:t>経過措置①の対象医療機関であって、</a:t>
            </a:r>
            <a:r>
              <a:rPr lang="ja-JP" altLang="ja-JP" sz="1500" dirty="0" smtClean="0">
                <a:solidFill>
                  <a:prstClr val="black"/>
                </a:solidFill>
              </a:rPr>
              <a:t>平成</a:t>
            </a:r>
            <a:r>
              <a:rPr lang="ja-JP" altLang="en-US" sz="1500" dirty="0">
                <a:solidFill>
                  <a:prstClr val="black"/>
                </a:solidFill>
              </a:rPr>
              <a:t>２６</a:t>
            </a:r>
            <a:r>
              <a:rPr lang="ja-JP" altLang="ja-JP" sz="1500" dirty="0" smtClean="0">
                <a:solidFill>
                  <a:prstClr val="black"/>
                </a:solidFill>
              </a:rPr>
              <a:t>年９月</a:t>
            </a:r>
            <a:r>
              <a:rPr lang="ja-JP" altLang="en-US" sz="1500" dirty="0" smtClean="0">
                <a:solidFill>
                  <a:prstClr val="black"/>
                </a:solidFill>
              </a:rPr>
              <a:t>３０</a:t>
            </a:r>
            <a:r>
              <a:rPr lang="ja-JP" altLang="ja-JP" sz="1500" dirty="0" smtClean="0">
                <a:solidFill>
                  <a:prstClr val="black"/>
                </a:solidFill>
              </a:rPr>
              <a:t>日</a:t>
            </a:r>
            <a:r>
              <a:rPr lang="ja-JP" altLang="ja-JP" sz="1500" dirty="0">
                <a:solidFill>
                  <a:prstClr val="black"/>
                </a:solidFill>
              </a:rPr>
              <a:t>の時点</a:t>
            </a:r>
            <a:r>
              <a:rPr lang="ja-JP" altLang="ja-JP" sz="1500" dirty="0" smtClean="0">
                <a:solidFill>
                  <a:prstClr val="black"/>
                </a:solidFill>
              </a:rPr>
              <a:t>で連携</a:t>
            </a:r>
            <a:r>
              <a:rPr lang="ja-JP" altLang="en-US" sz="1500" dirty="0" smtClean="0">
                <a:solidFill>
                  <a:prstClr val="black"/>
                </a:solidFill>
              </a:rPr>
              <a:t>型として届け出ている場合は</a:t>
            </a:r>
            <a:r>
              <a:rPr lang="ja-JP" altLang="ja-JP" sz="1500" dirty="0" smtClean="0">
                <a:solidFill>
                  <a:prstClr val="black"/>
                </a:solidFill>
              </a:rPr>
              <a:t>、</a:t>
            </a:r>
            <a:r>
              <a:rPr lang="ja-JP" altLang="ja-JP" sz="1500" b="1" u="sng" dirty="0">
                <a:solidFill>
                  <a:prstClr val="black"/>
                </a:solidFill>
              </a:rPr>
              <a:t>それぞれの医療機関が過去６月間の緊急往診の実績が２件以上かつ看取りの実績が１件以上</a:t>
            </a:r>
            <a:r>
              <a:rPr lang="ja-JP" altLang="ja-JP" sz="1500" dirty="0">
                <a:solidFill>
                  <a:prstClr val="black"/>
                </a:solidFill>
              </a:rPr>
              <a:t>であって、連携医療機関全体</a:t>
            </a:r>
            <a:r>
              <a:rPr lang="ja-JP" altLang="ja-JP" sz="1500" dirty="0" smtClean="0">
                <a:solidFill>
                  <a:prstClr val="black"/>
                </a:solidFill>
              </a:rPr>
              <a:t>で</a:t>
            </a:r>
            <a:r>
              <a:rPr lang="ja-JP" altLang="en-US" sz="1500" dirty="0" smtClean="0">
                <a:solidFill>
                  <a:prstClr val="black"/>
                </a:solidFill>
              </a:rPr>
              <a:t>経過措置②</a:t>
            </a:r>
            <a:r>
              <a:rPr lang="ja-JP" altLang="ja-JP" sz="1500" dirty="0" smtClean="0">
                <a:solidFill>
                  <a:prstClr val="black"/>
                </a:solidFill>
              </a:rPr>
              <a:t>を</a:t>
            </a:r>
            <a:r>
              <a:rPr lang="ja-JP" altLang="ja-JP" sz="1500" dirty="0">
                <a:solidFill>
                  <a:prstClr val="black"/>
                </a:solidFill>
              </a:rPr>
              <a:t>満たして</a:t>
            </a:r>
            <a:r>
              <a:rPr lang="ja-JP" altLang="ja-JP" sz="1500" dirty="0" smtClean="0">
                <a:solidFill>
                  <a:prstClr val="black"/>
                </a:solidFill>
              </a:rPr>
              <a:t>いる</a:t>
            </a:r>
            <a:r>
              <a:rPr lang="ja-JP" altLang="en-US" sz="1500" dirty="0" smtClean="0">
                <a:solidFill>
                  <a:prstClr val="black"/>
                </a:solidFill>
              </a:rPr>
              <a:t>ものについて</a:t>
            </a:r>
            <a:r>
              <a:rPr lang="ja-JP" altLang="ja-JP" sz="1500" dirty="0" smtClean="0">
                <a:solidFill>
                  <a:prstClr val="black"/>
                </a:solidFill>
              </a:rPr>
              <a:t>は</a:t>
            </a:r>
            <a:r>
              <a:rPr lang="ja-JP" altLang="ja-JP" sz="1500" dirty="0">
                <a:solidFill>
                  <a:prstClr val="black"/>
                </a:solidFill>
              </a:rPr>
              <a:t>、</a:t>
            </a:r>
            <a:r>
              <a:rPr lang="ja-JP" altLang="ja-JP" sz="1500" dirty="0" smtClean="0">
                <a:solidFill>
                  <a:prstClr val="black"/>
                </a:solidFill>
              </a:rPr>
              <a:t>平成</a:t>
            </a:r>
            <a:r>
              <a:rPr lang="ja-JP" altLang="en-US" sz="1500" dirty="0">
                <a:solidFill>
                  <a:prstClr val="black"/>
                </a:solidFill>
              </a:rPr>
              <a:t>２７</a:t>
            </a:r>
            <a:r>
              <a:rPr lang="ja-JP" altLang="ja-JP" sz="1500" dirty="0" smtClean="0">
                <a:solidFill>
                  <a:prstClr val="black"/>
                </a:solidFill>
              </a:rPr>
              <a:t>年３月</a:t>
            </a:r>
            <a:r>
              <a:rPr lang="ja-JP" altLang="en-US" sz="1500" dirty="0" smtClean="0">
                <a:solidFill>
                  <a:prstClr val="black"/>
                </a:solidFill>
              </a:rPr>
              <a:t>３１</a:t>
            </a:r>
            <a:r>
              <a:rPr lang="ja-JP" altLang="ja-JP" sz="1500" dirty="0" smtClean="0">
                <a:solidFill>
                  <a:prstClr val="black"/>
                </a:solidFill>
              </a:rPr>
              <a:t>日</a:t>
            </a:r>
            <a:r>
              <a:rPr lang="ja-JP" altLang="ja-JP" sz="1500" dirty="0">
                <a:solidFill>
                  <a:prstClr val="black"/>
                </a:solidFill>
              </a:rPr>
              <a:t>までの間、緊急往診及び看取りの実績基準を満たしているものとする。</a:t>
            </a:r>
            <a:endParaRPr lang="ja-JP" altLang="en-US" sz="1500" dirty="0">
              <a:solidFill>
                <a:prstClr val="black"/>
              </a:solidFill>
              <a:latin typeface="ＭＳ Ｐゴシック"/>
            </a:endParaRPr>
          </a:p>
        </p:txBody>
      </p:sp>
      <p:graphicFrame>
        <p:nvGraphicFramePr>
          <p:cNvPr id="13" name="表 12"/>
          <p:cNvGraphicFramePr>
            <a:graphicFrameLocks noGrp="1"/>
          </p:cNvGraphicFramePr>
          <p:nvPr>
            <p:extLst>
              <p:ext uri="{D42A27DB-BD31-4B8C-83A1-F6EECF244321}">
                <p14:modId xmlns:p14="http://schemas.microsoft.com/office/powerpoint/2010/main" xmlns="" val="100289908"/>
              </p:ext>
            </p:extLst>
          </p:nvPr>
        </p:nvGraphicFramePr>
        <p:xfrm>
          <a:off x="359780" y="2222892"/>
          <a:ext cx="4169847" cy="2236657"/>
        </p:xfrm>
        <a:graphic>
          <a:graphicData uri="http://schemas.openxmlformats.org/drawingml/2006/table">
            <a:tbl>
              <a:tblPr firstRow="1" bandRow="1">
                <a:tableStyleId>{FABFCF23-3B69-468F-B69F-88F6DE6A72F2}</a:tableStyleId>
              </a:tblPr>
              <a:tblGrid>
                <a:gridCol w="4169847"/>
              </a:tblGrid>
              <a:tr h="291474">
                <a:tc>
                  <a:txBody>
                    <a:bodyPr/>
                    <a:lstStyle/>
                    <a:p>
                      <a:pPr algn="ctr"/>
                      <a:r>
                        <a:rPr kumimoji="1" lang="ja-JP" altLang="en-US" sz="1600" dirty="0" smtClean="0"/>
                        <a:t>現行</a:t>
                      </a:r>
                      <a:endParaRPr kumimoji="1" lang="ja-JP" altLang="en-US" sz="1600" dirty="0"/>
                    </a:p>
                  </a:txBody>
                  <a:tcPr marL="99060" marR="99060" anchor="ctr"/>
                </a:tc>
              </a:tr>
              <a:tr h="291474">
                <a:tc>
                  <a:txBody>
                    <a:bodyPr/>
                    <a:lstStyle/>
                    <a:p>
                      <a:pPr algn="ctr"/>
                      <a:r>
                        <a:rPr kumimoji="1" lang="ja-JP" altLang="ja-JP" sz="1600" kern="1200" dirty="0" smtClean="0">
                          <a:solidFill>
                            <a:schemeClr val="dk1"/>
                          </a:solidFill>
                          <a:effectLst/>
                          <a:latin typeface="+mn-lt"/>
                          <a:ea typeface="+mn-ea"/>
                          <a:cs typeface="+mn-cs"/>
                        </a:rPr>
                        <a:t>在宅医療を担当する常勤医師３名以上</a:t>
                      </a:r>
                      <a:endParaRPr kumimoji="1" lang="ja-JP" altLang="en-US" sz="1600" dirty="0"/>
                    </a:p>
                  </a:txBody>
                  <a:tcPr marL="99060" marR="99060" anchor="ctr"/>
                </a:tc>
              </a:tr>
              <a:tr h="291474">
                <a:tc>
                  <a:txBody>
                    <a:bodyPr/>
                    <a:lstStyle/>
                    <a:p>
                      <a:pPr algn="ctr"/>
                      <a:r>
                        <a:rPr kumimoji="1" lang="ja-JP" altLang="ja-JP" sz="1600" kern="1200" dirty="0" smtClean="0">
                          <a:solidFill>
                            <a:schemeClr val="dk1"/>
                          </a:solidFill>
                          <a:effectLst/>
                          <a:latin typeface="+mn-lt"/>
                          <a:ea typeface="+mn-ea"/>
                          <a:cs typeface="+mn-cs"/>
                        </a:rPr>
                        <a:t>過去１年間の緊急往診の実績５件以上</a:t>
                      </a:r>
                      <a:endParaRPr kumimoji="1" lang="en-US" altLang="ja-JP" sz="1600" dirty="0" smtClean="0"/>
                    </a:p>
                  </a:txBody>
                  <a:tcPr marL="99060" marR="99060" anchor="ctr"/>
                </a:tc>
              </a:tr>
              <a:tr h="291474">
                <a:tc>
                  <a:txBody>
                    <a:bodyPr/>
                    <a:lstStyle/>
                    <a:p>
                      <a:pPr algn="ctr"/>
                      <a:r>
                        <a:rPr kumimoji="1" lang="ja-JP" altLang="ja-JP" sz="1600" kern="1200" dirty="0" smtClean="0">
                          <a:solidFill>
                            <a:schemeClr val="dk1"/>
                          </a:solidFill>
                          <a:effectLst/>
                          <a:latin typeface="+mn-lt"/>
                          <a:ea typeface="+mn-ea"/>
                          <a:cs typeface="+mn-cs"/>
                        </a:rPr>
                        <a:t>過去１年間の在宅看取りの実績２件以上</a:t>
                      </a:r>
                      <a:endParaRPr kumimoji="1" lang="en-US" altLang="ja-JP" sz="1600" dirty="0" smtClean="0"/>
                    </a:p>
                  </a:txBody>
                  <a:tcPr marL="99060" marR="99060" anchor="ctr"/>
                </a:tc>
              </a:tr>
              <a:tr h="895537">
                <a:tc>
                  <a:txBody>
                    <a:bodyPr/>
                    <a:lstStyle/>
                    <a:p>
                      <a:r>
                        <a:rPr kumimoji="1" lang="ja-JP" altLang="ja-JP" sz="1600" kern="1200" dirty="0" smtClean="0">
                          <a:solidFill>
                            <a:schemeClr val="dk1"/>
                          </a:solidFill>
                          <a:effectLst/>
                          <a:latin typeface="+mn-lt"/>
                          <a:ea typeface="+mn-ea"/>
                          <a:cs typeface="+mn-cs"/>
                        </a:rPr>
                        <a:t>複数の医療機関が連携して</a:t>
                      </a:r>
                      <a:r>
                        <a:rPr kumimoji="1" lang="ja-JP" altLang="en-US" sz="1600" kern="1200" dirty="0" smtClean="0">
                          <a:solidFill>
                            <a:schemeClr val="dk1"/>
                          </a:solidFill>
                          <a:effectLst/>
                          <a:latin typeface="+mn-lt"/>
                          <a:ea typeface="+mn-ea"/>
                          <a:cs typeface="+mn-cs"/>
                        </a:rPr>
                        <a:t>上記</a:t>
                      </a:r>
                      <a:r>
                        <a:rPr kumimoji="1" lang="ja-JP" altLang="ja-JP" sz="1600" kern="1200" dirty="0" smtClean="0">
                          <a:solidFill>
                            <a:schemeClr val="dk1"/>
                          </a:solidFill>
                          <a:effectLst/>
                          <a:latin typeface="+mn-lt"/>
                          <a:ea typeface="+mn-ea"/>
                          <a:cs typeface="+mn-cs"/>
                        </a:rPr>
                        <a:t>の要件を満たしても差し支えない。</a:t>
                      </a:r>
                      <a:endParaRPr kumimoji="1" lang="en-US" altLang="ja-JP" sz="1600" kern="1200" dirty="0" smtClean="0">
                        <a:solidFill>
                          <a:schemeClr val="dk1"/>
                        </a:solidFill>
                        <a:effectLst/>
                        <a:latin typeface="+mn-lt"/>
                        <a:ea typeface="+mn-ea"/>
                        <a:cs typeface="+mn-cs"/>
                      </a:endParaRPr>
                    </a:p>
                    <a:p>
                      <a:endParaRPr kumimoji="1" lang="en-US" altLang="ja-JP" sz="1600" dirty="0" smtClean="0"/>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xmlns="" val="1673148165"/>
              </p:ext>
            </p:extLst>
          </p:nvPr>
        </p:nvGraphicFramePr>
        <p:xfrm>
          <a:off x="5152894" y="2108892"/>
          <a:ext cx="4377226" cy="2661986"/>
        </p:xfrm>
        <a:graphic>
          <a:graphicData uri="http://schemas.openxmlformats.org/drawingml/2006/table">
            <a:tbl>
              <a:tblPr firstRow="1" bandRow="1">
                <a:tableStyleId>{21E4AEA4-8DFA-4A89-87EB-49C32662AFE0}</a:tableStyleId>
              </a:tblPr>
              <a:tblGrid>
                <a:gridCol w="4377226"/>
              </a:tblGrid>
              <a:tr h="345506">
                <a:tc>
                  <a:txBody>
                    <a:bodyPr/>
                    <a:lstStyle/>
                    <a:p>
                      <a:pPr algn="ctr"/>
                      <a:r>
                        <a:rPr kumimoji="1" lang="ja-JP" altLang="en-US" sz="1600" dirty="0" smtClean="0"/>
                        <a:t>改定後</a:t>
                      </a:r>
                      <a:endParaRPr kumimoji="1" lang="ja-JP" altLang="en-US" sz="1600" dirty="0"/>
                    </a:p>
                  </a:txBody>
                  <a:tcPr marL="99060" marR="99060" anchor="ctr"/>
                </a:tc>
              </a:tr>
              <a:tr h="316714">
                <a:tc>
                  <a:txBody>
                    <a:bodyPr/>
                    <a:lstStyle/>
                    <a:p>
                      <a:pPr algn="ctr"/>
                      <a:r>
                        <a:rPr kumimoji="1" lang="ja-JP" altLang="ja-JP" sz="1600" kern="1200" dirty="0" smtClean="0">
                          <a:solidFill>
                            <a:schemeClr val="dk1"/>
                          </a:solidFill>
                          <a:effectLst/>
                          <a:latin typeface="+mn-lt"/>
                          <a:ea typeface="+mn-ea"/>
                          <a:cs typeface="+mn-cs"/>
                        </a:rPr>
                        <a:t>在宅医療を担当する常勤医師３名以上</a:t>
                      </a:r>
                      <a:endParaRPr kumimoji="1" lang="ja-JP" altLang="en-US" sz="1600" dirty="0"/>
                    </a:p>
                  </a:txBody>
                  <a:tcPr marL="99060" marR="99060" anchor="ctr"/>
                </a:tc>
              </a:tr>
              <a:tr h="316714">
                <a:tc>
                  <a:txBody>
                    <a:bodyPr/>
                    <a:lstStyle/>
                    <a:p>
                      <a:pPr algn="ctr"/>
                      <a:r>
                        <a:rPr kumimoji="1" lang="ja-JP" altLang="ja-JP" sz="1600" u="none" kern="1200" dirty="0" smtClean="0">
                          <a:solidFill>
                            <a:schemeClr val="dk1"/>
                          </a:solidFill>
                          <a:effectLst/>
                          <a:latin typeface="+mn-lt"/>
                          <a:ea typeface="+mn-ea"/>
                          <a:cs typeface="+mn-cs"/>
                        </a:rPr>
                        <a:t>過去１年間の</a:t>
                      </a:r>
                      <a:r>
                        <a:rPr kumimoji="1" lang="ja-JP" altLang="ja-JP" sz="1600" b="1" u="none" kern="1200" dirty="0" smtClean="0">
                          <a:solidFill>
                            <a:schemeClr val="dk1"/>
                          </a:solidFill>
                          <a:effectLst/>
                          <a:latin typeface="+mn-lt"/>
                          <a:ea typeface="+mn-ea"/>
                          <a:cs typeface="+mn-cs"/>
                        </a:rPr>
                        <a:t>緊急往診</a:t>
                      </a:r>
                      <a:r>
                        <a:rPr kumimoji="1" lang="ja-JP" altLang="ja-JP" sz="1600" u="none"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１０</a:t>
                      </a:r>
                      <a:r>
                        <a:rPr kumimoji="1" lang="ja-JP" altLang="ja-JP" sz="1600" b="1" u="sng" kern="1200" dirty="0" smtClean="0">
                          <a:solidFill>
                            <a:srgbClr val="FF0000"/>
                          </a:solidFill>
                          <a:effectLst/>
                          <a:latin typeface="+mn-lt"/>
                          <a:ea typeface="+mn-ea"/>
                          <a:cs typeface="+mn-cs"/>
                        </a:rPr>
                        <a:t>件</a:t>
                      </a:r>
                      <a:r>
                        <a:rPr kumimoji="1" lang="ja-JP" altLang="ja-JP" sz="1600" u="none" kern="1200" dirty="0" smtClean="0">
                          <a:solidFill>
                            <a:schemeClr val="dk1"/>
                          </a:solidFill>
                          <a:effectLst/>
                          <a:latin typeface="+mn-lt"/>
                          <a:ea typeface="+mn-ea"/>
                          <a:cs typeface="+mn-cs"/>
                        </a:rPr>
                        <a:t>以上</a:t>
                      </a:r>
                      <a:endParaRPr kumimoji="1" lang="en-US" altLang="ja-JP" sz="1600" u="none" dirty="0" smtClean="0"/>
                    </a:p>
                  </a:txBody>
                  <a:tcPr marL="99060" marR="99060" anchor="ctr"/>
                </a:tc>
              </a:tr>
              <a:tr h="316714">
                <a:tc>
                  <a:txBody>
                    <a:bodyPr/>
                    <a:lstStyle/>
                    <a:p>
                      <a:pPr algn="ctr"/>
                      <a:r>
                        <a:rPr kumimoji="1" lang="ja-JP" altLang="ja-JP" sz="1600" u="none" kern="1200" dirty="0" smtClean="0">
                          <a:solidFill>
                            <a:schemeClr val="dk1"/>
                          </a:solidFill>
                          <a:effectLst/>
                          <a:latin typeface="+mn-lt"/>
                          <a:ea typeface="+mn-ea"/>
                          <a:cs typeface="+mn-cs"/>
                        </a:rPr>
                        <a:t>過去１年間の</a:t>
                      </a:r>
                      <a:r>
                        <a:rPr kumimoji="1" lang="ja-JP" altLang="ja-JP" sz="1600" b="1" u="none" kern="1200" dirty="0" smtClean="0">
                          <a:solidFill>
                            <a:schemeClr val="dk1"/>
                          </a:solidFill>
                          <a:effectLst/>
                          <a:latin typeface="+mn-lt"/>
                          <a:ea typeface="+mn-ea"/>
                          <a:cs typeface="+mn-cs"/>
                        </a:rPr>
                        <a:t>在宅看取り</a:t>
                      </a:r>
                      <a:r>
                        <a:rPr kumimoji="1" lang="ja-JP" altLang="ja-JP" sz="1600" u="none"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４</a:t>
                      </a:r>
                      <a:r>
                        <a:rPr kumimoji="1" lang="ja-JP" altLang="ja-JP" sz="1600" b="1" u="sng" kern="1200" dirty="0" smtClean="0">
                          <a:solidFill>
                            <a:srgbClr val="FF0000"/>
                          </a:solidFill>
                          <a:effectLst/>
                          <a:latin typeface="+mn-lt"/>
                          <a:ea typeface="+mn-ea"/>
                          <a:cs typeface="+mn-cs"/>
                        </a:rPr>
                        <a:t>件</a:t>
                      </a:r>
                      <a:r>
                        <a:rPr kumimoji="1" lang="ja-JP" altLang="ja-JP" sz="1600" u="none" kern="1200" dirty="0" smtClean="0">
                          <a:solidFill>
                            <a:schemeClr val="dk1"/>
                          </a:solidFill>
                          <a:effectLst/>
                          <a:latin typeface="+mn-lt"/>
                          <a:ea typeface="+mn-ea"/>
                          <a:cs typeface="+mn-cs"/>
                        </a:rPr>
                        <a:t>以上</a:t>
                      </a:r>
                      <a:endParaRPr kumimoji="1" lang="en-US" altLang="ja-JP" sz="1600" u="none" dirty="0" smtClean="0"/>
                    </a:p>
                  </a:txBody>
                  <a:tcPr marL="99060" marR="99060" anchor="ctr"/>
                </a:tc>
              </a:tr>
              <a:tr h="316714">
                <a:tc>
                  <a:txBody>
                    <a:bodyPr/>
                    <a:lstStyle/>
                    <a:p>
                      <a:r>
                        <a:rPr kumimoji="1" lang="ja-JP" altLang="ja-JP" sz="1600" u="none" kern="1200" dirty="0" smtClean="0">
                          <a:solidFill>
                            <a:schemeClr val="dk1"/>
                          </a:solidFill>
                          <a:effectLst/>
                          <a:latin typeface="+mn-lt"/>
                          <a:ea typeface="+mn-ea"/>
                          <a:cs typeface="+mn-cs"/>
                        </a:rPr>
                        <a:t>複数の医療機関が連携して</a:t>
                      </a:r>
                      <a:r>
                        <a:rPr kumimoji="1" lang="ja-JP" altLang="en-US" sz="1600" u="none" kern="1200" dirty="0" smtClean="0">
                          <a:solidFill>
                            <a:schemeClr val="dk1"/>
                          </a:solidFill>
                          <a:effectLst/>
                          <a:latin typeface="+mn-lt"/>
                          <a:ea typeface="+mn-ea"/>
                          <a:cs typeface="+mn-cs"/>
                        </a:rPr>
                        <a:t>上記</a:t>
                      </a:r>
                      <a:r>
                        <a:rPr kumimoji="1" lang="ja-JP" altLang="ja-JP" sz="1600" u="none" kern="1200" dirty="0" smtClean="0">
                          <a:solidFill>
                            <a:schemeClr val="dk1"/>
                          </a:solidFill>
                          <a:effectLst/>
                          <a:latin typeface="+mn-lt"/>
                          <a:ea typeface="+mn-ea"/>
                          <a:cs typeface="+mn-cs"/>
                        </a:rPr>
                        <a:t>の要件を満たしても差し支えないが、</a:t>
                      </a:r>
                      <a:r>
                        <a:rPr kumimoji="1" lang="ja-JP" altLang="ja-JP" sz="1600" b="1" u="sng" kern="1200" dirty="0" smtClean="0">
                          <a:solidFill>
                            <a:schemeClr val="dk1"/>
                          </a:solidFill>
                          <a:effectLst/>
                          <a:latin typeface="+mn-lt"/>
                          <a:ea typeface="+mn-ea"/>
                          <a:cs typeface="+mn-cs"/>
                        </a:rPr>
                        <a:t>それぞれの医療機関</a:t>
                      </a:r>
                      <a:r>
                        <a:rPr kumimoji="1" lang="ja-JP" altLang="ja-JP" sz="1600" u="sng" kern="1200" dirty="0" smtClean="0">
                          <a:solidFill>
                            <a:schemeClr val="dk1"/>
                          </a:solidFill>
                          <a:effectLst/>
                          <a:latin typeface="+mn-lt"/>
                          <a:ea typeface="+mn-ea"/>
                          <a:cs typeface="+mn-cs"/>
                        </a:rPr>
                        <a:t>が以下の要件を満たしていること。</a:t>
                      </a:r>
                    </a:p>
                    <a:p>
                      <a:r>
                        <a:rPr kumimoji="1" lang="ja-JP" altLang="ja-JP" sz="1600" u="sng" kern="1200" dirty="0" smtClean="0">
                          <a:solidFill>
                            <a:schemeClr val="dk1"/>
                          </a:solidFill>
                          <a:effectLst/>
                          <a:latin typeface="+mn-lt"/>
                          <a:ea typeface="+mn-ea"/>
                          <a:cs typeface="+mn-cs"/>
                        </a:rPr>
                        <a:t>イ　過去１年間の</a:t>
                      </a:r>
                      <a:r>
                        <a:rPr kumimoji="1" lang="ja-JP" altLang="ja-JP" sz="1600" b="1" u="sng" kern="1200" dirty="0" smtClean="0">
                          <a:solidFill>
                            <a:schemeClr val="dk1"/>
                          </a:solidFill>
                          <a:effectLst/>
                          <a:latin typeface="+mn-lt"/>
                          <a:ea typeface="+mn-ea"/>
                          <a:cs typeface="+mn-cs"/>
                        </a:rPr>
                        <a:t>緊急往診</a:t>
                      </a:r>
                      <a:r>
                        <a:rPr kumimoji="1" lang="ja-JP" altLang="ja-JP" sz="1600" u="sng"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４</a:t>
                      </a:r>
                      <a:r>
                        <a:rPr kumimoji="1" lang="ja-JP" altLang="ja-JP" sz="1600" b="1" u="sng" kern="1200" dirty="0" smtClean="0">
                          <a:solidFill>
                            <a:srgbClr val="FF0000"/>
                          </a:solidFill>
                          <a:effectLst/>
                          <a:latin typeface="+mn-lt"/>
                          <a:ea typeface="+mn-ea"/>
                          <a:cs typeface="+mn-cs"/>
                        </a:rPr>
                        <a:t>件</a:t>
                      </a:r>
                      <a:r>
                        <a:rPr kumimoji="1" lang="ja-JP" altLang="ja-JP" sz="1600" u="sng" kern="1200" dirty="0" smtClean="0">
                          <a:solidFill>
                            <a:schemeClr val="dk1"/>
                          </a:solidFill>
                          <a:effectLst/>
                          <a:latin typeface="+mn-lt"/>
                          <a:ea typeface="+mn-ea"/>
                          <a:cs typeface="+mn-cs"/>
                        </a:rPr>
                        <a:t>以上</a:t>
                      </a:r>
                    </a:p>
                    <a:p>
                      <a:r>
                        <a:rPr kumimoji="1" lang="ja-JP" altLang="ja-JP" sz="1600" u="sng" kern="1200" dirty="0" smtClean="0">
                          <a:solidFill>
                            <a:schemeClr val="dk1"/>
                          </a:solidFill>
                          <a:effectLst/>
                          <a:latin typeface="+mn-lt"/>
                          <a:ea typeface="+mn-ea"/>
                          <a:cs typeface="+mn-cs"/>
                        </a:rPr>
                        <a:t>ハ　過去１年間の</a:t>
                      </a:r>
                      <a:r>
                        <a:rPr kumimoji="1" lang="ja-JP" altLang="ja-JP" sz="1600" b="1" u="sng" kern="1200" dirty="0" smtClean="0">
                          <a:solidFill>
                            <a:schemeClr val="dk1"/>
                          </a:solidFill>
                          <a:effectLst/>
                          <a:latin typeface="+mn-lt"/>
                          <a:ea typeface="+mn-ea"/>
                          <a:cs typeface="+mn-cs"/>
                        </a:rPr>
                        <a:t>看取り</a:t>
                      </a:r>
                      <a:r>
                        <a:rPr kumimoji="1" lang="ja-JP" altLang="ja-JP" sz="1600" u="sng" kern="1200" dirty="0" smtClean="0">
                          <a:solidFill>
                            <a:schemeClr val="dk1"/>
                          </a:solidFill>
                          <a:effectLst/>
                          <a:latin typeface="+mn-lt"/>
                          <a:ea typeface="+mn-ea"/>
                          <a:cs typeface="+mn-cs"/>
                        </a:rPr>
                        <a:t>の実績</a:t>
                      </a:r>
                      <a:r>
                        <a:rPr kumimoji="1" lang="ja-JP" altLang="en-US" sz="1600" b="1" u="sng" kern="1200" dirty="0" smtClean="0">
                          <a:solidFill>
                            <a:srgbClr val="FF0000"/>
                          </a:solidFill>
                          <a:effectLst/>
                          <a:latin typeface="+mn-lt"/>
                          <a:ea typeface="+mn-ea"/>
                          <a:cs typeface="+mn-cs"/>
                        </a:rPr>
                        <a:t>２</a:t>
                      </a:r>
                      <a:r>
                        <a:rPr kumimoji="1" lang="ja-JP" altLang="ja-JP" sz="1600" b="1" u="sng" kern="1200" dirty="0" smtClean="0">
                          <a:solidFill>
                            <a:srgbClr val="FF0000"/>
                          </a:solidFill>
                          <a:effectLst/>
                          <a:latin typeface="+mn-lt"/>
                          <a:ea typeface="+mn-ea"/>
                          <a:cs typeface="+mn-cs"/>
                        </a:rPr>
                        <a:t>件</a:t>
                      </a:r>
                      <a:r>
                        <a:rPr kumimoji="1" lang="ja-JP" altLang="ja-JP" sz="1600" u="sng" kern="1200" dirty="0" smtClean="0">
                          <a:solidFill>
                            <a:schemeClr val="dk1"/>
                          </a:solidFill>
                          <a:effectLst/>
                          <a:latin typeface="+mn-lt"/>
                          <a:ea typeface="+mn-ea"/>
                          <a:cs typeface="+mn-cs"/>
                        </a:rPr>
                        <a:t>以上</a:t>
                      </a:r>
                      <a:endParaRPr kumimoji="1" lang="en-US" altLang="ja-JP" sz="1600" u="sng" dirty="0" smtClean="0"/>
                    </a:p>
                  </a:txBody>
                  <a:tcPr marL="99060" marR="99060" anchor="ctr"/>
                </a:tc>
              </a:tr>
            </a:tbl>
          </a:graphicData>
        </a:graphic>
      </p:graphicFrame>
      <p:sp>
        <p:nvSpPr>
          <p:cNvPr id="15" name="右矢印 14"/>
          <p:cNvSpPr/>
          <p:nvPr/>
        </p:nvSpPr>
        <p:spPr>
          <a:xfrm>
            <a:off x="4653742" y="2945224"/>
            <a:ext cx="364841" cy="989323"/>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sz="1600">
              <a:solidFill>
                <a:prstClr val="black"/>
              </a:solidFill>
              <a:latin typeface="ＭＳ Ｐゴシック" pitchFamily="50" charset="-128"/>
            </a:endParaRPr>
          </a:p>
        </p:txBody>
      </p:sp>
      <p:sp>
        <p:nvSpPr>
          <p:cNvPr id="11"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2" name="Rectangle 7"/>
          <p:cNvSpPr>
            <a:spLocks noChangeArrowheads="1"/>
          </p:cNvSpPr>
          <p:nvPr/>
        </p:nvSpPr>
        <p:spPr bwMode="auto">
          <a:xfrm>
            <a:off x="194402" y="693738"/>
            <a:ext cx="6113860" cy="428625"/>
          </a:xfrm>
          <a:prstGeom prst="rect">
            <a:avLst/>
          </a:prstGeom>
          <a:solidFill>
            <a:srgbClr val="FFC000">
              <a:alpha val="56000"/>
            </a:srgbClr>
          </a:solidFill>
          <a:ln w="9525">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 typeface="Arial" charset="0"/>
              <a:buNone/>
            </a:pPr>
            <a:r>
              <a:rPr lang="ja-JP" altLang="en-US" sz="2400" kern="0" dirty="0" smtClean="0">
                <a:solidFill>
                  <a:srgbClr val="000000"/>
                </a:solidFill>
                <a:latin typeface="Arial" charset="0"/>
              </a:rPr>
              <a:t>（</a:t>
            </a:r>
            <a:r>
              <a:rPr lang="ja-JP" altLang="en-US" sz="2400" kern="0" dirty="0">
                <a:solidFill>
                  <a:srgbClr val="000000"/>
                </a:solidFill>
                <a:latin typeface="Arial" charset="0"/>
              </a:rPr>
              <a:t>３</a:t>
            </a:r>
            <a:r>
              <a:rPr lang="ja-JP" altLang="en-US" sz="2400" kern="0" dirty="0" smtClean="0">
                <a:solidFill>
                  <a:srgbClr val="000000"/>
                </a:solidFill>
                <a:latin typeface="Arial" charset="0"/>
              </a:rPr>
              <a:t>）</a:t>
            </a:r>
            <a:r>
              <a:rPr lang="ja-JP" altLang="en-US" sz="2200" dirty="0">
                <a:solidFill>
                  <a:srgbClr val="000000"/>
                </a:solidFill>
                <a:latin typeface="ＭＳ Ｐゴシック"/>
                <a:ea typeface="ＭＳ Ｐゴシック"/>
              </a:rPr>
              <a:t>機能強化型在支診・在支病</a:t>
            </a:r>
            <a:r>
              <a:rPr lang="ja-JP" altLang="en-US" sz="2200" dirty="0" smtClean="0">
                <a:solidFill>
                  <a:srgbClr val="000000"/>
                </a:solidFill>
                <a:latin typeface="ＭＳ Ｐゴシック"/>
                <a:ea typeface="ＭＳ Ｐゴシック"/>
              </a:rPr>
              <a:t>の評価</a:t>
            </a:r>
            <a:endParaRPr lang="ja-JP" altLang="en-US" sz="2400" kern="0" dirty="0" smtClean="0">
              <a:solidFill>
                <a:srgbClr val="000000"/>
              </a:solidFill>
              <a:latin typeface="Arial" charset="0"/>
            </a:endParaRP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517916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1049087"/>
            <a:ext cx="9511189" cy="5635499"/>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200" dirty="0">
              <a:solidFill>
                <a:prstClr val="black"/>
              </a:solidFill>
              <a:latin typeface="ＭＳ Ｐゴシック"/>
            </a:endParaRPr>
          </a:p>
          <a:p>
            <a:pPr marL="285750" indent="-285750">
              <a:buFont typeface="Wingdings" panose="05000000000000000000" pitchFamily="2" charset="2"/>
              <a:buChar char="Ø"/>
            </a:pPr>
            <a:r>
              <a:rPr lang="ja-JP" altLang="en-US" dirty="0" smtClean="0">
                <a:solidFill>
                  <a:prstClr val="black"/>
                </a:solidFill>
                <a:latin typeface="ＭＳ Ｐゴシック"/>
              </a:rPr>
              <a:t>　</a:t>
            </a:r>
            <a:r>
              <a:rPr lang="ja-JP" altLang="ja-JP" dirty="0">
                <a:solidFill>
                  <a:prstClr val="black"/>
                </a:solidFill>
              </a:rPr>
              <a:t>在宅医療を行うにあたり、緊急時における後方病床の確保が重要であることから、在宅療養後方支援病院を新設し評価を行う</a:t>
            </a:r>
            <a:r>
              <a:rPr lang="ja-JP" altLang="ja-JP" dirty="0" smtClean="0">
                <a:solidFill>
                  <a:prstClr val="black"/>
                </a:solidFill>
              </a:rPr>
              <a:t>。</a:t>
            </a:r>
            <a:endParaRPr lang="en-US" altLang="ja-JP" dirty="0">
              <a:solidFill>
                <a:prstClr val="black"/>
              </a:solidFill>
              <a:latin typeface="ＭＳ Ｐゴシック"/>
            </a:endParaRPr>
          </a:p>
          <a:p>
            <a:pPr>
              <a:defRPr/>
            </a:pPr>
            <a:r>
              <a:rPr lang="en-US" altLang="ja-JP" b="1" dirty="0" smtClean="0">
                <a:solidFill>
                  <a:srgbClr val="0070C0"/>
                </a:solidFill>
                <a:latin typeface="ＭＳ Ｐゴシック"/>
              </a:rPr>
              <a:t>	</a:t>
            </a:r>
            <a:r>
              <a:rPr lang="en-US" altLang="ja-JP" sz="2000" b="1" dirty="0" smtClean="0">
                <a:solidFill>
                  <a:srgbClr val="0070C0"/>
                </a:solidFill>
                <a:latin typeface="ＭＳ Ｐゴシック"/>
              </a:rPr>
              <a:t>(</a:t>
            </a:r>
            <a:r>
              <a:rPr lang="ja-JP" altLang="en-US" sz="2000" b="1" dirty="0" smtClean="0">
                <a:solidFill>
                  <a:srgbClr val="0070C0"/>
                </a:solidFill>
                <a:latin typeface="ＭＳ Ｐゴシック"/>
              </a:rPr>
              <a:t>新</a:t>
            </a:r>
            <a:r>
              <a:rPr lang="en-US" altLang="ja-JP" sz="2000" b="1" dirty="0" smtClean="0">
                <a:solidFill>
                  <a:srgbClr val="0070C0"/>
                </a:solidFill>
                <a:latin typeface="ＭＳ Ｐゴシック"/>
              </a:rPr>
              <a:t>)</a:t>
            </a:r>
            <a:r>
              <a:rPr lang="ja-JP" altLang="en-US" sz="2000" b="1" dirty="0" smtClean="0">
                <a:solidFill>
                  <a:srgbClr val="0070C0"/>
                </a:solidFill>
                <a:latin typeface="ＭＳ Ｐゴシック"/>
              </a:rPr>
              <a:t>　　</a:t>
            </a:r>
            <a:r>
              <a:rPr lang="ja-JP" altLang="en-US" sz="2000" b="1" u="sng" dirty="0" smtClean="0">
                <a:solidFill>
                  <a:srgbClr val="0070C0"/>
                </a:solidFill>
                <a:latin typeface="ＭＳ Ｐゴシック"/>
              </a:rPr>
              <a:t>在宅療養後方支援病院</a:t>
            </a:r>
            <a:endParaRPr lang="en-US" altLang="ja-JP" sz="2000" b="1" u="sng" dirty="0" smtClean="0">
              <a:solidFill>
                <a:srgbClr val="0070C0"/>
              </a:solidFill>
              <a:latin typeface="ＭＳ Ｐゴシック"/>
            </a:endParaRPr>
          </a:p>
          <a:p>
            <a:pPr>
              <a:defRPr/>
            </a:pPr>
            <a:endParaRPr lang="en-US" altLang="ja-JP" sz="1600" dirty="0" smtClean="0">
              <a:solidFill>
                <a:prstClr val="black"/>
              </a:solidFill>
              <a:latin typeface="ＭＳ Ｐゴシック"/>
            </a:endParaRPr>
          </a:p>
          <a:p>
            <a:pPr>
              <a:defRPr/>
            </a:pP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施設基準</a:t>
            </a:r>
            <a:r>
              <a:rPr lang="en-US" altLang="ja-JP" sz="1600" dirty="0" smtClean="0">
                <a:solidFill>
                  <a:prstClr val="black"/>
                </a:solidFill>
                <a:latin typeface="ＭＳ Ｐゴシック"/>
              </a:rPr>
              <a:t>]</a:t>
            </a:r>
          </a:p>
          <a:p>
            <a:pPr>
              <a:defRPr/>
            </a:pPr>
            <a:r>
              <a:rPr lang="ja-JP" altLang="en-US" sz="1600" dirty="0">
                <a:solidFill>
                  <a:prstClr val="black"/>
                </a:solidFill>
                <a:latin typeface="ＭＳ Ｐゴシック"/>
              </a:rPr>
              <a:t>①　</a:t>
            </a:r>
            <a:r>
              <a:rPr lang="ja-JP" altLang="en-US" sz="1600" b="1" dirty="0" smtClean="0">
                <a:solidFill>
                  <a:prstClr val="black"/>
                </a:solidFill>
                <a:latin typeface="ＭＳ Ｐゴシック"/>
              </a:rPr>
              <a:t>許可病床</a:t>
            </a:r>
            <a:r>
              <a:rPr lang="ja-JP" altLang="en-US" sz="1600" b="1" dirty="0">
                <a:solidFill>
                  <a:prstClr val="black"/>
                </a:solidFill>
                <a:latin typeface="ＭＳ Ｐゴシック"/>
              </a:rPr>
              <a:t>２００</a:t>
            </a:r>
            <a:r>
              <a:rPr lang="ja-JP" altLang="en-US" sz="1600" b="1" dirty="0" smtClean="0">
                <a:solidFill>
                  <a:prstClr val="black"/>
                </a:solidFill>
                <a:latin typeface="ＭＳ Ｐゴシック"/>
              </a:rPr>
              <a:t>床</a:t>
            </a:r>
            <a:r>
              <a:rPr lang="ja-JP" altLang="en-US" sz="1600" b="1" dirty="0">
                <a:solidFill>
                  <a:prstClr val="black"/>
                </a:solidFill>
                <a:latin typeface="ＭＳ Ｐゴシック"/>
              </a:rPr>
              <a:t>以上</a:t>
            </a:r>
            <a:r>
              <a:rPr lang="ja-JP" altLang="en-US" sz="1600" dirty="0">
                <a:solidFill>
                  <a:prstClr val="black"/>
                </a:solidFill>
                <a:latin typeface="ＭＳ Ｐゴシック"/>
              </a:rPr>
              <a:t>の病院であること</a:t>
            </a:r>
          </a:p>
          <a:p>
            <a:pPr marL="177800" indent="-177800">
              <a:defRPr/>
            </a:pPr>
            <a:r>
              <a:rPr lang="ja-JP" altLang="en-US" sz="1600" dirty="0">
                <a:solidFill>
                  <a:prstClr val="black"/>
                </a:solidFill>
                <a:latin typeface="ＭＳ Ｐゴシック"/>
              </a:rPr>
              <a:t>②　当該病院を緊急時に入院を希望する病院としてあらかじめ当該病院に届け出ている患者（以下、入院希望患者という</a:t>
            </a:r>
            <a:r>
              <a:rPr lang="ja-JP" altLang="en-US" sz="1600" dirty="0" smtClean="0">
                <a:solidFill>
                  <a:prstClr val="black"/>
                </a:solidFill>
                <a:latin typeface="ＭＳ Ｐゴシック"/>
              </a:rPr>
              <a:t>）に</a:t>
            </a:r>
            <a:r>
              <a:rPr lang="ja-JP" altLang="en-US" sz="1600" dirty="0">
                <a:solidFill>
                  <a:prstClr val="black"/>
                </a:solidFill>
                <a:latin typeface="ＭＳ Ｐゴシック"/>
              </a:rPr>
              <a:t>ついて緊急時にいつでも対応し、必要があれば入院を受け入れる</a:t>
            </a:r>
            <a:r>
              <a:rPr lang="ja-JP" altLang="en-US" sz="1600" dirty="0" smtClean="0">
                <a:solidFill>
                  <a:prstClr val="black"/>
                </a:solidFill>
                <a:latin typeface="ＭＳ Ｐゴシック"/>
              </a:rPr>
              <a:t>こと</a:t>
            </a:r>
            <a:endParaRPr lang="en-US" altLang="ja-JP" sz="1600" dirty="0" smtClean="0">
              <a:solidFill>
                <a:prstClr val="black"/>
              </a:solidFill>
              <a:latin typeface="ＭＳ Ｐゴシック"/>
            </a:endParaRPr>
          </a:p>
          <a:p>
            <a:pPr marL="177800" indent="-177800">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病床を常に確保し、やむを得ず入院させることができなかった場合は他に入院可能な病院を探し紹介する</a:t>
            </a:r>
            <a:endParaRPr lang="ja-JP" altLang="en-US" sz="1400" dirty="0">
              <a:solidFill>
                <a:prstClr val="black"/>
              </a:solidFill>
              <a:latin typeface="ＭＳ Ｐゴシック"/>
            </a:endParaRPr>
          </a:p>
          <a:p>
            <a:pPr marL="174625" indent="-174625">
              <a:defRPr/>
            </a:pPr>
            <a:r>
              <a:rPr lang="ja-JP" altLang="en-US" sz="1600" dirty="0">
                <a:solidFill>
                  <a:prstClr val="black"/>
                </a:solidFill>
                <a:latin typeface="ＭＳ Ｐゴシック"/>
              </a:rPr>
              <a:t>③　入院希望患者に対して在宅医療を提供している医療機関と連携し</a:t>
            </a:r>
            <a:r>
              <a:rPr lang="ja-JP" altLang="en-US" sz="1600" dirty="0" smtClean="0">
                <a:solidFill>
                  <a:prstClr val="black"/>
                </a:solidFill>
                <a:latin typeface="ＭＳ Ｐゴシック"/>
              </a:rPr>
              <a:t>、３月に１回</a:t>
            </a:r>
            <a:r>
              <a:rPr lang="ja-JP" altLang="en-US" sz="1600" dirty="0">
                <a:solidFill>
                  <a:prstClr val="black"/>
                </a:solidFill>
                <a:latin typeface="ＭＳ Ｐゴシック"/>
              </a:rPr>
              <a:t>以上、診療情報の交換をしている</a:t>
            </a:r>
            <a:r>
              <a:rPr lang="ja-JP" altLang="en-US" sz="1600" dirty="0" smtClean="0">
                <a:solidFill>
                  <a:prstClr val="black"/>
                </a:solidFill>
                <a:latin typeface="ＭＳ Ｐゴシック"/>
              </a:rPr>
              <a:t>こと</a:t>
            </a:r>
            <a:endParaRPr lang="en-US" altLang="ja-JP" sz="1600" dirty="0" smtClean="0">
              <a:solidFill>
                <a:prstClr val="black"/>
              </a:solidFill>
              <a:latin typeface="ＭＳ Ｐゴシック"/>
            </a:endParaRPr>
          </a:p>
          <a:p>
            <a:pPr marL="266700" indent="-266700">
              <a:defRPr/>
            </a:pPr>
            <a:endParaRPr lang="ja-JP" altLang="en-US" sz="1400" dirty="0">
              <a:solidFill>
                <a:prstClr val="black"/>
              </a:solidFill>
              <a:latin typeface="ＭＳ Ｐゴシック"/>
            </a:endParaRPr>
          </a:p>
          <a:p>
            <a:pPr>
              <a:defRPr/>
            </a:pPr>
            <a:endParaRPr lang="en-US" altLang="ja-JP"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dirty="0" smtClean="0">
              <a:solidFill>
                <a:prstClr val="black"/>
              </a:solidFill>
              <a:latin typeface="ＭＳ Ｐゴシック"/>
            </a:endParaRPr>
          </a:p>
          <a:p>
            <a:pPr>
              <a:defRPr/>
            </a:pP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算定要件</a:t>
            </a:r>
            <a:r>
              <a:rPr lang="en-US" altLang="ja-JP" sz="1600" dirty="0" smtClean="0">
                <a:solidFill>
                  <a:prstClr val="black"/>
                </a:solidFill>
                <a:latin typeface="ＭＳ Ｐゴシック"/>
              </a:rPr>
              <a:t>]</a:t>
            </a:r>
          </a:p>
          <a:p>
            <a:pPr marL="177800" indent="-177800">
              <a:defRPr/>
            </a:pPr>
            <a:r>
              <a:rPr lang="ja-JP" altLang="en-US" sz="1600" dirty="0">
                <a:solidFill>
                  <a:prstClr val="black"/>
                </a:solidFill>
                <a:latin typeface="ＭＳ Ｐゴシック"/>
              </a:rPr>
              <a:t>①　</a:t>
            </a:r>
            <a:r>
              <a:rPr lang="ja-JP" altLang="en-US" sz="1600" dirty="0" smtClean="0">
                <a:solidFill>
                  <a:prstClr val="black"/>
                </a:solidFill>
                <a:latin typeface="ＭＳ Ｐゴシック"/>
              </a:rPr>
              <a:t>入院希望患者に</a:t>
            </a:r>
            <a:r>
              <a:rPr lang="ja-JP" altLang="en-US" sz="1600" dirty="0">
                <a:solidFill>
                  <a:prstClr val="black"/>
                </a:solidFill>
                <a:latin typeface="ＭＳ Ｐゴシック"/>
              </a:rPr>
              <a:t>対して算定する。</a:t>
            </a:r>
            <a:endParaRPr lang="en-US" altLang="ja-JP" sz="1600" dirty="0" smtClean="0">
              <a:solidFill>
                <a:prstClr val="black"/>
              </a:solidFill>
              <a:latin typeface="ＭＳ Ｐゴシック"/>
            </a:endParaRPr>
          </a:p>
          <a:p>
            <a:pPr marL="177800" indent="-177800">
              <a:defRPr/>
            </a:pPr>
            <a:r>
              <a:rPr lang="ja-JP" altLang="en-US" sz="1600" dirty="0" smtClean="0">
                <a:solidFill>
                  <a:prstClr val="black"/>
                </a:solidFill>
                <a:latin typeface="ＭＳ Ｐゴシック"/>
              </a:rPr>
              <a:t>②　</a:t>
            </a:r>
            <a:r>
              <a:rPr lang="ja-JP" altLang="en-US" sz="1600" dirty="0">
                <a:solidFill>
                  <a:prstClr val="black"/>
                </a:solidFill>
                <a:latin typeface="ＭＳ Ｐゴシック"/>
              </a:rPr>
              <a:t>５００</a:t>
            </a:r>
            <a:r>
              <a:rPr lang="ja-JP" altLang="en-US" sz="1600" dirty="0" smtClean="0">
                <a:solidFill>
                  <a:prstClr val="black"/>
                </a:solidFill>
                <a:latin typeface="ＭＳ Ｐゴシック"/>
              </a:rPr>
              <a:t>床以上の場合は、</a:t>
            </a:r>
            <a:r>
              <a:rPr lang="ja-JP" altLang="en-US" sz="1600" dirty="0">
                <a:solidFill>
                  <a:prstClr val="black"/>
                </a:solidFill>
                <a:latin typeface="ＭＳ Ｐゴシック"/>
              </a:rPr>
              <a:t>１５</a:t>
            </a:r>
            <a:r>
              <a:rPr lang="ja-JP" altLang="en-US" sz="1600" dirty="0" smtClean="0">
                <a:solidFill>
                  <a:prstClr val="black"/>
                </a:solidFill>
                <a:latin typeface="ＭＳ Ｐゴシック"/>
              </a:rPr>
              <a:t>歳</a:t>
            </a:r>
            <a:r>
              <a:rPr lang="ja-JP" altLang="en-US" sz="1600" dirty="0">
                <a:solidFill>
                  <a:prstClr val="black"/>
                </a:solidFill>
                <a:latin typeface="ＭＳ Ｐゴシック"/>
              </a:rPr>
              <a:t>未満の人工呼吸を実施している</a:t>
            </a:r>
            <a:r>
              <a:rPr lang="ja-JP" altLang="en-US" sz="1600" dirty="0" smtClean="0">
                <a:solidFill>
                  <a:prstClr val="black"/>
                </a:solidFill>
                <a:latin typeface="ＭＳ Ｐゴシック"/>
              </a:rPr>
              <a:t>患者もしくは１５歳</a:t>
            </a:r>
            <a:r>
              <a:rPr lang="ja-JP" altLang="en-US" sz="1600" dirty="0">
                <a:solidFill>
                  <a:prstClr val="black"/>
                </a:solidFill>
                <a:latin typeface="ＭＳ Ｐゴシック"/>
              </a:rPr>
              <a:t>未満から引き続き人工呼吸を実施しており体重</a:t>
            </a:r>
            <a:r>
              <a:rPr lang="ja-JP" altLang="en-US" sz="1600" dirty="0" smtClean="0">
                <a:solidFill>
                  <a:prstClr val="black"/>
                </a:solidFill>
                <a:latin typeface="ＭＳ Ｐゴシック"/>
              </a:rPr>
              <a:t>が２０</a:t>
            </a:r>
            <a:r>
              <a:rPr lang="en-US" altLang="ja-JP" sz="1600" dirty="0" smtClean="0">
                <a:solidFill>
                  <a:prstClr val="black"/>
                </a:solidFill>
                <a:latin typeface="ＭＳ Ｐゴシック"/>
              </a:rPr>
              <a:t>kg</a:t>
            </a:r>
            <a:r>
              <a:rPr lang="ja-JP" altLang="en-US" sz="1600" dirty="0">
                <a:solidFill>
                  <a:prstClr val="black"/>
                </a:solidFill>
                <a:latin typeface="ＭＳ Ｐゴシック"/>
              </a:rPr>
              <a:t>未満の</a:t>
            </a:r>
            <a:r>
              <a:rPr lang="ja-JP" altLang="en-US" sz="1600" dirty="0" smtClean="0">
                <a:solidFill>
                  <a:prstClr val="black"/>
                </a:solidFill>
                <a:latin typeface="ＭＳ Ｐゴシック"/>
              </a:rPr>
              <a:t>患者または</a:t>
            </a:r>
            <a:r>
              <a:rPr lang="ja-JP" altLang="en-US" sz="1600" dirty="0">
                <a:solidFill>
                  <a:prstClr val="black"/>
                </a:solidFill>
                <a:latin typeface="ＭＳ Ｐゴシック"/>
              </a:rPr>
              <a:t>神経難病の患者に限り算定することができる</a:t>
            </a:r>
            <a:r>
              <a:rPr lang="ja-JP" altLang="en-US" sz="1600" dirty="0" smtClean="0">
                <a:solidFill>
                  <a:prstClr val="black"/>
                </a:solidFill>
                <a:latin typeface="ＭＳ Ｐゴシック"/>
              </a:rPr>
              <a:t>。</a:t>
            </a:r>
            <a:endParaRPr lang="en-US" altLang="ja-JP" dirty="0" smtClean="0">
              <a:solidFill>
                <a:prstClr val="black"/>
              </a:solidFill>
              <a:latin typeface="ＭＳ Ｐゴシック"/>
            </a:endParaRPr>
          </a:p>
        </p:txBody>
      </p:sp>
      <p:sp>
        <p:nvSpPr>
          <p:cNvPr id="2052" name="Rectangle 36"/>
          <p:cNvSpPr>
            <a:spLocks noChangeArrowheads="1"/>
          </p:cNvSpPr>
          <p:nvPr/>
        </p:nvSpPr>
        <p:spPr bwMode="auto">
          <a:xfrm>
            <a:off x="194340" y="775771"/>
            <a:ext cx="5812515" cy="407380"/>
          </a:xfrm>
          <a:prstGeom prst="rect">
            <a:avLst/>
          </a:prstGeom>
          <a:ln w="9525">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（４）</a:t>
            </a:r>
            <a:r>
              <a:rPr lang="ja-JP" altLang="en-US" sz="2400" dirty="0" smtClean="0">
                <a:solidFill>
                  <a:srgbClr val="000000"/>
                </a:solidFill>
                <a:latin typeface="ＭＳ Ｐゴシック"/>
              </a:rPr>
              <a:t>在宅</a:t>
            </a:r>
            <a:r>
              <a:rPr lang="ja-JP" altLang="en-US" sz="2400" dirty="0">
                <a:solidFill>
                  <a:srgbClr val="000000"/>
                </a:solidFill>
                <a:latin typeface="ＭＳ Ｐゴシック"/>
              </a:rPr>
              <a:t>療養後方支援病院の</a:t>
            </a:r>
            <a:r>
              <a:rPr lang="ja-JP" altLang="en-US" sz="2400" dirty="0" smtClean="0">
                <a:solidFill>
                  <a:srgbClr val="000000"/>
                </a:solidFill>
                <a:latin typeface="ＭＳ Ｐゴシック"/>
              </a:rPr>
              <a:t>新設①</a:t>
            </a:r>
            <a:endParaRPr lang="ja-JP" altLang="en-US" sz="2400" dirty="0">
              <a:solidFill>
                <a:prstClr val="black"/>
              </a:solidFill>
            </a:endParaRPr>
          </a:p>
        </p:txBody>
      </p:sp>
      <p:graphicFrame>
        <p:nvGraphicFramePr>
          <p:cNvPr id="13" name="表 12"/>
          <p:cNvGraphicFramePr>
            <a:graphicFrameLocks noGrp="1"/>
          </p:cNvGraphicFramePr>
          <p:nvPr>
            <p:extLst>
              <p:ext uri="{D42A27DB-BD31-4B8C-83A1-F6EECF244321}">
                <p14:modId xmlns:p14="http://schemas.microsoft.com/office/powerpoint/2010/main" xmlns="" val="926235900"/>
              </p:ext>
            </p:extLst>
          </p:nvPr>
        </p:nvGraphicFramePr>
        <p:xfrm>
          <a:off x="328002" y="4189556"/>
          <a:ext cx="4169847" cy="1280160"/>
        </p:xfrm>
        <a:graphic>
          <a:graphicData uri="http://schemas.openxmlformats.org/drawingml/2006/table">
            <a:tbl>
              <a:tblPr firstRow="1" bandRow="1">
                <a:tableStyleId>{FABFCF23-3B69-468F-B69F-88F6DE6A72F2}</a:tableStyleId>
              </a:tblPr>
              <a:tblGrid>
                <a:gridCol w="4169847"/>
              </a:tblGrid>
              <a:tr h="346196">
                <a:tc>
                  <a:txBody>
                    <a:bodyPr/>
                    <a:lstStyle/>
                    <a:p>
                      <a:pPr algn="ctr"/>
                      <a:r>
                        <a:rPr kumimoji="1" lang="ja-JP" altLang="en-US" sz="1800" dirty="0" smtClean="0"/>
                        <a:t>現行</a:t>
                      </a:r>
                      <a:endParaRPr kumimoji="1" lang="ja-JP" altLang="en-US" sz="1800" dirty="0"/>
                    </a:p>
                  </a:txBody>
                  <a:tcPr marL="99060" marR="99060" anchor="ctr"/>
                </a:tc>
              </a:tr>
              <a:tr h="316714">
                <a:tc>
                  <a:txBody>
                    <a:bodyPr/>
                    <a:lstStyle/>
                    <a:p>
                      <a:pPr algn="ctr"/>
                      <a:r>
                        <a:rPr kumimoji="1" lang="ja-JP" altLang="ja-JP" sz="1800" kern="1200" dirty="0" smtClean="0">
                          <a:solidFill>
                            <a:schemeClr val="dk1"/>
                          </a:solidFill>
                          <a:effectLst/>
                          <a:latin typeface="+mn-lt"/>
                          <a:ea typeface="+mn-ea"/>
                          <a:cs typeface="+mn-cs"/>
                        </a:rPr>
                        <a:t>在宅患者緊急入院診療加算</a:t>
                      </a:r>
                      <a:r>
                        <a:rPr kumimoji="1" lang="ja-JP" altLang="en-US" sz="1800" kern="1200" dirty="0" smtClean="0">
                          <a:solidFill>
                            <a:schemeClr val="dk1"/>
                          </a:solidFill>
                          <a:effectLst/>
                          <a:latin typeface="+mn-lt"/>
                          <a:ea typeface="+mn-ea"/>
                          <a:cs typeface="+mn-cs"/>
                        </a:rPr>
                        <a:t>（入院初日）</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１　</a:t>
                      </a:r>
                      <a:r>
                        <a:rPr kumimoji="1" lang="ja-JP" altLang="ja-JP" sz="1800" kern="1200" dirty="0" smtClean="0">
                          <a:solidFill>
                            <a:schemeClr val="dk1"/>
                          </a:solidFill>
                          <a:effectLst/>
                          <a:latin typeface="+mn-lt"/>
                          <a:ea typeface="+mn-ea"/>
                          <a:cs typeface="+mn-cs"/>
                        </a:rPr>
                        <a:t>連携型在支診、在支病の場合</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t>２</a:t>
                      </a:r>
                      <a:r>
                        <a:rPr kumimoji="1" lang="en-US" altLang="ja-JP" sz="1800" b="1" dirty="0" smtClean="0"/>
                        <a:t>,</a:t>
                      </a:r>
                      <a:r>
                        <a:rPr kumimoji="1" lang="ja-JP" altLang="en-US" sz="1800" b="1" dirty="0" smtClean="0"/>
                        <a:t>５００</a:t>
                      </a:r>
                      <a:r>
                        <a:rPr kumimoji="1" lang="ja-JP" altLang="en-US" sz="1800" dirty="0" smtClean="0"/>
                        <a:t>点</a:t>
                      </a:r>
                      <a:endParaRPr kumimoji="1" lang="en-US" altLang="ja-JP" sz="1800" dirty="0" smtClean="0"/>
                    </a:p>
                  </a:txBody>
                  <a:tcPr marL="99060" marR="99060"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xmlns="" val="3774577634"/>
              </p:ext>
            </p:extLst>
          </p:nvPr>
        </p:nvGraphicFramePr>
        <p:xfrm>
          <a:off x="5165972" y="4102505"/>
          <a:ext cx="4377226" cy="1554480"/>
        </p:xfrm>
        <a:graphic>
          <a:graphicData uri="http://schemas.openxmlformats.org/drawingml/2006/table">
            <a:tbl>
              <a:tblPr firstRow="1" bandRow="1">
                <a:tableStyleId>{21E4AEA4-8DFA-4A89-87EB-49C32662AFE0}</a:tableStyleId>
              </a:tblPr>
              <a:tblGrid>
                <a:gridCol w="4377226"/>
              </a:tblGrid>
              <a:tr h="345506">
                <a:tc>
                  <a:txBody>
                    <a:bodyPr/>
                    <a:lstStyle/>
                    <a:p>
                      <a:pPr algn="ctr"/>
                      <a:r>
                        <a:rPr kumimoji="1" lang="ja-JP" altLang="en-US" sz="1800" dirty="0" smtClean="0"/>
                        <a:t>改定後</a:t>
                      </a:r>
                      <a:endParaRPr kumimoji="1" lang="ja-JP" altLang="en-US" sz="1800" dirty="0"/>
                    </a:p>
                  </a:txBody>
                  <a:tcPr marL="99060" marR="99060" anchor="ctr"/>
                </a:tc>
              </a:tr>
              <a:tr h="316714">
                <a:tc>
                  <a:txBody>
                    <a:bodyPr/>
                    <a:lstStyle/>
                    <a:p>
                      <a:pPr algn="ctr"/>
                      <a:r>
                        <a:rPr kumimoji="1" lang="ja-JP" altLang="ja-JP" sz="1800" kern="1200" dirty="0" smtClean="0">
                          <a:solidFill>
                            <a:schemeClr val="dk1"/>
                          </a:solidFill>
                          <a:effectLst/>
                          <a:latin typeface="+mn-lt"/>
                          <a:ea typeface="+mn-ea"/>
                          <a:cs typeface="+mn-cs"/>
                        </a:rPr>
                        <a:t>在宅患者緊急入院診療加算</a:t>
                      </a:r>
                      <a:r>
                        <a:rPr kumimoji="1" lang="ja-JP" altLang="en-US" sz="1800" kern="1200" dirty="0" smtClean="0">
                          <a:solidFill>
                            <a:schemeClr val="dk1"/>
                          </a:solidFill>
                          <a:effectLst/>
                          <a:latin typeface="+mn-lt"/>
                          <a:ea typeface="+mn-ea"/>
                          <a:cs typeface="+mn-cs"/>
                        </a:rPr>
                        <a:t>（入院初日）</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１　</a:t>
                      </a:r>
                      <a:r>
                        <a:rPr kumimoji="1" lang="ja-JP" altLang="ja-JP" sz="1800" kern="1200" dirty="0" smtClean="0">
                          <a:solidFill>
                            <a:schemeClr val="dk1"/>
                          </a:solidFill>
                          <a:effectLst/>
                          <a:latin typeface="+mn-lt"/>
                          <a:ea typeface="+mn-ea"/>
                          <a:cs typeface="+mn-cs"/>
                        </a:rPr>
                        <a:t>連携型在支診、在支病</a:t>
                      </a:r>
                      <a:r>
                        <a:rPr kumimoji="1" lang="ja-JP" altLang="en-US" sz="1800" kern="1200" dirty="0" smtClean="0">
                          <a:solidFill>
                            <a:schemeClr val="dk1"/>
                          </a:solidFill>
                          <a:effectLst/>
                          <a:latin typeface="+mn-lt"/>
                          <a:ea typeface="+mn-ea"/>
                          <a:cs typeface="+mn-cs"/>
                        </a:rPr>
                        <a:t>、</a:t>
                      </a:r>
                      <a:r>
                        <a:rPr kumimoji="1" lang="ja-JP" altLang="ja-JP" sz="1800" u="sng" kern="1200" dirty="0" smtClean="0">
                          <a:solidFill>
                            <a:srgbClr val="0070C0"/>
                          </a:solidFill>
                          <a:effectLst/>
                          <a:latin typeface="+mn-lt"/>
                          <a:ea typeface="+mn-ea"/>
                          <a:cs typeface="+mn-cs"/>
                        </a:rPr>
                        <a:t>在宅療養後方支援病院</a:t>
                      </a:r>
                      <a:r>
                        <a:rPr kumimoji="1" lang="ja-JP" altLang="ja-JP" sz="1800" kern="1200" dirty="0" smtClean="0">
                          <a:solidFill>
                            <a:schemeClr val="dk1"/>
                          </a:solidFill>
                          <a:effectLst/>
                          <a:latin typeface="+mn-lt"/>
                          <a:ea typeface="+mn-ea"/>
                          <a:cs typeface="+mn-cs"/>
                        </a:rPr>
                        <a:t>の場合</a:t>
                      </a:r>
                      <a:endParaRPr kumimoji="1" lang="en-US" altLang="ja-JP"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t>２</a:t>
                      </a:r>
                      <a:r>
                        <a:rPr kumimoji="1" lang="en-US" altLang="ja-JP" sz="1800" b="1" dirty="0" smtClean="0"/>
                        <a:t>,</a:t>
                      </a:r>
                      <a:r>
                        <a:rPr kumimoji="1" lang="ja-JP" altLang="en-US" sz="1800" b="1" dirty="0" smtClean="0"/>
                        <a:t>５００</a:t>
                      </a:r>
                      <a:r>
                        <a:rPr kumimoji="1" lang="ja-JP" altLang="en-US" sz="1800" dirty="0" smtClean="0"/>
                        <a:t>点</a:t>
                      </a:r>
                      <a:endParaRPr kumimoji="1" lang="en-US" altLang="ja-JP" sz="1800" dirty="0" smtClean="0"/>
                    </a:p>
                  </a:txBody>
                  <a:tcPr marL="99060" marR="99060" anchor="ctr"/>
                </a:tc>
              </a:tr>
            </a:tbl>
          </a:graphicData>
        </a:graphic>
      </p:graphicFrame>
      <p:sp>
        <p:nvSpPr>
          <p:cNvPr id="15" name="右矢印 14"/>
          <p:cNvSpPr/>
          <p:nvPr/>
        </p:nvSpPr>
        <p:spPr>
          <a:xfrm>
            <a:off x="4678611" y="4373373"/>
            <a:ext cx="364841" cy="917818"/>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1"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498022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7"/>
          <p:cNvSpPr>
            <a:spLocks noChangeArrowheads="1"/>
          </p:cNvSpPr>
          <p:nvPr/>
        </p:nvSpPr>
        <p:spPr bwMode="auto">
          <a:xfrm>
            <a:off x="77827" y="1048016"/>
            <a:ext cx="9633842" cy="5727359"/>
          </a:xfrm>
          <a:prstGeom prst="rect">
            <a:avLst/>
          </a:prstGeom>
          <a:solidFill>
            <a:srgbClr val="FFFFAF">
              <a:alpha val="49804"/>
            </a:srgbClr>
          </a:solidFill>
          <a:ln w="9525">
            <a:solidFill>
              <a:schemeClr val="tx1"/>
            </a:solidFill>
            <a:miter lim="800000"/>
            <a:headEnd/>
            <a:tailEnd/>
          </a:ln>
        </p:spPr>
        <p:txBody>
          <a:bodyPr/>
          <a:lstStyle/>
          <a:p>
            <a:r>
              <a:rPr lang="ja-JP" altLang="en-US" sz="2000" dirty="0" smtClean="0">
                <a:solidFill>
                  <a:prstClr val="black"/>
                </a:solidFill>
                <a:latin typeface="ＭＳ Ｐゴシック"/>
              </a:rPr>
              <a:t>　</a:t>
            </a:r>
            <a:r>
              <a:rPr lang="ja-JP" altLang="ja-JP" sz="2000" dirty="0" smtClean="0">
                <a:solidFill>
                  <a:prstClr val="black"/>
                </a:solidFill>
                <a:latin typeface="ＭＳ Ｐゴシック"/>
              </a:rPr>
              <a:t>在宅</a:t>
            </a:r>
            <a:r>
              <a:rPr lang="ja-JP" altLang="ja-JP" sz="2000" dirty="0">
                <a:solidFill>
                  <a:prstClr val="black"/>
                </a:solidFill>
                <a:latin typeface="ＭＳ Ｐゴシック"/>
              </a:rPr>
              <a:t>医療を担う医療機関の量的確保とともに、質の高い在宅医療を提供していくために、保険診療の運用上、不適切と考えられる事例への対策を進める</a:t>
            </a:r>
            <a:r>
              <a:rPr lang="ja-JP" altLang="ja-JP" sz="2000" dirty="0" smtClean="0">
                <a:solidFill>
                  <a:prstClr val="black"/>
                </a:solidFill>
                <a:latin typeface="ＭＳ Ｐゴシック"/>
              </a:rPr>
              <a:t>。</a:t>
            </a:r>
            <a:endParaRPr lang="en-US" altLang="ja-JP" sz="2000" dirty="0" smtClean="0">
              <a:solidFill>
                <a:prstClr val="black"/>
              </a:solidFill>
              <a:latin typeface="ＭＳ Ｐゴシック"/>
            </a:endParaRPr>
          </a:p>
          <a:p>
            <a:endParaRPr lang="en-US" altLang="ja-JP" sz="2000" dirty="0">
              <a:solidFill>
                <a:prstClr val="black"/>
              </a:solidFill>
              <a:latin typeface="ＭＳ Ｐゴシック"/>
            </a:endParaRPr>
          </a:p>
          <a:p>
            <a:pPr marL="342900" indent="-342900">
              <a:buFont typeface="Wingdings" panose="05000000000000000000" pitchFamily="2" charset="2"/>
              <a:buChar char="Ø"/>
            </a:pPr>
            <a:r>
              <a:rPr lang="ja-JP" altLang="ja-JP" sz="2000" kern="100" dirty="0" smtClean="0">
                <a:solidFill>
                  <a:prstClr val="black"/>
                </a:solidFill>
                <a:latin typeface="ＭＳ Ｐゴシック"/>
                <a:cs typeface="Times New Roman" panose="02020603050405020304" pitchFamily="18" charset="0"/>
              </a:rPr>
              <a:t>在宅</a:t>
            </a:r>
            <a:r>
              <a:rPr lang="ja-JP" altLang="ja-JP" sz="2000" kern="100" dirty="0">
                <a:solidFill>
                  <a:prstClr val="black"/>
                </a:solidFill>
                <a:latin typeface="ＭＳ Ｐゴシック"/>
                <a:cs typeface="Times New Roman" panose="02020603050405020304" pitchFamily="18" charset="0"/>
              </a:rPr>
              <a:t>時</a:t>
            </a:r>
            <a:r>
              <a:rPr lang="ja-JP" altLang="ja-JP" sz="2000" kern="100" dirty="0" smtClean="0">
                <a:solidFill>
                  <a:prstClr val="black"/>
                </a:solidFill>
                <a:latin typeface="ＭＳ Ｐゴシック"/>
                <a:cs typeface="Times New Roman" panose="02020603050405020304" pitchFamily="18" charset="0"/>
              </a:rPr>
              <a:t>医学総合管理料</a:t>
            </a:r>
            <a:r>
              <a:rPr lang="ja-JP" altLang="en-US" sz="2000" dirty="0">
                <a:solidFill>
                  <a:prstClr val="black"/>
                </a:solidFill>
              </a:rPr>
              <a:t>（</a:t>
            </a:r>
            <a:r>
              <a:rPr lang="ja-JP" altLang="en-US" sz="2000" dirty="0" smtClean="0">
                <a:solidFill>
                  <a:prstClr val="black"/>
                </a:solidFill>
              </a:rPr>
              <a:t>在医総管</a:t>
            </a:r>
            <a:r>
              <a:rPr lang="ja-JP" altLang="en-US" sz="2000" dirty="0">
                <a:solidFill>
                  <a:prstClr val="black"/>
                </a:solidFill>
              </a:rPr>
              <a:t>） </a:t>
            </a:r>
            <a:r>
              <a:rPr lang="ja-JP" altLang="ja-JP" sz="2000" kern="100" dirty="0" smtClean="0">
                <a:solidFill>
                  <a:prstClr val="black"/>
                </a:solidFill>
                <a:latin typeface="ＭＳ Ｐゴシック"/>
                <a:cs typeface="Times New Roman" panose="02020603050405020304" pitchFamily="18" charset="0"/>
              </a:rPr>
              <a:t>、</a:t>
            </a:r>
            <a:r>
              <a:rPr lang="ja-JP" altLang="ja-JP" sz="2000" kern="100" dirty="0">
                <a:solidFill>
                  <a:prstClr val="black"/>
                </a:solidFill>
                <a:latin typeface="ＭＳ Ｐゴシック"/>
                <a:cs typeface="Times New Roman" panose="02020603050405020304" pitchFamily="18" charset="0"/>
              </a:rPr>
              <a:t>特定施設入居時等医学総合</a:t>
            </a:r>
            <a:r>
              <a:rPr lang="ja-JP" altLang="ja-JP" sz="2000" kern="100" dirty="0" smtClean="0">
                <a:solidFill>
                  <a:prstClr val="black"/>
                </a:solidFill>
                <a:latin typeface="ＭＳ Ｐゴシック"/>
                <a:cs typeface="Times New Roman" panose="02020603050405020304" pitchFamily="18" charset="0"/>
              </a:rPr>
              <a:t>管理料</a:t>
            </a:r>
            <a:r>
              <a:rPr lang="ja-JP" altLang="en-US" sz="2000" dirty="0">
                <a:solidFill>
                  <a:prstClr val="black"/>
                </a:solidFill>
              </a:rPr>
              <a:t>（特医総管</a:t>
            </a:r>
            <a:r>
              <a:rPr lang="ja-JP" altLang="en-US" sz="2000" dirty="0" smtClean="0">
                <a:solidFill>
                  <a:prstClr val="black"/>
                </a:solidFill>
              </a:rPr>
              <a:t>）</a:t>
            </a:r>
            <a:r>
              <a:rPr lang="ja-JP" altLang="ja-JP" sz="2000" kern="100" dirty="0" smtClean="0">
                <a:solidFill>
                  <a:prstClr val="black"/>
                </a:solidFill>
                <a:latin typeface="ＭＳ Ｐゴシック"/>
                <a:cs typeface="Times New Roman" panose="02020603050405020304" pitchFamily="18" charset="0"/>
              </a:rPr>
              <a:t>について</a:t>
            </a:r>
            <a:r>
              <a:rPr lang="ja-JP" altLang="ja-JP" sz="2000" kern="100" dirty="0">
                <a:solidFill>
                  <a:prstClr val="black"/>
                </a:solidFill>
                <a:latin typeface="ＭＳ Ｐゴシック"/>
                <a:cs typeface="Times New Roman" panose="02020603050405020304" pitchFamily="18" charset="0"/>
              </a:rPr>
              <a:t>、同一建物における複数訪問時の点数を新設し、評価</a:t>
            </a:r>
            <a:r>
              <a:rPr lang="ja-JP" altLang="ja-JP" sz="2000" kern="100" dirty="0" smtClean="0">
                <a:solidFill>
                  <a:prstClr val="black"/>
                </a:solidFill>
                <a:latin typeface="ＭＳ Ｐゴシック"/>
                <a:cs typeface="Times New Roman" panose="02020603050405020304" pitchFamily="18" charset="0"/>
              </a:rPr>
              <a:t>を</a:t>
            </a:r>
            <a:r>
              <a:rPr lang="ja-JP" altLang="en-US" sz="2000" kern="100" dirty="0" smtClean="0">
                <a:solidFill>
                  <a:prstClr val="black"/>
                </a:solidFill>
                <a:latin typeface="ＭＳ Ｐゴシック"/>
                <a:cs typeface="Times New Roman" panose="02020603050405020304" pitchFamily="18" charset="0"/>
              </a:rPr>
              <a:t>適正化する</a:t>
            </a:r>
            <a:r>
              <a:rPr lang="ja-JP" altLang="ja-JP" sz="2000" kern="100" dirty="0" smtClean="0">
                <a:solidFill>
                  <a:prstClr val="black"/>
                </a:solidFill>
                <a:latin typeface="ＭＳ Ｐゴシック"/>
                <a:cs typeface="Times New Roman" panose="02020603050405020304" pitchFamily="18" charset="0"/>
              </a:rPr>
              <a:t>と</a:t>
            </a:r>
            <a:r>
              <a:rPr lang="ja-JP" altLang="ja-JP" sz="2000" kern="100" dirty="0">
                <a:solidFill>
                  <a:prstClr val="black"/>
                </a:solidFill>
                <a:latin typeface="ＭＳ Ｐゴシック"/>
                <a:cs typeface="Times New Roman" panose="02020603050405020304" pitchFamily="18" charset="0"/>
              </a:rPr>
              <a:t>ともに、在支診・病以外の評価を引き上げる。</a:t>
            </a:r>
          </a:p>
          <a:p>
            <a:endParaRPr lang="en-US" altLang="ja-JP" sz="2000" dirty="0" smtClean="0">
              <a:solidFill>
                <a:prstClr val="black"/>
              </a:solidFill>
              <a:latin typeface="ＭＳ Ｐゴシック"/>
            </a:endParaRPr>
          </a:p>
        </p:txBody>
      </p:sp>
      <p:graphicFrame>
        <p:nvGraphicFramePr>
          <p:cNvPr id="9" name="表 8"/>
          <p:cNvGraphicFramePr>
            <a:graphicFrameLocks noGrp="1"/>
          </p:cNvGraphicFramePr>
          <p:nvPr>
            <p:extLst>
              <p:ext uri="{D42A27DB-BD31-4B8C-83A1-F6EECF244321}">
                <p14:modId xmlns:p14="http://schemas.microsoft.com/office/powerpoint/2010/main" xmlns="" val="4125453575"/>
              </p:ext>
            </p:extLst>
          </p:nvPr>
        </p:nvGraphicFramePr>
        <p:xfrm>
          <a:off x="506777" y="4707371"/>
          <a:ext cx="8819295" cy="2040001"/>
        </p:xfrm>
        <a:graphic>
          <a:graphicData uri="http://schemas.openxmlformats.org/drawingml/2006/table">
            <a:tbl>
              <a:tblPr firstRow="1" bandRow="1">
                <a:tableStyleId>{21E4AEA4-8DFA-4A89-87EB-49C32662AFE0}</a:tableStyleId>
              </a:tblPr>
              <a:tblGrid>
                <a:gridCol w="924573"/>
                <a:gridCol w="627432"/>
                <a:gridCol w="946230"/>
                <a:gridCol w="946230"/>
                <a:gridCol w="946230"/>
                <a:gridCol w="845380"/>
                <a:gridCol w="845380"/>
                <a:gridCol w="946230"/>
                <a:gridCol w="946230"/>
                <a:gridCol w="845380"/>
              </a:tblGrid>
              <a:tr h="245347">
                <a:tc gridSpan="2">
                  <a:txBody>
                    <a:bodyPr/>
                    <a:lstStyle/>
                    <a:p>
                      <a:pPr algn="ctr">
                        <a:lnSpc>
                          <a:spcPts val="1400"/>
                        </a:lnSpc>
                      </a:pPr>
                      <a:r>
                        <a:rPr lang="ja-JP" sz="1200" kern="100" dirty="0">
                          <a:effectLst/>
                        </a:rPr>
                        <a:t>区分</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4">
                  <a:txBody>
                    <a:bodyPr/>
                    <a:lstStyle/>
                    <a:p>
                      <a:pPr algn="ctr">
                        <a:lnSpc>
                          <a:spcPts val="1400"/>
                        </a:lnSpc>
                      </a:pPr>
                      <a:r>
                        <a:rPr lang="ja-JP" sz="1200" kern="100" dirty="0">
                          <a:effectLst/>
                        </a:rPr>
                        <a:t>機能強化型在支診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lnSpc>
                          <a:spcPts val="1400"/>
                        </a:lnSpc>
                      </a:pPr>
                      <a:r>
                        <a:rPr lang="ja-JP" sz="1200" kern="100" dirty="0">
                          <a:effectLst/>
                        </a:rPr>
                        <a:t>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それ以外</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245347">
                <a:tc gridSpan="2">
                  <a:txBody>
                    <a:bodyPr/>
                    <a:lstStyle/>
                    <a:p>
                      <a:pPr algn="l">
                        <a:lnSpc>
                          <a:spcPts val="1400"/>
                        </a:lnSpc>
                      </a:pPr>
                      <a:r>
                        <a:rPr lang="en-US" altLang="ja-JP" sz="1200" kern="100" dirty="0" smtClean="0">
                          <a:effectLst/>
                        </a:rPr>
                        <a:t>  </a:t>
                      </a:r>
                      <a:r>
                        <a:rPr lang="ja-JP" sz="1200" kern="100" dirty="0" smtClean="0">
                          <a:effectLst/>
                        </a:rPr>
                        <a:t>病床</a:t>
                      </a:r>
                      <a:endParaRPr lang="ja-JP" sz="1200" kern="100" dirty="0">
                        <a:effectLst/>
                        <a:latin typeface="Century" panose="02040604050505020304" pitchFamily="18" charset="0"/>
                      </a:endParaRPr>
                    </a:p>
                  </a:txBody>
                  <a:tcPr marL="0" marR="0" marT="0" marB="0" anchor="ctr"/>
                </a:tc>
                <a:tc hMerge="1">
                  <a:txBody>
                    <a:bodyPr/>
                    <a:lstStyle/>
                    <a:p>
                      <a:endParaRPr kumimoji="1" lang="ja-JP" altLang="en-US"/>
                    </a:p>
                  </a:txBody>
                  <a:tcPr/>
                </a:tc>
                <a:tc gridSpan="2">
                  <a:txBody>
                    <a:bodyPr/>
                    <a:lstStyle/>
                    <a:p>
                      <a:pPr algn="ctr">
                        <a:lnSpc>
                          <a:spcPts val="1400"/>
                        </a:lnSpc>
                      </a:pPr>
                      <a:r>
                        <a:rPr lang="ja-JP" sz="1200" kern="100" dirty="0">
                          <a:effectLst/>
                        </a:rPr>
                        <a:t>病床有</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病床無</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245347">
                <a:tc gridSpan="2">
                  <a:txBody>
                    <a:bodyPr/>
                    <a:lstStyle/>
                    <a:p>
                      <a:pPr algn="l">
                        <a:lnSpc>
                          <a:spcPts val="1400"/>
                        </a:lnSpc>
                      </a:pPr>
                      <a:r>
                        <a:rPr lang="en-US" altLang="ja-JP" sz="1200" kern="100" dirty="0" smtClean="0">
                          <a:effectLst/>
                        </a:rPr>
                        <a:t>  </a:t>
                      </a:r>
                      <a:r>
                        <a:rPr lang="ja-JP" sz="1200" kern="100" dirty="0" smtClean="0">
                          <a:effectLst/>
                        </a:rPr>
                        <a:t>処方</a:t>
                      </a:r>
                      <a:r>
                        <a:rPr lang="ja-JP" altLang="en-US" sz="1200" kern="100" dirty="0" smtClean="0">
                          <a:effectLst/>
                        </a:rPr>
                        <a:t>せん</a:t>
                      </a:r>
                      <a:endParaRPr lang="ja-JP" sz="1200" kern="100" dirty="0">
                        <a:effectLst/>
                        <a:latin typeface="Century" panose="02040604050505020304" pitchFamily="18" charset="0"/>
                      </a:endParaRPr>
                    </a:p>
                  </a:txBody>
                  <a:tcPr marL="0" marR="0" marT="0" marB="0" anchor="ctr"/>
                </a:tc>
                <a:tc hMerge="1">
                  <a:txBody>
                    <a:bodyPr/>
                    <a:lstStyle/>
                    <a:p>
                      <a:endParaRPr kumimoji="1" lang="ja-JP" altLang="en-US"/>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2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200" kern="100" dirty="0">
                        <a:effectLst/>
                        <a:latin typeface="Century" panose="02040604050505020304" pitchFamily="18" charset="0"/>
                      </a:endParaRPr>
                    </a:p>
                  </a:txBody>
                  <a:tcPr/>
                </a:tc>
              </a:tr>
              <a:tr h="350662">
                <a:tc rowSpan="2">
                  <a:txBody>
                    <a:bodyPr/>
                    <a:lstStyle/>
                    <a:p>
                      <a:pPr algn="l">
                        <a:lnSpc>
                          <a:spcPts val="1400"/>
                        </a:lnSpc>
                      </a:pPr>
                      <a:r>
                        <a:rPr lang="ja-JP" sz="1200" kern="100" dirty="0" smtClean="0">
                          <a:effectLst/>
                        </a:rPr>
                        <a:t>在</a:t>
                      </a:r>
                      <a:r>
                        <a:rPr lang="ja-JP" altLang="en-US" sz="1200" kern="100" dirty="0" smtClean="0">
                          <a:effectLst/>
                        </a:rPr>
                        <a:t>医</a:t>
                      </a:r>
                      <a:r>
                        <a:rPr lang="ja-JP" sz="1200" kern="100" dirty="0" smtClean="0">
                          <a:effectLst/>
                        </a:rPr>
                        <a:t>総管</a:t>
                      </a:r>
                      <a:endParaRPr lang="ja-JP" sz="1200" kern="100" dirty="0">
                        <a:effectLst/>
                        <a:latin typeface="Century" panose="02040604050505020304" pitchFamily="18" charset="0"/>
                      </a:endParaRPr>
                    </a:p>
                  </a:txBody>
                  <a:tcPr anchor="ctr"/>
                </a:tc>
                <a:tc>
                  <a:txBody>
                    <a:bodyPr/>
                    <a:lstStyle/>
                    <a:p>
                      <a:pPr algn="l">
                        <a:lnSpc>
                          <a:spcPts val="1400"/>
                        </a:lnSpc>
                      </a:pPr>
                      <a:r>
                        <a:rPr lang="ja-JP" sz="1200" b="1" kern="100" dirty="0">
                          <a:effectLst/>
                        </a:rPr>
                        <a:t>同一</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b="1" u="sng" kern="100" dirty="0" smtClean="0">
                          <a:solidFill>
                            <a:srgbClr val="0070C0"/>
                          </a:solidFill>
                          <a:effectLst/>
                        </a:rPr>
                        <a:t>1,200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1,500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1,100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1,400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1,000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1,300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760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1060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r>
              <a:tr h="245347">
                <a:tc vMerge="1">
                  <a:txBody>
                    <a:bodyPr/>
                    <a:lstStyle/>
                    <a:p>
                      <a:endParaRPr kumimoji="1" lang="ja-JP" altLang="en-US"/>
                    </a:p>
                  </a:txBody>
                  <a:tcPr/>
                </a:tc>
                <a:tc>
                  <a:txBody>
                    <a:bodyPr/>
                    <a:lstStyle/>
                    <a:p>
                      <a:pPr algn="l">
                        <a:lnSpc>
                          <a:spcPts val="1400"/>
                        </a:lnSpc>
                      </a:pPr>
                      <a:r>
                        <a:rPr lang="ja-JP" sz="1200" b="1" kern="100" dirty="0">
                          <a:effectLst/>
                        </a:rPr>
                        <a:t>同一以外</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kern="100" dirty="0">
                          <a:effectLst/>
                        </a:rPr>
                        <a:t>5,000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5,300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a:effectLst/>
                        </a:rPr>
                        <a:t>4,900</a:t>
                      </a:r>
                      <a:r>
                        <a:rPr lang="ja-JP" sz="1500" kern="100">
                          <a:effectLst/>
                        </a:rPr>
                        <a:t>点</a:t>
                      </a:r>
                      <a:endParaRPr lang="ja-JP" sz="1500" kern="100">
                        <a:effectLst/>
                        <a:latin typeface="Century" panose="02040604050505020304" pitchFamily="18" charset="0"/>
                      </a:endParaRPr>
                    </a:p>
                  </a:txBody>
                  <a:tcPr/>
                </a:tc>
                <a:tc>
                  <a:txBody>
                    <a:bodyPr/>
                    <a:lstStyle/>
                    <a:p>
                      <a:pPr algn="ctr">
                        <a:lnSpc>
                          <a:spcPts val="1400"/>
                        </a:lnSpc>
                      </a:pPr>
                      <a:r>
                        <a:rPr lang="en-US" sz="1500" kern="100" dirty="0">
                          <a:effectLst/>
                        </a:rPr>
                        <a:t>4,200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4,500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b="1" u="sng" kern="100" dirty="0" smtClean="0">
                          <a:solidFill>
                            <a:srgbClr val="FF0000"/>
                          </a:solidFill>
                          <a:effectLst/>
                        </a:rPr>
                        <a:t>3,150</a:t>
                      </a:r>
                      <a:r>
                        <a:rPr lang="ja-JP" sz="1500" b="1" u="sng" kern="100" dirty="0" smtClean="0">
                          <a:solidFill>
                            <a:srgbClr val="FF0000"/>
                          </a:solidFill>
                          <a:effectLst/>
                        </a:rPr>
                        <a:t>点</a:t>
                      </a:r>
                      <a:endParaRPr lang="ja-JP" sz="1500" b="1" u="sng" kern="100" dirty="0">
                        <a:solidFill>
                          <a:srgbClr val="FF0000"/>
                        </a:solidFill>
                        <a:effectLst/>
                      </a:endParaRPr>
                    </a:p>
                  </a:txBody>
                  <a:tcPr/>
                </a:tc>
                <a:tc>
                  <a:txBody>
                    <a:bodyPr/>
                    <a:lstStyle/>
                    <a:p>
                      <a:pPr algn="ctr">
                        <a:lnSpc>
                          <a:spcPts val="1400"/>
                        </a:lnSpc>
                      </a:pPr>
                      <a:r>
                        <a:rPr lang="en-US" sz="1500" b="1" u="sng" kern="100" dirty="0" smtClean="0">
                          <a:solidFill>
                            <a:srgbClr val="FF0000"/>
                          </a:solidFill>
                          <a:effectLst/>
                        </a:rPr>
                        <a:t>3,450</a:t>
                      </a:r>
                      <a:r>
                        <a:rPr lang="ja-JP" sz="1500" b="1" u="sng" kern="100" dirty="0" smtClean="0">
                          <a:solidFill>
                            <a:srgbClr val="FF0000"/>
                          </a:solidFill>
                          <a:effectLst/>
                        </a:rPr>
                        <a:t>点</a:t>
                      </a:r>
                    </a:p>
                  </a:txBody>
                  <a:tcPr/>
                </a:tc>
              </a:tr>
              <a:tr h="343139">
                <a:tc rowSpan="2">
                  <a:txBody>
                    <a:bodyPr/>
                    <a:lstStyle/>
                    <a:p>
                      <a:pPr algn="l">
                        <a:lnSpc>
                          <a:spcPts val="1400"/>
                        </a:lnSpc>
                      </a:pPr>
                      <a:r>
                        <a:rPr lang="ja-JP" sz="1200" kern="100" dirty="0">
                          <a:effectLst/>
                        </a:rPr>
                        <a:t>特医総管</a:t>
                      </a:r>
                      <a:endParaRPr lang="ja-JP" sz="1200" kern="100" dirty="0">
                        <a:effectLst/>
                        <a:latin typeface="Century" panose="02040604050505020304" pitchFamily="18" charset="0"/>
                      </a:endParaRPr>
                    </a:p>
                  </a:txBody>
                  <a:tcPr anchor="ctr"/>
                </a:tc>
                <a:tc>
                  <a:txBody>
                    <a:bodyPr/>
                    <a:lstStyle/>
                    <a:p>
                      <a:pPr algn="l">
                        <a:lnSpc>
                          <a:spcPts val="1400"/>
                        </a:lnSpc>
                      </a:pPr>
                      <a:r>
                        <a:rPr lang="ja-JP" sz="1200" b="1" kern="100" dirty="0">
                          <a:effectLst/>
                        </a:rPr>
                        <a:t>同一</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b="1" u="sng" kern="100" dirty="0" smtClean="0">
                          <a:solidFill>
                            <a:srgbClr val="0070C0"/>
                          </a:solidFill>
                          <a:effectLst/>
                        </a:rPr>
                        <a:t>870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1,170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800</a:t>
                      </a:r>
                      <a:r>
                        <a:rPr lang="ja-JP" sz="1500" b="1" u="sng" kern="100" dirty="0" smtClean="0">
                          <a:solidFill>
                            <a:srgbClr val="0070C0"/>
                          </a:solidFill>
                          <a:effectLst/>
                        </a:rPr>
                        <a:t>点</a:t>
                      </a:r>
                    </a:p>
                  </a:txBody>
                  <a:tcPr anchor="ctr"/>
                </a:tc>
                <a:tc>
                  <a:txBody>
                    <a:bodyPr/>
                    <a:lstStyle/>
                    <a:p>
                      <a:pPr algn="ctr">
                        <a:lnSpc>
                          <a:spcPts val="1400"/>
                        </a:lnSpc>
                      </a:pPr>
                      <a:r>
                        <a:rPr lang="en-US" sz="1500" b="1" u="sng" kern="100" dirty="0" smtClean="0">
                          <a:solidFill>
                            <a:srgbClr val="0070C0"/>
                          </a:solidFill>
                          <a:effectLst/>
                        </a:rPr>
                        <a:t>1,100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indent="66675" algn="ctr">
                        <a:lnSpc>
                          <a:spcPts val="1400"/>
                        </a:lnSpc>
                      </a:pPr>
                      <a:r>
                        <a:rPr lang="en-US" sz="1500" b="1" u="sng" kern="100" dirty="0" smtClean="0">
                          <a:solidFill>
                            <a:srgbClr val="0070C0"/>
                          </a:solidFill>
                          <a:effectLst/>
                        </a:rPr>
                        <a:t>720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1,020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540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c>
                  <a:txBody>
                    <a:bodyPr/>
                    <a:lstStyle/>
                    <a:p>
                      <a:pPr algn="ctr">
                        <a:lnSpc>
                          <a:spcPts val="1400"/>
                        </a:lnSpc>
                      </a:pPr>
                      <a:r>
                        <a:rPr lang="en-US" sz="1500" b="1" u="sng" kern="100" dirty="0" smtClean="0">
                          <a:solidFill>
                            <a:srgbClr val="0070C0"/>
                          </a:solidFill>
                          <a:effectLst/>
                        </a:rPr>
                        <a:t>840</a:t>
                      </a:r>
                      <a:r>
                        <a:rPr lang="ja-JP" sz="1500" b="1" u="sng" kern="100" dirty="0" smtClean="0">
                          <a:solidFill>
                            <a:srgbClr val="0070C0"/>
                          </a:solidFill>
                          <a:effectLst/>
                        </a:rPr>
                        <a:t>点</a:t>
                      </a:r>
                      <a:endParaRPr lang="ja-JP" sz="1500" b="1" u="sng" kern="100" dirty="0">
                        <a:solidFill>
                          <a:srgbClr val="0070C0"/>
                        </a:solidFill>
                        <a:effectLst/>
                      </a:endParaRPr>
                    </a:p>
                  </a:txBody>
                  <a:tcPr anchor="ctr"/>
                </a:tc>
              </a:tr>
              <a:tr h="251082">
                <a:tc vMerge="1">
                  <a:txBody>
                    <a:bodyPr/>
                    <a:lstStyle/>
                    <a:p>
                      <a:endParaRPr kumimoji="1" lang="ja-JP" altLang="en-US"/>
                    </a:p>
                  </a:txBody>
                  <a:tcPr/>
                </a:tc>
                <a:tc>
                  <a:txBody>
                    <a:bodyPr/>
                    <a:lstStyle/>
                    <a:p>
                      <a:pPr algn="l">
                        <a:lnSpc>
                          <a:spcPts val="1400"/>
                        </a:lnSpc>
                      </a:pPr>
                      <a:r>
                        <a:rPr lang="ja-JP" sz="1200" b="1" kern="100" dirty="0">
                          <a:effectLst/>
                        </a:rPr>
                        <a:t>同一以外</a:t>
                      </a:r>
                      <a:endParaRPr lang="ja-JP" sz="1200" b="1" kern="100" dirty="0">
                        <a:effectLst/>
                        <a:latin typeface="Century" panose="02040604050505020304" pitchFamily="18" charset="0"/>
                      </a:endParaRPr>
                    </a:p>
                  </a:txBody>
                  <a:tcPr marL="0" marR="0" marT="0" marB="0" anchor="ctr"/>
                </a:tc>
                <a:tc>
                  <a:txBody>
                    <a:bodyPr/>
                    <a:lstStyle/>
                    <a:p>
                      <a:pPr algn="ctr">
                        <a:lnSpc>
                          <a:spcPts val="1400"/>
                        </a:lnSpc>
                      </a:pPr>
                      <a:r>
                        <a:rPr lang="en-US" sz="1500" kern="100" dirty="0">
                          <a:effectLst/>
                        </a:rPr>
                        <a:t>3,600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3,900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b="1" u="sng" kern="100" dirty="0" smtClean="0">
                          <a:solidFill>
                            <a:srgbClr val="FF0000"/>
                          </a:solidFill>
                          <a:effectLst/>
                        </a:rPr>
                        <a:t>2,250</a:t>
                      </a:r>
                      <a:r>
                        <a:rPr lang="ja-JP" sz="1500" b="1" u="sng" kern="100" dirty="0" smtClean="0">
                          <a:solidFill>
                            <a:srgbClr val="FF0000"/>
                          </a:solidFill>
                          <a:effectLst/>
                        </a:rPr>
                        <a:t>点</a:t>
                      </a:r>
                      <a:endParaRPr lang="ja-JP" sz="1500" b="1" u="sng" kern="100" dirty="0">
                        <a:solidFill>
                          <a:srgbClr val="FF0000"/>
                        </a:solidFill>
                        <a:effectLst/>
                      </a:endParaRPr>
                    </a:p>
                  </a:txBody>
                  <a:tcPr/>
                </a:tc>
                <a:tc>
                  <a:txBody>
                    <a:bodyPr/>
                    <a:lstStyle/>
                    <a:p>
                      <a:pPr algn="ctr">
                        <a:lnSpc>
                          <a:spcPts val="1400"/>
                        </a:lnSpc>
                      </a:pPr>
                      <a:r>
                        <a:rPr lang="en-US" sz="1500" b="1" u="sng" kern="100" dirty="0" smtClean="0">
                          <a:solidFill>
                            <a:srgbClr val="FF0000"/>
                          </a:solidFill>
                          <a:effectLst/>
                        </a:rPr>
                        <a:t>2,550</a:t>
                      </a:r>
                      <a:r>
                        <a:rPr lang="ja-JP" sz="1500" b="1" u="sng" kern="100" dirty="0" smtClean="0">
                          <a:solidFill>
                            <a:srgbClr val="FF0000"/>
                          </a:solidFill>
                          <a:effectLst/>
                        </a:rPr>
                        <a:t>点</a:t>
                      </a:r>
                      <a:endParaRPr lang="ja-JP" sz="1500" b="1" u="sng" kern="100" dirty="0">
                        <a:solidFill>
                          <a:srgbClr val="FF0000"/>
                        </a:solidFill>
                        <a:effectLst/>
                      </a:endParaRPr>
                    </a:p>
                  </a:txBody>
                  <a:tcPr/>
                </a:tc>
              </a:tr>
            </a:tbl>
          </a:graphicData>
        </a:graphic>
      </p:graphicFrame>
      <p:graphicFrame>
        <p:nvGraphicFramePr>
          <p:cNvPr id="8" name="コンテンツ プレースホルダー 4"/>
          <p:cNvGraphicFramePr>
            <a:graphicFrameLocks noGrp="1"/>
          </p:cNvGraphicFramePr>
          <p:nvPr>
            <p:ph idx="1"/>
            <p:extLst>
              <p:ext uri="{D42A27DB-BD31-4B8C-83A1-F6EECF244321}">
                <p14:modId xmlns:p14="http://schemas.microsoft.com/office/powerpoint/2010/main" xmlns="" val="43038079"/>
              </p:ext>
            </p:extLst>
          </p:nvPr>
        </p:nvGraphicFramePr>
        <p:xfrm>
          <a:off x="482833" y="3000645"/>
          <a:ext cx="8852349" cy="1346200"/>
        </p:xfrm>
        <a:graphic>
          <a:graphicData uri="http://schemas.openxmlformats.org/drawingml/2006/table">
            <a:tbl>
              <a:tblPr firstRow="1" bandRow="1">
                <a:tableStyleId>{7DF18680-E054-41AD-8BC1-D1AEF772440D}</a:tableStyleId>
              </a:tblPr>
              <a:tblGrid>
                <a:gridCol w="1519640"/>
                <a:gridCol w="967238"/>
                <a:gridCol w="941098"/>
                <a:gridCol w="967238"/>
                <a:gridCol w="836531"/>
                <a:gridCol w="901884"/>
                <a:gridCol w="928024"/>
                <a:gridCol w="967238"/>
                <a:gridCol w="823458"/>
              </a:tblGrid>
              <a:tr h="175895">
                <a:tc>
                  <a:txBody>
                    <a:bodyPr/>
                    <a:lstStyle/>
                    <a:p>
                      <a:pPr algn="ctr">
                        <a:lnSpc>
                          <a:spcPts val="1400"/>
                        </a:lnSpc>
                      </a:pPr>
                      <a:r>
                        <a:rPr lang="ja-JP" sz="1200" kern="100" dirty="0">
                          <a:effectLst/>
                        </a:rPr>
                        <a:t>区分</a:t>
                      </a:r>
                      <a:endParaRPr lang="ja-JP" sz="1200" kern="100" dirty="0">
                        <a:effectLst/>
                        <a:latin typeface="Century" panose="02040604050505020304" pitchFamily="18" charset="0"/>
                      </a:endParaRPr>
                    </a:p>
                  </a:txBody>
                  <a:tcPr/>
                </a:tc>
                <a:tc gridSpan="4">
                  <a:txBody>
                    <a:bodyPr/>
                    <a:lstStyle/>
                    <a:p>
                      <a:pPr algn="ctr">
                        <a:lnSpc>
                          <a:spcPts val="1400"/>
                        </a:lnSpc>
                      </a:pPr>
                      <a:r>
                        <a:rPr lang="ja-JP" sz="1200" kern="100" dirty="0">
                          <a:effectLst/>
                        </a:rPr>
                        <a:t>機能強化型在支診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a:lnSpc>
                          <a:spcPts val="1400"/>
                        </a:lnSpc>
                      </a:pPr>
                      <a:r>
                        <a:rPr lang="ja-JP" sz="1200" kern="100" dirty="0">
                          <a:effectLst/>
                        </a:rPr>
                        <a:t>在支診</a:t>
                      </a:r>
                      <a:r>
                        <a:rPr lang="ja-JP" sz="1200" kern="100" dirty="0" smtClean="0">
                          <a:effectLst/>
                        </a:rPr>
                        <a:t>・</a:t>
                      </a:r>
                      <a:r>
                        <a:rPr lang="ja-JP" altLang="en-US" sz="1200" kern="100" dirty="0" smtClean="0">
                          <a:effectLst/>
                        </a:rPr>
                        <a:t>在支</a:t>
                      </a:r>
                      <a:r>
                        <a:rPr lang="ja-JP" sz="1200" kern="100" dirty="0" smtClean="0">
                          <a:effectLst/>
                        </a:rPr>
                        <a:t>病</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それ以外</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164465">
                <a:tc>
                  <a:txBody>
                    <a:bodyPr/>
                    <a:lstStyle/>
                    <a:p>
                      <a:pPr algn="l">
                        <a:lnSpc>
                          <a:spcPts val="1400"/>
                        </a:lnSpc>
                      </a:pPr>
                      <a:r>
                        <a:rPr lang="en-US" altLang="ja-JP" sz="1200" kern="100" dirty="0" smtClean="0">
                          <a:effectLst/>
                        </a:rPr>
                        <a:t>  </a:t>
                      </a:r>
                      <a:r>
                        <a:rPr lang="ja-JP" sz="1200" kern="100" dirty="0" smtClean="0">
                          <a:effectLst/>
                        </a:rPr>
                        <a:t>病床</a:t>
                      </a:r>
                      <a:endParaRPr lang="ja-JP" sz="1200" kern="100" dirty="0">
                        <a:effectLst/>
                        <a:latin typeface="Century" panose="02040604050505020304" pitchFamily="18" charset="0"/>
                      </a:endParaRPr>
                    </a:p>
                  </a:txBody>
                  <a:tcPr marL="0" marR="0" marT="0" marB="0" anchor="ctr"/>
                </a:tc>
                <a:tc gridSpan="2">
                  <a:txBody>
                    <a:bodyPr/>
                    <a:lstStyle/>
                    <a:p>
                      <a:pPr algn="ctr">
                        <a:lnSpc>
                          <a:spcPts val="1400"/>
                        </a:lnSpc>
                      </a:pPr>
                      <a:r>
                        <a:rPr lang="ja-JP" sz="1200" kern="100" dirty="0">
                          <a:effectLst/>
                        </a:rPr>
                        <a:t>病床有</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病床無</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c gridSpan="2">
                  <a:txBody>
                    <a:bodyPr/>
                    <a:lstStyle/>
                    <a:p>
                      <a:pPr algn="ctr">
                        <a:lnSpc>
                          <a:spcPts val="1400"/>
                        </a:lnSpc>
                      </a:pPr>
                      <a:r>
                        <a:rPr lang="ja-JP" sz="1200" kern="100" dirty="0">
                          <a:effectLst/>
                        </a:rPr>
                        <a:t>－</a:t>
                      </a:r>
                      <a:endParaRPr lang="ja-JP" sz="1200" kern="100" dirty="0">
                        <a:effectLst/>
                        <a:latin typeface="Century" panose="02040604050505020304" pitchFamily="18" charset="0"/>
                      </a:endParaRPr>
                    </a:p>
                  </a:txBody>
                  <a:tcPr/>
                </a:tc>
                <a:tc hMerge="1">
                  <a:txBody>
                    <a:bodyPr/>
                    <a:lstStyle/>
                    <a:p>
                      <a:endParaRPr kumimoji="1" lang="ja-JP" altLang="en-US"/>
                    </a:p>
                  </a:txBody>
                  <a:tcPr/>
                </a:tc>
              </a:tr>
              <a:tr h="153035">
                <a:tc>
                  <a:txBody>
                    <a:bodyPr/>
                    <a:lstStyle/>
                    <a:p>
                      <a:pPr algn="l">
                        <a:lnSpc>
                          <a:spcPts val="1400"/>
                        </a:lnSpc>
                      </a:pPr>
                      <a:r>
                        <a:rPr lang="en-US" altLang="ja-JP" sz="1200" kern="100" dirty="0" smtClean="0">
                          <a:effectLst/>
                        </a:rPr>
                        <a:t>  </a:t>
                      </a:r>
                      <a:r>
                        <a:rPr lang="ja-JP" sz="1200" kern="100" dirty="0" smtClean="0">
                          <a:effectLst/>
                        </a:rPr>
                        <a:t>処方せん</a:t>
                      </a:r>
                      <a:endParaRPr lang="ja-JP" sz="1200" kern="100" dirty="0">
                        <a:effectLst/>
                        <a:latin typeface="Century" panose="02040604050505020304" pitchFamily="18" charset="0"/>
                      </a:endParaRPr>
                    </a:p>
                  </a:txBody>
                  <a:tcPr marL="0" marR="0" marT="0" marB="0" anchor="ct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処方せん有</a:t>
                      </a:r>
                      <a:endParaRPr lang="ja-JP" sz="1000" kern="100" dirty="0">
                        <a:effectLst/>
                        <a:latin typeface="Century" panose="02040604050505020304" pitchFamily="18" charset="0"/>
                      </a:endParaRPr>
                    </a:p>
                  </a:txBody>
                  <a:tcPr/>
                </a:tc>
                <a:tc>
                  <a:txBody>
                    <a:bodyPr/>
                    <a:lstStyle/>
                    <a:p>
                      <a:pPr algn="ctr">
                        <a:lnSpc>
                          <a:spcPts val="1400"/>
                        </a:lnSpc>
                      </a:pPr>
                      <a:r>
                        <a:rPr lang="ja-JP" sz="1000" kern="100" dirty="0">
                          <a:effectLst/>
                        </a:rPr>
                        <a:t>処方せん無</a:t>
                      </a:r>
                      <a:endParaRPr lang="ja-JP" sz="1000" kern="100" dirty="0">
                        <a:effectLst/>
                        <a:latin typeface="Century" panose="02040604050505020304" pitchFamily="18" charset="0"/>
                      </a:endParaRPr>
                    </a:p>
                  </a:txBody>
                  <a:tcPr/>
                </a:tc>
              </a:tr>
              <a:tr h="240665">
                <a:tc>
                  <a:txBody>
                    <a:bodyPr/>
                    <a:lstStyle/>
                    <a:p>
                      <a:pPr algn="l">
                        <a:lnSpc>
                          <a:spcPts val="1400"/>
                        </a:lnSpc>
                      </a:pPr>
                      <a:r>
                        <a:rPr lang="ja-JP" sz="1200" kern="100" dirty="0" smtClean="0">
                          <a:effectLst/>
                        </a:rPr>
                        <a:t>在</a:t>
                      </a:r>
                      <a:r>
                        <a:rPr lang="ja-JP" altLang="en-US" sz="1200" kern="100" dirty="0" smtClean="0">
                          <a:effectLst/>
                        </a:rPr>
                        <a:t>医</a:t>
                      </a:r>
                      <a:r>
                        <a:rPr lang="ja-JP" sz="1200" kern="100" dirty="0" smtClean="0">
                          <a:effectLst/>
                        </a:rPr>
                        <a:t>総管</a:t>
                      </a:r>
                      <a:endParaRPr lang="ja-JP" sz="1200" kern="100" dirty="0">
                        <a:effectLst/>
                        <a:latin typeface="Century" panose="02040604050505020304" pitchFamily="18" charset="0"/>
                      </a:endParaRPr>
                    </a:p>
                  </a:txBody>
                  <a:tcPr/>
                </a:tc>
                <a:tc>
                  <a:txBody>
                    <a:bodyPr/>
                    <a:lstStyle/>
                    <a:p>
                      <a:pPr algn="ctr">
                        <a:lnSpc>
                          <a:spcPts val="1400"/>
                        </a:lnSpc>
                      </a:pPr>
                      <a:r>
                        <a:rPr lang="en-US" sz="1500" kern="100" dirty="0">
                          <a:effectLst/>
                        </a:rPr>
                        <a:t>5,000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5,300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4,900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4,200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4,500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2,200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2,500</a:t>
                      </a:r>
                      <a:r>
                        <a:rPr lang="ja-JP" sz="1500" kern="100" dirty="0">
                          <a:effectLst/>
                        </a:rPr>
                        <a:t>点</a:t>
                      </a:r>
                      <a:endParaRPr lang="ja-JP" sz="1500" kern="100" dirty="0">
                        <a:effectLst/>
                        <a:latin typeface="Century" panose="02040604050505020304" pitchFamily="18" charset="0"/>
                      </a:endParaRPr>
                    </a:p>
                  </a:txBody>
                  <a:tcPr/>
                </a:tc>
              </a:tr>
              <a:tr h="164465">
                <a:tc>
                  <a:txBody>
                    <a:bodyPr/>
                    <a:lstStyle/>
                    <a:p>
                      <a:pPr algn="l">
                        <a:lnSpc>
                          <a:spcPts val="1400"/>
                        </a:lnSpc>
                      </a:pPr>
                      <a:r>
                        <a:rPr lang="ja-JP" sz="1200" kern="100" dirty="0" smtClean="0">
                          <a:effectLst/>
                        </a:rPr>
                        <a:t>特医総管</a:t>
                      </a:r>
                      <a:endParaRPr lang="ja-JP" sz="1200" kern="100" dirty="0">
                        <a:effectLst/>
                        <a:latin typeface="Century" panose="02040604050505020304" pitchFamily="18" charset="0"/>
                      </a:endParaRPr>
                    </a:p>
                  </a:txBody>
                  <a:tcPr/>
                </a:tc>
                <a:tc>
                  <a:txBody>
                    <a:bodyPr/>
                    <a:lstStyle/>
                    <a:p>
                      <a:pPr algn="ctr">
                        <a:lnSpc>
                          <a:spcPts val="1400"/>
                        </a:lnSpc>
                      </a:pPr>
                      <a:r>
                        <a:rPr lang="en-US" sz="1500" kern="100" dirty="0">
                          <a:effectLst/>
                        </a:rPr>
                        <a:t>3,600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a:effectLst/>
                        </a:rPr>
                        <a:t>3,900</a:t>
                      </a:r>
                      <a:r>
                        <a:rPr lang="ja-JP" sz="1500" kern="100">
                          <a:effectLst/>
                        </a:rPr>
                        <a:t>点</a:t>
                      </a:r>
                      <a:endParaRPr lang="ja-JP" sz="1500" kern="10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a:effectLst/>
                        </a:rPr>
                        <a:t>3,600</a:t>
                      </a:r>
                      <a:r>
                        <a:rPr lang="ja-JP" sz="1500" kern="100">
                          <a:effectLst/>
                        </a:rPr>
                        <a:t>点</a:t>
                      </a:r>
                      <a:endParaRPr lang="ja-JP" sz="1500" kern="100">
                        <a:effectLst/>
                        <a:latin typeface="Century" panose="02040604050505020304" pitchFamily="18" charset="0"/>
                      </a:endParaRPr>
                    </a:p>
                  </a:txBody>
                  <a:tcPr/>
                </a:tc>
                <a:tc>
                  <a:txBody>
                    <a:bodyPr/>
                    <a:lstStyle/>
                    <a:p>
                      <a:pPr algn="ctr">
                        <a:lnSpc>
                          <a:spcPts val="1400"/>
                        </a:lnSpc>
                      </a:pPr>
                      <a:r>
                        <a:rPr lang="en-US" sz="1500" kern="100" dirty="0">
                          <a:effectLst/>
                        </a:rPr>
                        <a:t>3,000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3,300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1,500</a:t>
                      </a:r>
                      <a:r>
                        <a:rPr lang="ja-JP" sz="1500" kern="100" dirty="0">
                          <a:effectLst/>
                        </a:rPr>
                        <a:t>点</a:t>
                      </a:r>
                      <a:endParaRPr lang="ja-JP" sz="1500" kern="100" dirty="0">
                        <a:effectLst/>
                        <a:latin typeface="Century" panose="02040604050505020304" pitchFamily="18" charset="0"/>
                      </a:endParaRPr>
                    </a:p>
                  </a:txBody>
                  <a:tcPr/>
                </a:tc>
                <a:tc>
                  <a:txBody>
                    <a:bodyPr/>
                    <a:lstStyle/>
                    <a:p>
                      <a:pPr algn="ctr">
                        <a:lnSpc>
                          <a:spcPts val="1400"/>
                        </a:lnSpc>
                      </a:pPr>
                      <a:r>
                        <a:rPr lang="en-US" sz="1500" kern="100" dirty="0">
                          <a:effectLst/>
                        </a:rPr>
                        <a:t>1,800</a:t>
                      </a:r>
                      <a:r>
                        <a:rPr lang="ja-JP" sz="1500" kern="100" dirty="0">
                          <a:effectLst/>
                        </a:rPr>
                        <a:t>点</a:t>
                      </a:r>
                      <a:endParaRPr lang="ja-JP" sz="1500" kern="100" dirty="0">
                        <a:effectLst/>
                        <a:latin typeface="Century" panose="02040604050505020304" pitchFamily="18" charset="0"/>
                      </a:endParaRPr>
                    </a:p>
                  </a:txBody>
                  <a:tcPr/>
                </a:tc>
              </a:tr>
            </a:tbl>
          </a:graphicData>
        </a:graphic>
      </p:graphicFrame>
      <p:sp>
        <p:nvSpPr>
          <p:cNvPr id="14" name="Rectangle 36"/>
          <p:cNvSpPr>
            <a:spLocks noChangeArrowheads="1"/>
          </p:cNvSpPr>
          <p:nvPr/>
        </p:nvSpPr>
        <p:spPr bwMode="auto">
          <a:xfrm>
            <a:off x="77847" y="693741"/>
            <a:ext cx="3979151" cy="377353"/>
          </a:xfrm>
          <a:prstGeom prst="rect">
            <a:avLst/>
          </a:prstGeom>
          <a:ln w="9525">
            <a:solidFill>
              <a:schemeClr val="tx1"/>
            </a:solidFill>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（５）在宅医療の適正化</a:t>
            </a:r>
            <a:endParaRPr lang="ja-JP" altLang="ja-JP" sz="2000" dirty="0">
              <a:solidFill>
                <a:prstClr val="black"/>
              </a:solidFill>
            </a:endParaRPr>
          </a:p>
        </p:txBody>
      </p:sp>
      <p:sp>
        <p:nvSpPr>
          <p:cNvPr id="10" name="右矢印 9"/>
          <p:cNvSpPr/>
          <p:nvPr/>
        </p:nvSpPr>
        <p:spPr>
          <a:xfrm rot="5400000">
            <a:off x="4796042" y="3751593"/>
            <a:ext cx="324315" cy="1532688"/>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5"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4272999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7"/>
          <p:cNvSpPr>
            <a:spLocks noChangeArrowheads="1"/>
          </p:cNvSpPr>
          <p:nvPr/>
        </p:nvSpPr>
        <p:spPr bwMode="auto">
          <a:xfrm>
            <a:off x="77823" y="1048024"/>
            <a:ext cx="9702199" cy="4504487"/>
          </a:xfrm>
          <a:prstGeom prst="rect">
            <a:avLst/>
          </a:prstGeom>
          <a:solidFill>
            <a:srgbClr val="FFFFAF">
              <a:alpha val="49804"/>
            </a:srgbClr>
          </a:solidFill>
          <a:ln w="9525">
            <a:solidFill>
              <a:schemeClr val="tx1"/>
            </a:solidFill>
            <a:miter lim="800000"/>
            <a:headEnd/>
            <a:tailEnd/>
          </a:ln>
        </p:spPr>
        <p:txBody>
          <a:bodyPr/>
          <a:lstStyle/>
          <a:p>
            <a:endParaRPr lang="en-US" altLang="ja-JP" sz="2200" dirty="0">
              <a:solidFill>
                <a:prstClr val="black"/>
              </a:solidFill>
              <a:latin typeface="ＭＳ Ｐゴシック" pitchFamily="50" charset="-128"/>
            </a:endParaRPr>
          </a:p>
          <a:p>
            <a:pPr marL="342900" indent="-342900">
              <a:buFont typeface="Wingdings" panose="05000000000000000000" pitchFamily="2" charset="2"/>
              <a:buChar char="Ø"/>
            </a:pPr>
            <a:r>
              <a:rPr lang="ja-JP" altLang="ja-JP" sz="2000" kern="100" dirty="0">
                <a:solidFill>
                  <a:prstClr val="black"/>
                </a:solidFill>
                <a:latin typeface="ＭＳ Ｐゴシック"/>
                <a:cs typeface="Times New Roman" panose="02020603050405020304" pitchFamily="18" charset="0"/>
              </a:rPr>
              <a:t>訪問診療料の</a:t>
            </a:r>
            <a:r>
              <a:rPr lang="ja-JP" altLang="ja-JP" sz="2000" kern="100" dirty="0" smtClean="0">
                <a:solidFill>
                  <a:prstClr val="black"/>
                </a:solidFill>
                <a:latin typeface="ＭＳ Ｐゴシック"/>
                <a:cs typeface="Times New Roman" panose="02020603050405020304" pitchFamily="18" charset="0"/>
              </a:rPr>
              <a:t>要件</a:t>
            </a:r>
            <a:r>
              <a:rPr lang="ja-JP" altLang="en-US" sz="2000" kern="100" dirty="0" smtClean="0">
                <a:solidFill>
                  <a:prstClr val="black"/>
                </a:solidFill>
                <a:latin typeface="ＭＳ Ｐゴシック"/>
                <a:cs typeface="Times New Roman" panose="02020603050405020304" pitchFamily="18" charset="0"/>
              </a:rPr>
              <a:t>を</a:t>
            </a:r>
            <a:r>
              <a:rPr lang="ja-JP" altLang="ja-JP" sz="2000" kern="100" dirty="0" smtClean="0">
                <a:solidFill>
                  <a:prstClr val="black"/>
                </a:solidFill>
                <a:latin typeface="ＭＳ Ｐゴシック"/>
                <a:cs typeface="Times New Roman" panose="02020603050405020304" pitchFamily="18" charset="0"/>
              </a:rPr>
              <a:t>厳格化</a:t>
            </a:r>
            <a:r>
              <a:rPr lang="ja-JP" altLang="ja-JP" sz="2000" kern="100" dirty="0">
                <a:solidFill>
                  <a:prstClr val="black"/>
                </a:solidFill>
                <a:latin typeface="ＭＳ Ｐゴシック"/>
                <a:cs typeface="Times New Roman" panose="02020603050405020304" pitchFamily="18" charset="0"/>
              </a:rPr>
              <a:t>するとともに、同一建物における評価を引き下げる</a:t>
            </a:r>
            <a:r>
              <a:rPr lang="ja-JP" altLang="ja-JP" sz="2000" kern="100" dirty="0" smtClean="0">
                <a:solidFill>
                  <a:prstClr val="black"/>
                </a:solidFill>
                <a:latin typeface="ＭＳ Ｐゴシック"/>
                <a:cs typeface="Times New Roman" panose="02020603050405020304" pitchFamily="18" charset="0"/>
              </a:rPr>
              <a:t>。</a:t>
            </a:r>
            <a:endParaRPr lang="en-US" altLang="ja-JP" sz="2000"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r>
              <a:rPr lang="ja-JP" altLang="ja-JP" sz="2000" kern="100" dirty="0">
                <a:solidFill>
                  <a:prstClr val="black"/>
                </a:solidFill>
                <a:latin typeface="ＭＳ Ｐゴシック"/>
                <a:cs typeface="Times New Roman" panose="02020603050405020304" pitchFamily="18" charset="0"/>
              </a:rPr>
              <a:t>保険医療</a:t>
            </a:r>
            <a:r>
              <a:rPr lang="ja-JP" altLang="ja-JP" sz="2000" kern="100" dirty="0" smtClean="0">
                <a:solidFill>
                  <a:prstClr val="black"/>
                </a:solidFill>
                <a:latin typeface="ＭＳ Ｐゴシック"/>
                <a:cs typeface="Times New Roman" panose="02020603050405020304" pitchFamily="18" charset="0"/>
              </a:rPr>
              <a:t>機関</a:t>
            </a:r>
            <a:r>
              <a:rPr lang="ja-JP" altLang="en-US" sz="2000" kern="100" dirty="0" smtClean="0">
                <a:solidFill>
                  <a:prstClr val="black"/>
                </a:solidFill>
                <a:latin typeface="ＭＳ Ｐゴシック"/>
                <a:cs typeface="Times New Roman" panose="02020603050405020304" pitchFamily="18" charset="0"/>
              </a:rPr>
              <a:t>等</a:t>
            </a:r>
            <a:r>
              <a:rPr lang="ja-JP" altLang="ja-JP" sz="2000" kern="100" dirty="0" smtClean="0">
                <a:solidFill>
                  <a:prstClr val="black"/>
                </a:solidFill>
                <a:latin typeface="ＭＳ Ｐゴシック"/>
                <a:cs typeface="Times New Roman" panose="02020603050405020304" pitchFamily="18" charset="0"/>
              </a:rPr>
              <a:t>が</a:t>
            </a:r>
            <a:r>
              <a:rPr lang="ja-JP" altLang="ja-JP" sz="2000" kern="100" dirty="0">
                <a:solidFill>
                  <a:prstClr val="black"/>
                </a:solidFill>
                <a:latin typeface="ＭＳ Ｐゴシック"/>
                <a:cs typeface="Times New Roman" panose="02020603050405020304" pitchFamily="18" charset="0"/>
              </a:rPr>
              <a:t>経済的誘引による患者紹介を受けることを禁止する</a:t>
            </a:r>
            <a:r>
              <a:rPr lang="ja-JP" altLang="ja-JP" sz="2000" kern="100" dirty="0" smtClean="0">
                <a:solidFill>
                  <a:prstClr val="black"/>
                </a:solidFill>
                <a:latin typeface="ＭＳ Ｐゴシック"/>
                <a:cs typeface="Times New Roman" panose="02020603050405020304" pitchFamily="18" charset="0"/>
              </a:rPr>
              <a:t>。</a:t>
            </a:r>
            <a:endParaRPr lang="ja-JP" altLang="ja-JP" sz="2000" kern="100" dirty="0">
              <a:solidFill>
                <a:prstClr val="black"/>
              </a:solidFill>
              <a:latin typeface="ＭＳ Ｐゴシック"/>
              <a:cs typeface="Times New Roman" panose="02020603050405020304" pitchFamily="18" charset="0"/>
            </a:endParaRPr>
          </a:p>
          <a:p>
            <a:r>
              <a:rPr lang="ja-JP" altLang="en-US" dirty="0" smtClean="0">
                <a:solidFill>
                  <a:prstClr val="black"/>
                </a:solidFill>
                <a:latin typeface="ＭＳ Ｐゴシック" pitchFamily="50" charset="-128"/>
              </a:rPr>
              <a:t>　　　　　　　　　　　　　</a:t>
            </a:r>
            <a:endParaRPr lang="ja-JP" altLang="en-US" dirty="0">
              <a:solidFill>
                <a:prstClr val="black"/>
              </a:solidFill>
            </a:endParaRPr>
          </a:p>
        </p:txBody>
      </p:sp>
      <p:graphicFrame>
        <p:nvGraphicFramePr>
          <p:cNvPr id="84" name="表 83"/>
          <p:cNvGraphicFramePr>
            <a:graphicFrameLocks noGrp="1"/>
          </p:cNvGraphicFramePr>
          <p:nvPr>
            <p:extLst>
              <p:ext uri="{D42A27DB-BD31-4B8C-83A1-F6EECF244321}">
                <p14:modId xmlns:p14="http://schemas.microsoft.com/office/powerpoint/2010/main" xmlns="" val="865141549"/>
              </p:ext>
            </p:extLst>
          </p:nvPr>
        </p:nvGraphicFramePr>
        <p:xfrm>
          <a:off x="194349" y="2262726"/>
          <a:ext cx="4377661" cy="1005840"/>
        </p:xfrm>
        <a:graphic>
          <a:graphicData uri="http://schemas.openxmlformats.org/drawingml/2006/table">
            <a:tbl>
              <a:tblPr firstRow="1" bandRow="1">
                <a:tableStyleId>{22838BEF-8BB2-4498-84A7-C5851F593DF1}</a:tableStyleId>
              </a:tblPr>
              <a:tblGrid>
                <a:gridCol w="3449910"/>
                <a:gridCol w="927751"/>
              </a:tblGrid>
              <a:tr h="242996">
                <a:tc>
                  <a:txBody>
                    <a:bodyPr/>
                    <a:lstStyle/>
                    <a:p>
                      <a:r>
                        <a:rPr kumimoji="1" lang="ja-JP" altLang="en-US" sz="1600" b="0" dirty="0" smtClean="0"/>
                        <a:t>訪問診療料１（同一建物以外）</a:t>
                      </a:r>
                      <a:endParaRPr kumimoji="1" lang="ja-JP" altLang="en-US" sz="1600" b="0" dirty="0"/>
                    </a:p>
                  </a:txBody>
                  <a:tcPr marL="99060" marR="99060"/>
                </a:tc>
                <a:tc>
                  <a:txBody>
                    <a:bodyPr/>
                    <a:lstStyle/>
                    <a:p>
                      <a:pPr algn="ctr"/>
                      <a:r>
                        <a:rPr kumimoji="1" lang="ja-JP" altLang="en-US" sz="1600" b="0" u="none" dirty="0" smtClean="0">
                          <a:solidFill>
                            <a:schemeClr val="tx1"/>
                          </a:solidFill>
                        </a:rPr>
                        <a:t>８３０点</a:t>
                      </a:r>
                      <a:endParaRPr kumimoji="1" lang="ja-JP" altLang="en-US" sz="1600" b="0" u="none" dirty="0">
                        <a:solidFill>
                          <a:schemeClr val="tx1"/>
                        </a:solidFill>
                      </a:endParaRPr>
                    </a:p>
                  </a:txBody>
                  <a:tcPr marL="99060" marR="99060"/>
                </a:tc>
              </a:tr>
              <a:tr h="242996">
                <a:tc>
                  <a:txBody>
                    <a:bodyPr/>
                    <a:lstStyle/>
                    <a:p>
                      <a:r>
                        <a:rPr lang="ja-JP" altLang="en-US" sz="1600" b="0" dirty="0" smtClean="0"/>
                        <a:t>訪問診療料２（特定施設等）</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0" u="none" dirty="0" smtClean="0">
                          <a:solidFill>
                            <a:schemeClr val="tx1"/>
                          </a:solidFill>
                        </a:rPr>
                        <a:t>４００点</a:t>
                      </a:r>
                      <a:endParaRPr kumimoji="1" lang="ja-JP" altLang="en-US" sz="1600" b="0" u="none" dirty="0">
                        <a:solidFill>
                          <a:schemeClr val="tx1"/>
                        </a:solidFill>
                      </a:endParaRPr>
                    </a:p>
                  </a:txBody>
                  <a:tcPr marL="99060" marR="99060"/>
                </a:tc>
              </a:tr>
              <a:tr h="242996">
                <a:tc>
                  <a:txBody>
                    <a:bodyPr/>
                    <a:lstStyle/>
                    <a:p>
                      <a:r>
                        <a:rPr kumimoji="1" lang="ja-JP" altLang="en-US" sz="1600" b="0" dirty="0" smtClean="0"/>
                        <a:t>訪問診療料２（上記以外の同一建物）</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２００点</a:t>
                      </a:r>
                      <a:endParaRPr kumimoji="1" lang="ja-JP" altLang="en-US" sz="1600" b="0" u="none" dirty="0">
                        <a:solidFill>
                          <a:schemeClr val="tx1"/>
                        </a:solidFill>
                      </a:endParaRPr>
                    </a:p>
                  </a:txBody>
                  <a:tcPr marL="99060" marR="99060"/>
                </a:tc>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xmlns="" val="1304797953"/>
              </p:ext>
            </p:extLst>
          </p:nvPr>
        </p:nvGraphicFramePr>
        <p:xfrm>
          <a:off x="5332570" y="2273036"/>
          <a:ext cx="4330940" cy="1005840"/>
        </p:xfrm>
        <a:graphic>
          <a:graphicData uri="http://schemas.openxmlformats.org/drawingml/2006/table">
            <a:tbl>
              <a:tblPr firstRow="1" bandRow="1">
                <a:tableStyleId>{8A107856-5554-42FB-B03E-39F5DBC370BA}</a:tableStyleId>
              </a:tblPr>
              <a:tblGrid>
                <a:gridCol w="3445558"/>
                <a:gridCol w="885382"/>
              </a:tblGrid>
              <a:tr h="288923">
                <a:tc>
                  <a:txBody>
                    <a:bodyPr/>
                    <a:lstStyle/>
                    <a:p>
                      <a:r>
                        <a:rPr kumimoji="1" lang="ja-JP" altLang="en-US" sz="1600" b="0" dirty="0" smtClean="0"/>
                        <a:t>訪問診療料１（同一建物以外）</a:t>
                      </a:r>
                      <a:endParaRPr kumimoji="1" lang="ja-JP" altLang="en-US" sz="1600" b="0" dirty="0"/>
                    </a:p>
                  </a:txBody>
                  <a:tcPr marL="99060" marR="99060"/>
                </a:tc>
                <a:tc>
                  <a:txBody>
                    <a:bodyPr/>
                    <a:lstStyle/>
                    <a:p>
                      <a:pPr algn="ctr"/>
                      <a:r>
                        <a:rPr kumimoji="1" lang="ja-JP" altLang="en-US" sz="1600" b="0" dirty="0" smtClean="0"/>
                        <a:t>８３３点</a:t>
                      </a:r>
                      <a:endParaRPr kumimoji="1" lang="ja-JP" altLang="en-US" sz="1600" b="0" dirty="0"/>
                    </a:p>
                  </a:txBody>
                  <a:tcPr marL="99060" marR="99060"/>
                </a:tc>
              </a:tr>
              <a:tr h="288923">
                <a:tc>
                  <a:txBody>
                    <a:bodyPr/>
                    <a:lstStyle/>
                    <a:p>
                      <a:r>
                        <a:rPr lang="ja-JP" altLang="en-US" sz="1600" b="0" dirty="0" smtClean="0"/>
                        <a:t>訪問診療料２（特定施設等）</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u="sng" dirty="0" smtClean="0">
                          <a:solidFill>
                            <a:srgbClr val="0070C0"/>
                          </a:solidFill>
                        </a:rPr>
                        <a:t>２０３点</a:t>
                      </a:r>
                      <a:endParaRPr kumimoji="1" lang="ja-JP" altLang="en-US" sz="1600" b="1" u="sng" dirty="0">
                        <a:solidFill>
                          <a:srgbClr val="0070C0"/>
                        </a:solidFill>
                      </a:endParaRPr>
                    </a:p>
                  </a:txBody>
                  <a:tcPr marL="99060" marR="99060"/>
                </a:tc>
              </a:tr>
              <a:tr h="288923">
                <a:tc>
                  <a:txBody>
                    <a:bodyPr/>
                    <a:lstStyle/>
                    <a:p>
                      <a:r>
                        <a:rPr kumimoji="1" lang="ja-JP" altLang="en-US" sz="1600" b="0" dirty="0" smtClean="0"/>
                        <a:t>訪問診療料２（上記以外の同一建物）</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solidFill>
                            <a:srgbClr val="0070C0"/>
                          </a:solidFill>
                        </a:rPr>
                        <a:t>１０３点</a:t>
                      </a:r>
                      <a:endParaRPr kumimoji="1" lang="ja-JP" altLang="en-US" sz="1600" b="1" u="sng" dirty="0">
                        <a:solidFill>
                          <a:srgbClr val="0070C0"/>
                        </a:solidFill>
                      </a:endParaRPr>
                    </a:p>
                  </a:txBody>
                  <a:tcPr marL="99060" marR="99060"/>
                </a:tc>
              </a:tr>
            </a:tbl>
          </a:graphicData>
        </a:graphic>
      </p:graphicFrame>
      <p:sp>
        <p:nvSpPr>
          <p:cNvPr id="20" name="テキスト ボックス 19"/>
          <p:cNvSpPr txBox="1"/>
          <p:nvPr/>
        </p:nvSpPr>
        <p:spPr>
          <a:xfrm>
            <a:off x="1842243" y="1957319"/>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1" name="テキスト ボックス 20"/>
          <p:cNvSpPr txBox="1"/>
          <p:nvPr/>
        </p:nvSpPr>
        <p:spPr>
          <a:xfrm>
            <a:off x="7174448" y="1957319"/>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23" name="右矢印 22"/>
          <p:cNvSpPr/>
          <p:nvPr/>
        </p:nvSpPr>
        <p:spPr>
          <a:xfrm>
            <a:off x="4746510" y="2339251"/>
            <a:ext cx="364841" cy="86628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27" name="正方形/長方形 26"/>
          <p:cNvSpPr/>
          <p:nvPr/>
        </p:nvSpPr>
        <p:spPr>
          <a:xfrm>
            <a:off x="664759" y="3519516"/>
            <a:ext cx="8530612" cy="1107996"/>
          </a:xfrm>
          <a:prstGeom prst="rect">
            <a:avLst/>
          </a:prstGeom>
        </p:spPr>
        <p:txBody>
          <a:bodyPr wrap="square">
            <a:spAutoFit/>
          </a:bodyPr>
          <a:lstStyle/>
          <a:p>
            <a:pPr algn="just" eaLnBrk="0" fontAlgn="base" hangingPunct="0"/>
            <a:r>
              <a:rPr lang="en-US" altLang="ja-JP" sz="1600" kern="0" dirty="0" smtClean="0">
                <a:solidFill>
                  <a:prstClr val="black"/>
                </a:solidFill>
                <a:latin typeface="ＭＳ Ｐゴシック"/>
                <a:cs typeface="ＭＳ 明朝" panose="02020609040205080304" pitchFamily="17" charset="-128"/>
              </a:rPr>
              <a:t>[</a:t>
            </a:r>
            <a:r>
              <a:rPr lang="ja-JP" altLang="ja-JP" sz="1600" kern="0" dirty="0" smtClean="0">
                <a:solidFill>
                  <a:prstClr val="black"/>
                </a:solidFill>
                <a:latin typeface="ＭＳ Ｐゴシック"/>
                <a:cs typeface="ＭＳ 明朝" panose="02020609040205080304" pitchFamily="17" charset="-128"/>
              </a:rPr>
              <a:t>算定</a:t>
            </a:r>
            <a:r>
              <a:rPr lang="ja-JP" altLang="ja-JP" sz="1600" kern="0" dirty="0">
                <a:solidFill>
                  <a:prstClr val="black"/>
                </a:solidFill>
                <a:latin typeface="ＭＳ Ｐゴシック"/>
                <a:cs typeface="ＭＳ 明朝" panose="02020609040205080304" pitchFamily="17" charset="-128"/>
              </a:rPr>
              <a:t>要件</a:t>
            </a:r>
            <a:r>
              <a:rPr lang="en-US" altLang="ja-JP" sz="1600" kern="0" dirty="0">
                <a:solidFill>
                  <a:prstClr val="black"/>
                </a:solidFill>
                <a:latin typeface="ＭＳ Ｐゴシック"/>
                <a:cs typeface="ＭＳ 明朝" panose="02020609040205080304" pitchFamily="17" charset="-128"/>
              </a:rPr>
              <a:t>]</a:t>
            </a:r>
            <a:endParaRPr lang="ja-JP" altLang="ja-JP" sz="1600" kern="100" dirty="0">
              <a:solidFill>
                <a:prstClr val="black"/>
              </a:solidFill>
              <a:latin typeface="ＭＳ Ｐゴシック"/>
              <a:cs typeface="Times New Roman" panose="02020603050405020304" pitchFamily="18" charset="0"/>
            </a:endParaRPr>
          </a:p>
          <a:p>
            <a:pPr marL="360363" indent="-227013" algn="just" eaLnBrk="0" fontAlgn="base" hangingPunct="0"/>
            <a:r>
              <a:rPr lang="ja-JP" altLang="ja-JP" sz="1600" kern="0" dirty="0">
                <a:solidFill>
                  <a:prstClr val="black"/>
                </a:solidFill>
                <a:latin typeface="ＭＳ Ｐゴシック"/>
                <a:cs typeface="ＭＳ 明朝" panose="02020609040205080304" pitchFamily="17" charset="-128"/>
              </a:rPr>
              <a:t>①　</a:t>
            </a:r>
            <a:r>
              <a:rPr lang="ja-JP" altLang="en-US" sz="1600" kern="0" dirty="0" smtClean="0">
                <a:solidFill>
                  <a:prstClr val="black"/>
                </a:solidFill>
                <a:latin typeface="ＭＳ Ｐゴシック"/>
                <a:cs typeface="ＭＳ 明朝" panose="02020609040205080304" pitchFamily="17" charset="-128"/>
              </a:rPr>
              <a:t>同一建物の場合、</a:t>
            </a:r>
            <a:r>
              <a:rPr lang="ja-JP" altLang="ja-JP" sz="1600" kern="0" dirty="0" smtClean="0">
                <a:solidFill>
                  <a:prstClr val="black"/>
                </a:solidFill>
                <a:latin typeface="ＭＳ Ｐゴシック"/>
                <a:cs typeface="ＭＳ 明朝" panose="02020609040205080304" pitchFamily="17" charset="-128"/>
              </a:rPr>
              <a:t>訪問</a:t>
            </a:r>
            <a:r>
              <a:rPr lang="ja-JP" altLang="ja-JP" sz="1600" kern="0" dirty="0">
                <a:solidFill>
                  <a:prstClr val="black"/>
                </a:solidFill>
                <a:latin typeface="ＭＳ Ｐゴシック"/>
                <a:cs typeface="ＭＳ 明朝" panose="02020609040205080304" pitchFamily="17" charset="-128"/>
              </a:rPr>
              <a:t>診療を行った日における、当該医師の在宅患者診療時間、診療場所及び診療人数等について記録し、診療</a:t>
            </a:r>
            <a:r>
              <a:rPr lang="ja-JP" altLang="ja-JP" sz="1600" kern="0" dirty="0" smtClean="0">
                <a:solidFill>
                  <a:prstClr val="black"/>
                </a:solidFill>
                <a:latin typeface="ＭＳ Ｐゴシック"/>
                <a:cs typeface="ＭＳ 明朝" panose="02020609040205080304" pitchFamily="17" charset="-128"/>
              </a:rPr>
              <a:t>報酬</a:t>
            </a:r>
            <a:r>
              <a:rPr lang="ja-JP" altLang="en-US" sz="1600" kern="0" dirty="0">
                <a:solidFill>
                  <a:prstClr val="black"/>
                </a:solidFill>
                <a:latin typeface="ＭＳ Ｐゴシック"/>
                <a:cs typeface="ＭＳ 明朝" panose="02020609040205080304" pitchFamily="17" charset="-128"/>
              </a:rPr>
              <a:t>明細</a:t>
            </a:r>
            <a:r>
              <a:rPr lang="ja-JP" altLang="ja-JP" sz="1600" kern="0" dirty="0" smtClean="0">
                <a:solidFill>
                  <a:prstClr val="black"/>
                </a:solidFill>
                <a:latin typeface="ＭＳ Ｐゴシック"/>
                <a:cs typeface="ＭＳ 明朝" panose="02020609040205080304" pitchFamily="17" charset="-128"/>
              </a:rPr>
              <a:t>書に</a:t>
            </a:r>
            <a:r>
              <a:rPr lang="ja-JP" altLang="en-US" sz="1600" kern="0" dirty="0">
                <a:solidFill>
                  <a:prstClr val="black"/>
                </a:solidFill>
                <a:latin typeface="ＭＳ Ｐゴシック"/>
                <a:cs typeface="ＭＳ 明朝" panose="02020609040205080304" pitchFamily="17" charset="-128"/>
              </a:rPr>
              <a:t>記載</a:t>
            </a:r>
            <a:r>
              <a:rPr lang="ja-JP" altLang="ja-JP" sz="1600" kern="0" dirty="0" smtClean="0">
                <a:solidFill>
                  <a:prstClr val="black"/>
                </a:solidFill>
                <a:latin typeface="ＭＳ Ｐゴシック"/>
                <a:cs typeface="ＭＳ 明朝" panose="02020609040205080304" pitchFamily="17" charset="-128"/>
              </a:rPr>
              <a:t>する</a:t>
            </a:r>
            <a:r>
              <a:rPr lang="ja-JP" altLang="ja-JP" sz="1600" kern="0" dirty="0">
                <a:solidFill>
                  <a:prstClr val="black"/>
                </a:solidFill>
                <a:latin typeface="ＭＳ Ｐゴシック"/>
                <a:cs typeface="ＭＳ 明朝" panose="02020609040205080304" pitchFamily="17" charset="-128"/>
              </a:rPr>
              <a:t>。</a:t>
            </a:r>
            <a:endParaRPr lang="ja-JP" altLang="ja-JP" sz="1600" kern="100" dirty="0">
              <a:solidFill>
                <a:prstClr val="black"/>
              </a:solidFill>
              <a:latin typeface="ＭＳ Ｐゴシック"/>
              <a:cs typeface="Times New Roman" panose="02020603050405020304" pitchFamily="18" charset="0"/>
            </a:endParaRPr>
          </a:p>
          <a:p>
            <a:pPr marL="114300" algn="just"/>
            <a:r>
              <a:rPr lang="ja-JP" altLang="ja-JP" sz="1600" kern="0" dirty="0">
                <a:solidFill>
                  <a:prstClr val="black"/>
                </a:solidFill>
                <a:latin typeface="ＭＳ Ｐゴシック"/>
                <a:cs typeface="ＭＳ 明朝" panose="02020609040205080304" pitchFamily="17" charset="-128"/>
              </a:rPr>
              <a:t>②　訪問診療を行うことについて、患者の同意を得ること</a:t>
            </a:r>
            <a:r>
              <a:rPr lang="ja-JP" altLang="ja-JP" sz="1600" kern="0" dirty="0" smtClean="0">
                <a:solidFill>
                  <a:prstClr val="black"/>
                </a:solidFill>
                <a:latin typeface="ＭＳ Ｐゴシック"/>
                <a:cs typeface="ＭＳ 明朝" panose="02020609040205080304" pitchFamily="17" charset="-128"/>
              </a:rPr>
              <a:t>。</a:t>
            </a:r>
            <a:r>
              <a:rPr lang="ja-JP" altLang="ja-JP" sz="1600" kern="100" dirty="0">
                <a:solidFill>
                  <a:prstClr val="black"/>
                </a:solidFill>
                <a:latin typeface="ＭＳ Ｐゴシック"/>
                <a:cs typeface="Times New Roman" panose="02020603050405020304" pitchFamily="18" charset="0"/>
              </a:rPr>
              <a:t>　　</a:t>
            </a:r>
          </a:p>
        </p:txBody>
      </p:sp>
      <p:sp>
        <p:nvSpPr>
          <p:cNvPr id="13" name="Rectangle 36"/>
          <p:cNvSpPr>
            <a:spLocks noChangeArrowheads="1"/>
          </p:cNvSpPr>
          <p:nvPr/>
        </p:nvSpPr>
        <p:spPr bwMode="auto">
          <a:xfrm>
            <a:off x="194386" y="778166"/>
            <a:ext cx="3463214" cy="4286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（５）在宅医療の適正化</a:t>
            </a:r>
            <a:endParaRPr lang="ja-JP" altLang="ja-JP" sz="2000" dirty="0">
              <a:solidFill>
                <a:prstClr val="black"/>
              </a:solidFill>
            </a:endParaRPr>
          </a:p>
        </p:txBody>
      </p:sp>
      <p:sp>
        <p:nvSpPr>
          <p:cNvPr id="14"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grpSp>
        <p:nvGrpSpPr>
          <p:cNvPr id="15" name="グループ化 14"/>
          <p:cNvGrpSpPr/>
          <p:nvPr/>
        </p:nvGrpSpPr>
        <p:grpSpPr>
          <a:xfrm>
            <a:off x="8582215" y="4073514"/>
            <a:ext cx="1013008" cy="1050337"/>
            <a:chOff x="3600506" y="2191714"/>
            <a:chExt cx="1794691" cy="1764713"/>
          </a:xfrm>
        </p:grpSpPr>
        <p:pic>
          <p:nvPicPr>
            <p:cNvPr id="16" name="図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39220" y="2191714"/>
              <a:ext cx="1255977" cy="1255977"/>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00506" y="2793587"/>
              <a:ext cx="1166703" cy="1162840"/>
            </a:xfrm>
            <a:prstGeom prst="rect">
              <a:avLst/>
            </a:prstGeom>
          </p:spPr>
        </p:pic>
      </p:grpSp>
    </p:spTree>
    <p:extLst>
      <p:ext uri="{BB962C8B-B14F-4D97-AF65-F5344CB8AC3E}">
        <p14:creationId xmlns:p14="http://schemas.microsoft.com/office/powerpoint/2010/main" xmlns="" val="1985218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37"/>
          <p:cNvSpPr>
            <a:spLocks noChangeArrowheads="1"/>
          </p:cNvSpPr>
          <p:nvPr/>
        </p:nvSpPr>
        <p:spPr bwMode="auto">
          <a:xfrm>
            <a:off x="77823" y="1048021"/>
            <a:ext cx="9702199" cy="4785519"/>
          </a:xfrm>
          <a:prstGeom prst="rect">
            <a:avLst/>
          </a:prstGeom>
          <a:solidFill>
            <a:srgbClr val="FFFFAF">
              <a:alpha val="49804"/>
            </a:srgbClr>
          </a:solidFill>
          <a:ln w="9525">
            <a:solidFill>
              <a:schemeClr val="tx1"/>
            </a:solidFill>
            <a:miter lim="800000"/>
            <a:headEnd/>
            <a:tailEnd/>
          </a:ln>
        </p:spPr>
        <p:txBody>
          <a:bodyPr/>
          <a:lstStyle/>
          <a:p>
            <a:endParaRPr lang="en-US" altLang="ja-JP" sz="2200" dirty="0">
              <a:solidFill>
                <a:prstClr val="black"/>
              </a:solidFill>
              <a:latin typeface="ＭＳ Ｐゴシック" pitchFamily="50" charset="-128"/>
            </a:endParaRPr>
          </a:p>
          <a:p>
            <a:pPr marL="342900" indent="-342900">
              <a:buFont typeface="Wingdings" panose="05000000000000000000" pitchFamily="2" charset="2"/>
              <a:buChar char="Ø"/>
            </a:pPr>
            <a:r>
              <a:rPr lang="ja-JP" altLang="en-US" sz="2000" dirty="0">
                <a:solidFill>
                  <a:srgbClr val="000000"/>
                </a:solidFill>
                <a:latin typeface="ＭＳ"/>
              </a:rPr>
              <a:t>同一日の同一建物の</a:t>
            </a:r>
            <a:r>
              <a:rPr lang="ja-JP" altLang="en-US" sz="2000" kern="100" dirty="0" smtClean="0">
                <a:solidFill>
                  <a:prstClr val="black"/>
                </a:solidFill>
                <a:latin typeface="ＭＳ Ｐゴシック"/>
                <a:cs typeface="Times New Roman" panose="02020603050405020304" pitchFamily="18" charset="0"/>
              </a:rPr>
              <a:t>訪問看護については、</a:t>
            </a:r>
            <a:r>
              <a:rPr lang="ja-JP" altLang="en-US" sz="2000" kern="100" dirty="0">
                <a:solidFill>
                  <a:prstClr val="black"/>
                </a:solidFill>
                <a:latin typeface="ＭＳ Ｐゴシック"/>
                <a:cs typeface="Times New Roman" panose="02020603050405020304" pitchFamily="18" charset="0"/>
              </a:rPr>
              <a:t>２</a:t>
            </a:r>
            <a:r>
              <a:rPr lang="ja-JP" altLang="en-US" sz="2000" kern="100" dirty="0" smtClean="0">
                <a:solidFill>
                  <a:prstClr val="black"/>
                </a:solidFill>
                <a:latin typeface="ＭＳ Ｐゴシック"/>
                <a:cs typeface="Times New Roman" panose="02020603050405020304" pitchFamily="18" charset="0"/>
              </a:rPr>
              <a:t>人目までは同一建物以外と同じ点数を算定するが、</a:t>
            </a:r>
            <a:r>
              <a:rPr lang="ja-JP" altLang="en-US" sz="2000" kern="100" dirty="0">
                <a:solidFill>
                  <a:prstClr val="black"/>
                </a:solidFill>
                <a:latin typeface="ＭＳ Ｐゴシック"/>
                <a:cs typeface="Times New Roman" panose="02020603050405020304" pitchFamily="18" charset="0"/>
              </a:rPr>
              <a:t>３</a:t>
            </a:r>
            <a:r>
              <a:rPr lang="ja-JP" altLang="en-US" sz="2000" kern="100" dirty="0" smtClean="0">
                <a:solidFill>
                  <a:prstClr val="black"/>
                </a:solidFill>
                <a:latin typeface="ＭＳ Ｐゴシック"/>
                <a:cs typeface="Times New Roman" panose="02020603050405020304" pitchFamily="18" charset="0"/>
              </a:rPr>
              <a:t>人目以上の場合、</a:t>
            </a:r>
            <a:r>
              <a:rPr lang="ja-JP" altLang="en-US" sz="2000" kern="100" dirty="0">
                <a:solidFill>
                  <a:prstClr val="black"/>
                </a:solidFill>
                <a:latin typeface="ＭＳ Ｐゴシック"/>
                <a:cs typeface="Times New Roman" panose="02020603050405020304" pitchFamily="18" charset="0"/>
              </a:rPr>
              <a:t>１</a:t>
            </a:r>
            <a:r>
              <a:rPr lang="ja-JP" altLang="en-US" sz="2000" kern="100" dirty="0" smtClean="0">
                <a:solidFill>
                  <a:prstClr val="black"/>
                </a:solidFill>
                <a:latin typeface="ＭＳ Ｐゴシック"/>
                <a:cs typeface="Times New Roman" panose="02020603050405020304" pitchFamily="18" charset="0"/>
              </a:rPr>
              <a:t>人目から同一建物の点数を算定する。</a:t>
            </a:r>
            <a:endParaRPr lang="en-US" altLang="ja-JP" sz="2000"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endParaRPr lang="en-US" altLang="ja-JP" kern="100" dirty="0">
              <a:solidFill>
                <a:prstClr val="black"/>
              </a:solidFill>
              <a:latin typeface="ＭＳ Ｐゴシック"/>
              <a:cs typeface="Times New Roman" panose="02020603050405020304" pitchFamily="18" charset="0"/>
            </a:endParaRPr>
          </a:p>
          <a:p>
            <a:endParaRPr lang="en-US" altLang="ja-JP" kern="100" dirty="0" smtClean="0">
              <a:solidFill>
                <a:prstClr val="black"/>
              </a:solidFill>
              <a:latin typeface="ＭＳ Ｐゴシック"/>
              <a:cs typeface="Times New Roman" panose="02020603050405020304" pitchFamily="18" charset="0"/>
            </a:endParaRPr>
          </a:p>
          <a:p>
            <a:endParaRPr lang="en-US" altLang="ja-JP" kern="100" dirty="0" smtClean="0">
              <a:solidFill>
                <a:prstClr val="black"/>
              </a:solidFill>
              <a:latin typeface="ＭＳ Ｐゴシック"/>
              <a:cs typeface="Times New Roman" panose="02020603050405020304" pitchFamily="18" charset="0"/>
            </a:endParaRPr>
          </a:p>
          <a:p>
            <a:pPr marL="342900" indent="-342900">
              <a:buFont typeface="Wingdings" panose="05000000000000000000" pitchFamily="2" charset="2"/>
              <a:buChar char="Ø"/>
            </a:pPr>
            <a:r>
              <a:rPr lang="ja-JP" altLang="en-US" sz="2000" kern="100" dirty="0" smtClean="0">
                <a:solidFill>
                  <a:prstClr val="black"/>
                </a:solidFill>
                <a:latin typeface="ＭＳ Ｐゴシック"/>
                <a:cs typeface="Times New Roman" panose="02020603050405020304" pitchFamily="18" charset="0"/>
              </a:rPr>
              <a:t>精神科訪問看護療養費、同一建物居住者訪問看護･指導料、精神科訪問看護・指導料についても同様の算定方法となる（個別の点数は異なる）</a:t>
            </a:r>
            <a:r>
              <a:rPr lang="ja-JP" altLang="ja-JP" sz="2000" kern="100" dirty="0" smtClean="0">
                <a:solidFill>
                  <a:prstClr val="black"/>
                </a:solidFill>
                <a:latin typeface="ＭＳ Ｐゴシック"/>
                <a:cs typeface="Times New Roman" panose="02020603050405020304" pitchFamily="18" charset="0"/>
              </a:rPr>
              <a:t>。</a:t>
            </a:r>
            <a:endParaRPr lang="ja-JP" altLang="ja-JP" sz="2000" kern="100" dirty="0">
              <a:solidFill>
                <a:prstClr val="black"/>
              </a:solidFill>
              <a:latin typeface="ＭＳ Ｐゴシック"/>
              <a:cs typeface="Times New Roman" panose="02020603050405020304" pitchFamily="18" charset="0"/>
            </a:endParaRPr>
          </a:p>
          <a:p>
            <a:r>
              <a:rPr lang="ja-JP" altLang="en-US" dirty="0" smtClean="0">
                <a:solidFill>
                  <a:prstClr val="black"/>
                </a:solidFill>
                <a:latin typeface="ＭＳ Ｐゴシック" pitchFamily="50" charset="-128"/>
              </a:rPr>
              <a:t>　　　　　　　　　　　　　</a:t>
            </a:r>
            <a:endParaRPr lang="ja-JP" altLang="en-US" dirty="0">
              <a:solidFill>
                <a:prstClr val="black"/>
              </a:solidFill>
            </a:endParaRPr>
          </a:p>
        </p:txBody>
      </p:sp>
      <p:graphicFrame>
        <p:nvGraphicFramePr>
          <p:cNvPr id="84" name="表 83"/>
          <p:cNvGraphicFramePr>
            <a:graphicFrameLocks noGrp="1"/>
          </p:cNvGraphicFramePr>
          <p:nvPr>
            <p:extLst>
              <p:ext uri="{D42A27DB-BD31-4B8C-83A1-F6EECF244321}">
                <p14:modId xmlns:p14="http://schemas.microsoft.com/office/powerpoint/2010/main" xmlns="" val="2709345623"/>
              </p:ext>
            </p:extLst>
          </p:nvPr>
        </p:nvGraphicFramePr>
        <p:xfrm>
          <a:off x="223339" y="2617485"/>
          <a:ext cx="4377661" cy="1341120"/>
        </p:xfrm>
        <a:graphic>
          <a:graphicData uri="http://schemas.openxmlformats.org/drawingml/2006/table">
            <a:tbl>
              <a:tblPr firstRow="1" bandRow="1">
                <a:tableStyleId>{22838BEF-8BB2-4498-84A7-C5851F593DF1}</a:tableStyleId>
              </a:tblPr>
              <a:tblGrid>
                <a:gridCol w="3449910"/>
                <a:gridCol w="927751"/>
              </a:tblGrid>
              <a:tr h="242996">
                <a:tc gridSpan="2">
                  <a:txBody>
                    <a:bodyPr/>
                    <a:lstStyle/>
                    <a:p>
                      <a:r>
                        <a:rPr lang="ja-JP" altLang="en-US" sz="1600" dirty="0" smtClean="0"/>
                        <a:t>保健師、助産師又は看護師等による場合</a:t>
                      </a:r>
                      <a:endParaRPr kumimoji="1" lang="ja-JP" altLang="en-US" sz="1600" b="0" dirty="0"/>
                    </a:p>
                  </a:txBody>
                  <a:tcPr marL="99060" marR="99060"/>
                </a:tc>
                <a:tc hMerge="1">
                  <a:txBody>
                    <a:bodyPr/>
                    <a:lstStyle/>
                    <a:p>
                      <a:pPr algn="ctr"/>
                      <a:endParaRPr kumimoji="1" lang="ja-JP" altLang="en-US" sz="1600" b="0" u="none" dirty="0">
                        <a:solidFill>
                          <a:schemeClr val="tx1"/>
                        </a:solidFill>
                      </a:endParaRPr>
                    </a:p>
                  </a:txBody>
                  <a:tcPr marL="99060" marR="99060"/>
                </a:tc>
              </a:tr>
              <a:tr h="2429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smtClean="0"/>
                        <a:t>2</a:t>
                      </a:r>
                      <a:r>
                        <a:rPr kumimoji="1" lang="ja-JP" altLang="en-US" sz="1600" b="0" dirty="0" smtClean="0"/>
                        <a:t>人目以上（</a:t>
                      </a:r>
                      <a:r>
                        <a:rPr kumimoji="1" lang="en-US" altLang="ja-JP" sz="1600" b="0" dirty="0" smtClean="0"/>
                        <a:t>1</a:t>
                      </a:r>
                      <a:r>
                        <a:rPr kumimoji="1" lang="ja-JP" altLang="en-US" sz="1600" b="0" dirty="0" smtClean="0"/>
                        <a:t>人目から）</a:t>
                      </a:r>
                    </a:p>
                  </a:txBody>
                  <a:tcPr marL="99060" marR="99060"/>
                </a:tc>
                <a:tc hMerge="1">
                  <a:txBody>
                    <a:bodyPr/>
                    <a:lstStyle/>
                    <a:p>
                      <a:pPr algn="ctr"/>
                      <a:endParaRPr kumimoji="1" lang="ja-JP" altLang="en-US" sz="1600" b="0" u="none" dirty="0">
                        <a:solidFill>
                          <a:schemeClr val="tx1"/>
                        </a:solidFill>
                      </a:endParaRPr>
                    </a:p>
                  </a:txBody>
                  <a:tcPr marL="99060" marR="99060"/>
                </a:tc>
              </a:tr>
              <a:tr h="242996">
                <a:tc>
                  <a:txBody>
                    <a:bodyPr/>
                    <a:lstStyle/>
                    <a:p>
                      <a:r>
                        <a:rPr kumimoji="1" lang="ja-JP" altLang="en-US" sz="1600" b="0" dirty="0" smtClean="0"/>
                        <a:t>イ　週</a:t>
                      </a:r>
                      <a:r>
                        <a:rPr kumimoji="1" lang="en-US" altLang="ja-JP" sz="1600" b="0" dirty="0" smtClean="0"/>
                        <a:t>3</a:t>
                      </a:r>
                      <a:r>
                        <a:rPr kumimoji="1" lang="ja-JP" altLang="en-US" sz="1600" b="0" dirty="0" smtClean="0"/>
                        <a:t>日目まで</a:t>
                      </a:r>
                      <a:endParaRPr kumimoji="1" lang="ja-JP" altLang="en-US" sz="1600" b="0" dirty="0"/>
                    </a:p>
                  </a:txBody>
                  <a:tcPr marL="99060" marR="99060"/>
                </a:tc>
                <a:tc>
                  <a:txBody>
                    <a:bodyPr/>
                    <a:lstStyle/>
                    <a:p>
                      <a:pPr algn="ctr"/>
                      <a:r>
                        <a:rPr kumimoji="1" lang="en-US" altLang="ja-JP" sz="1600" b="0" u="none" dirty="0" smtClean="0">
                          <a:solidFill>
                            <a:schemeClr val="tx1"/>
                          </a:solidFill>
                        </a:rPr>
                        <a:t>4,300</a:t>
                      </a:r>
                      <a:r>
                        <a:rPr kumimoji="1" lang="ja-JP" altLang="en-US" sz="1600" b="0" u="none" dirty="0" smtClean="0">
                          <a:solidFill>
                            <a:schemeClr val="tx1"/>
                          </a:solidFill>
                        </a:rPr>
                        <a:t>円</a:t>
                      </a:r>
                      <a:endParaRPr kumimoji="1" lang="ja-JP" altLang="en-US" sz="1600" b="0" u="none" dirty="0">
                        <a:solidFill>
                          <a:schemeClr val="tx1"/>
                        </a:solidFill>
                      </a:endParaRPr>
                    </a:p>
                  </a:txBody>
                  <a:tcPr marL="99060" marR="99060"/>
                </a:tc>
              </a:tr>
              <a:tr h="242996">
                <a:tc>
                  <a:txBody>
                    <a:bodyPr/>
                    <a:lstStyle/>
                    <a:p>
                      <a:r>
                        <a:rPr kumimoji="1" lang="ja-JP" altLang="en-US" sz="1600" b="0" dirty="0" smtClean="0"/>
                        <a:t>ロ　週</a:t>
                      </a:r>
                      <a:r>
                        <a:rPr kumimoji="1" lang="en-US" altLang="ja-JP" sz="1600" b="0" dirty="0" smtClean="0"/>
                        <a:t>4</a:t>
                      </a:r>
                      <a:r>
                        <a:rPr kumimoji="1" lang="ja-JP" altLang="en-US" sz="1600" b="0" dirty="0" smtClean="0"/>
                        <a:t>日目以降</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0" u="none" dirty="0" smtClean="0">
                          <a:solidFill>
                            <a:schemeClr val="tx1"/>
                          </a:solidFill>
                        </a:rPr>
                        <a:t>5,300</a:t>
                      </a:r>
                      <a:r>
                        <a:rPr lang="ja-JP" altLang="en-US" sz="1600" b="0" u="none" dirty="0" smtClean="0">
                          <a:solidFill>
                            <a:schemeClr val="tx1"/>
                          </a:solidFill>
                        </a:rPr>
                        <a:t>円</a:t>
                      </a:r>
                      <a:endParaRPr kumimoji="1" lang="ja-JP" altLang="en-US" sz="1600" b="0" u="none" dirty="0">
                        <a:solidFill>
                          <a:schemeClr val="tx1"/>
                        </a:solidFill>
                      </a:endParaRPr>
                    </a:p>
                  </a:txBody>
                  <a:tcPr marL="99060" marR="99060"/>
                </a:tc>
              </a:tr>
            </a:tbl>
          </a:graphicData>
        </a:graphic>
      </p:graphicFrame>
      <p:sp>
        <p:nvSpPr>
          <p:cNvPr id="16" name="Rectangle 36"/>
          <p:cNvSpPr>
            <a:spLocks noChangeArrowheads="1"/>
          </p:cNvSpPr>
          <p:nvPr/>
        </p:nvSpPr>
        <p:spPr bwMode="auto">
          <a:xfrm>
            <a:off x="194339" y="746252"/>
            <a:ext cx="3441228" cy="4286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（５）在宅</a:t>
            </a:r>
            <a:r>
              <a:rPr lang="ja-JP" altLang="en-US" sz="2000" dirty="0">
                <a:solidFill>
                  <a:prstClr val="black"/>
                </a:solidFill>
              </a:rPr>
              <a:t>医療の</a:t>
            </a:r>
            <a:r>
              <a:rPr lang="ja-JP" altLang="en-US" sz="2000" dirty="0" smtClean="0">
                <a:solidFill>
                  <a:prstClr val="black"/>
                </a:solidFill>
              </a:rPr>
              <a:t>適正化</a:t>
            </a:r>
            <a:endParaRPr lang="ja-JP" altLang="ja-JP" sz="2000" dirty="0">
              <a:solidFill>
                <a:prstClr val="black"/>
              </a:solidFill>
            </a:endParaRPr>
          </a:p>
        </p:txBody>
      </p:sp>
      <p:graphicFrame>
        <p:nvGraphicFramePr>
          <p:cNvPr id="19" name="表 18"/>
          <p:cNvGraphicFramePr>
            <a:graphicFrameLocks noGrp="1"/>
          </p:cNvGraphicFramePr>
          <p:nvPr>
            <p:extLst>
              <p:ext uri="{D42A27DB-BD31-4B8C-83A1-F6EECF244321}">
                <p14:modId xmlns:p14="http://schemas.microsoft.com/office/powerpoint/2010/main" xmlns="" val="3732283680"/>
              </p:ext>
            </p:extLst>
          </p:nvPr>
        </p:nvGraphicFramePr>
        <p:xfrm>
          <a:off x="5332570" y="2569368"/>
          <a:ext cx="4330940" cy="1341120"/>
        </p:xfrm>
        <a:graphic>
          <a:graphicData uri="http://schemas.openxmlformats.org/drawingml/2006/table">
            <a:tbl>
              <a:tblPr firstRow="1" bandRow="1">
                <a:tableStyleId>{8A107856-5554-42FB-B03E-39F5DBC370BA}</a:tableStyleId>
              </a:tblPr>
              <a:tblGrid>
                <a:gridCol w="3445558"/>
                <a:gridCol w="885382"/>
              </a:tblGrid>
              <a:tr h="28892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保健師、助産師又は看護師等による場合</a:t>
                      </a:r>
                      <a:endParaRPr kumimoji="1" lang="ja-JP" altLang="en-US" sz="1600" b="0" dirty="0" smtClean="0"/>
                    </a:p>
                  </a:txBody>
                  <a:tcPr marL="99060" marR="99060"/>
                </a:tc>
                <a:tc hMerge="1">
                  <a:txBody>
                    <a:bodyPr/>
                    <a:lstStyle/>
                    <a:p>
                      <a:pPr algn="ctr"/>
                      <a:endParaRPr kumimoji="1" lang="ja-JP" altLang="en-US" sz="1600" b="0" dirty="0"/>
                    </a:p>
                  </a:txBody>
                  <a:tcPr marL="99060" marR="99060"/>
                </a:tc>
              </a:tr>
              <a:tr h="28892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0" u="sng" dirty="0" smtClean="0">
                          <a:solidFill>
                            <a:srgbClr val="0070C0"/>
                          </a:solidFill>
                        </a:rPr>
                        <a:t>3</a:t>
                      </a:r>
                      <a:r>
                        <a:rPr kumimoji="1" lang="ja-JP" altLang="en-US" sz="1600" b="0" dirty="0" smtClean="0">
                          <a:solidFill>
                            <a:schemeClr val="tx1"/>
                          </a:solidFill>
                        </a:rPr>
                        <a:t>人目</a:t>
                      </a:r>
                      <a:r>
                        <a:rPr kumimoji="1" lang="ja-JP" altLang="en-US" sz="1600" b="0" dirty="0" smtClean="0"/>
                        <a:t>以上（</a:t>
                      </a:r>
                      <a:r>
                        <a:rPr kumimoji="1" lang="en-US" altLang="ja-JP" sz="1600" b="0" dirty="0" smtClean="0"/>
                        <a:t>1</a:t>
                      </a:r>
                      <a:r>
                        <a:rPr kumimoji="1" lang="ja-JP" altLang="en-US" sz="1600" b="0" dirty="0" smtClean="0"/>
                        <a:t>人目から）</a:t>
                      </a:r>
                    </a:p>
                  </a:txBody>
                  <a:tcPr marL="99060" marR="99060"/>
                </a:tc>
                <a:tc hMerge="1">
                  <a:txBody>
                    <a:bodyPr/>
                    <a:lstStyle/>
                    <a:p>
                      <a:pPr algn="ctr"/>
                      <a:endParaRPr kumimoji="1" lang="ja-JP" altLang="en-US" sz="1600" b="0" dirty="0"/>
                    </a:p>
                  </a:txBody>
                  <a:tcPr marL="99060" marR="99060"/>
                </a:tc>
              </a:tr>
              <a:tr h="288923">
                <a:tc>
                  <a:txBody>
                    <a:bodyPr/>
                    <a:lstStyle/>
                    <a:p>
                      <a:r>
                        <a:rPr kumimoji="1" lang="ja-JP" altLang="en-US" sz="1600" b="0" dirty="0" smtClean="0"/>
                        <a:t>イ　週</a:t>
                      </a:r>
                      <a:r>
                        <a:rPr kumimoji="1" lang="en-US" altLang="ja-JP" sz="1600" b="0" dirty="0" smtClean="0"/>
                        <a:t>3</a:t>
                      </a:r>
                      <a:r>
                        <a:rPr kumimoji="1" lang="ja-JP" altLang="en-US" sz="1600" b="0" dirty="0" smtClean="0"/>
                        <a:t>日目まで</a:t>
                      </a:r>
                      <a:endParaRPr kumimoji="1" lang="ja-JP" altLang="en-US" sz="1600" b="0" dirty="0"/>
                    </a:p>
                  </a:txBody>
                  <a:tcPr marL="99060" marR="99060"/>
                </a:tc>
                <a:tc>
                  <a:txBody>
                    <a:bodyPr/>
                    <a:lstStyle/>
                    <a:p>
                      <a:pPr algn="ctr"/>
                      <a:r>
                        <a:rPr kumimoji="1" lang="en-US" altLang="ja-JP" sz="1600" b="0" u="none" dirty="0" smtClean="0">
                          <a:solidFill>
                            <a:srgbClr val="0070C0"/>
                          </a:solidFill>
                        </a:rPr>
                        <a:t>2,780</a:t>
                      </a:r>
                      <a:r>
                        <a:rPr kumimoji="1" lang="ja-JP" altLang="en-US" sz="1600" b="0" u="none" dirty="0" smtClean="0">
                          <a:solidFill>
                            <a:srgbClr val="0070C0"/>
                          </a:solidFill>
                        </a:rPr>
                        <a:t>円</a:t>
                      </a:r>
                      <a:endParaRPr kumimoji="1" lang="ja-JP" altLang="en-US" sz="1600" b="0" u="none" dirty="0">
                        <a:solidFill>
                          <a:srgbClr val="0070C0"/>
                        </a:solidFill>
                      </a:endParaRPr>
                    </a:p>
                  </a:txBody>
                  <a:tcPr marL="99060" marR="99060"/>
                </a:tc>
              </a:tr>
              <a:tr h="288923">
                <a:tc>
                  <a:txBody>
                    <a:bodyPr/>
                    <a:lstStyle/>
                    <a:p>
                      <a:r>
                        <a:rPr kumimoji="1" lang="ja-JP" altLang="en-US" sz="1600" b="0" dirty="0" smtClean="0"/>
                        <a:t>ロ　週</a:t>
                      </a:r>
                      <a:r>
                        <a:rPr kumimoji="1" lang="en-US" altLang="ja-JP" sz="1600" b="0" dirty="0" smtClean="0"/>
                        <a:t>4</a:t>
                      </a:r>
                      <a:r>
                        <a:rPr kumimoji="1" lang="ja-JP" altLang="en-US" sz="1600" b="0" dirty="0" smtClean="0"/>
                        <a:t>日目以降</a:t>
                      </a:r>
                      <a:endParaRPr kumimoji="1" lang="ja-JP" altLang="en-US" sz="1600" b="0" dirty="0"/>
                    </a:p>
                  </a:txBody>
                  <a:tcPr marL="99060" marR="990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0" u="none" dirty="0" smtClean="0">
                          <a:solidFill>
                            <a:srgbClr val="0070C0"/>
                          </a:solidFill>
                        </a:rPr>
                        <a:t>3,280</a:t>
                      </a:r>
                      <a:r>
                        <a:rPr lang="ja-JP" altLang="en-US" sz="1600" b="0" u="none" dirty="0" smtClean="0">
                          <a:solidFill>
                            <a:srgbClr val="0070C0"/>
                          </a:solidFill>
                        </a:rPr>
                        <a:t>円</a:t>
                      </a:r>
                      <a:endParaRPr kumimoji="1" lang="ja-JP" altLang="en-US" sz="1600" b="0" u="none" dirty="0">
                        <a:solidFill>
                          <a:srgbClr val="0070C0"/>
                        </a:solidFill>
                      </a:endParaRPr>
                    </a:p>
                  </a:txBody>
                  <a:tcPr marL="99060" marR="99060"/>
                </a:tc>
              </a:tr>
            </a:tbl>
          </a:graphicData>
        </a:graphic>
      </p:graphicFrame>
      <p:sp>
        <p:nvSpPr>
          <p:cNvPr id="20" name="テキスト ボックス 19"/>
          <p:cNvSpPr txBox="1"/>
          <p:nvPr/>
        </p:nvSpPr>
        <p:spPr>
          <a:xfrm>
            <a:off x="1914953" y="2042510"/>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1" name="テキスト ボックス 20"/>
          <p:cNvSpPr txBox="1"/>
          <p:nvPr/>
        </p:nvSpPr>
        <p:spPr>
          <a:xfrm>
            <a:off x="7174448" y="2042510"/>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23" name="右矢印 22"/>
          <p:cNvSpPr/>
          <p:nvPr/>
        </p:nvSpPr>
        <p:spPr>
          <a:xfrm>
            <a:off x="4746510" y="2745654"/>
            <a:ext cx="364841" cy="103523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13" name="テキスト ボックス 12"/>
          <p:cNvSpPr txBox="1"/>
          <p:nvPr/>
        </p:nvSpPr>
        <p:spPr>
          <a:xfrm>
            <a:off x="77823" y="2278133"/>
            <a:ext cx="3467617"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訪問看護基本療養費</a:t>
            </a:r>
            <a:r>
              <a:rPr lang="en-US" altLang="ja-JP" sz="1600" dirty="0" smtClean="0">
                <a:solidFill>
                  <a:prstClr val="black"/>
                </a:solidFill>
              </a:rPr>
              <a:t>Ⅱ</a:t>
            </a:r>
            <a:r>
              <a:rPr lang="ja-JP" altLang="en-US" sz="1600" dirty="0" smtClean="0">
                <a:solidFill>
                  <a:prstClr val="black"/>
                </a:solidFill>
              </a:rPr>
              <a:t>（同一建物）</a:t>
            </a:r>
            <a:r>
              <a:rPr lang="en-US" altLang="ja-JP" sz="1600" dirty="0" smtClean="0">
                <a:solidFill>
                  <a:prstClr val="black"/>
                </a:solidFill>
              </a:rPr>
              <a:t>】</a:t>
            </a:r>
            <a:endParaRPr lang="ja-JP" altLang="en-US" sz="1600" dirty="0">
              <a:solidFill>
                <a:prstClr val="black"/>
              </a:solidFill>
            </a:endParaRPr>
          </a:p>
        </p:txBody>
      </p:sp>
      <p:sp>
        <p:nvSpPr>
          <p:cNvPr id="15" name="テキスト ボックス 14"/>
          <p:cNvSpPr txBox="1"/>
          <p:nvPr/>
        </p:nvSpPr>
        <p:spPr>
          <a:xfrm>
            <a:off x="5277270" y="2278133"/>
            <a:ext cx="3560590"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訪問看護基本療養費</a:t>
            </a:r>
            <a:r>
              <a:rPr lang="en-US" altLang="ja-JP" sz="1600" dirty="0" smtClean="0">
                <a:solidFill>
                  <a:prstClr val="black"/>
                </a:solidFill>
              </a:rPr>
              <a:t>Ⅱ</a:t>
            </a:r>
            <a:r>
              <a:rPr lang="ja-JP" altLang="en-US" sz="1600" dirty="0">
                <a:solidFill>
                  <a:prstClr val="black"/>
                </a:solidFill>
              </a:rPr>
              <a:t> （同一建物） </a:t>
            </a:r>
            <a:r>
              <a:rPr lang="en-US" altLang="ja-JP" sz="1600" dirty="0" smtClean="0">
                <a:solidFill>
                  <a:prstClr val="black"/>
                </a:solidFill>
              </a:rPr>
              <a:t>】</a:t>
            </a:r>
            <a:endParaRPr lang="ja-JP" altLang="en-US" sz="1600" dirty="0">
              <a:solidFill>
                <a:prstClr val="black"/>
              </a:solidFill>
            </a:endParaRPr>
          </a:p>
        </p:txBody>
      </p:sp>
      <p:sp>
        <p:nvSpPr>
          <p:cNvPr id="14" name="Rectangle 2"/>
          <p:cNvSpPr>
            <a:spLocks noChangeArrowheads="1"/>
          </p:cNvSpPr>
          <p:nvPr/>
        </p:nvSpPr>
        <p:spPr bwMode="auto">
          <a:xfrm>
            <a:off x="19440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a:t>
            </a:r>
            <a:r>
              <a:rPr lang="ja-JP" altLang="en-US" kern="0" dirty="0">
                <a:solidFill>
                  <a:srgbClr val="000000"/>
                </a:solidFill>
              </a:rPr>
              <a:t>適切</a:t>
            </a:r>
            <a:r>
              <a:rPr lang="ja-JP" altLang="en-US" kern="0" dirty="0" smtClean="0">
                <a:solidFill>
                  <a:srgbClr val="000000"/>
                </a:solidFill>
              </a:rPr>
              <a:t>な在宅医療の推進</a:t>
            </a:r>
          </a:p>
        </p:txBody>
      </p:sp>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pic>
        <p:nvPicPr>
          <p:cNvPr id="18" name="図 17" descr="work_w01.wmf"/>
          <p:cNvPicPr>
            <a:picLocks noChangeAspect="1"/>
          </p:cNvPicPr>
          <p:nvPr/>
        </p:nvPicPr>
        <p:blipFill>
          <a:blip r:embed="rId3" cstate="print"/>
          <a:stretch>
            <a:fillRect/>
          </a:stretch>
        </p:blipFill>
        <p:spPr>
          <a:xfrm>
            <a:off x="8212295" y="4916639"/>
            <a:ext cx="335629" cy="754335"/>
          </a:xfrm>
          <a:prstGeom prst="rect">
            <a:avLst/>
          </a:prstGeom>
        </p:spPr>
      </p:pic>
      <p:grpSp>
        <p:nvGrpSpPr>
          <p:cNvPr id="22" name="グループ化 21"/>
          <p:cNvGrpSpPr/>
          <p:nvPr/>
        </p:nvGrpSpPr>
        <p:grpSpPr>
          <a:xfrm>
            <a:off x="8533110" y="4818872"/>
            <a:ext cx="1082484" cy="991579"/>
            <a:chOff x="214760" y="2302647"/>
            <a:chExt cx="1850884" cy="1993819"/>
          </a:xfrm>
        </p:grpSpPr>
        <p:pic>
          <p:nvPicPr>
            <p:cNvPr id="24" name="図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760" y="2302647"/>
              <a:ext cx="1536800" cy="954976"/>
            </a:xfrm>
            <a:prstGeom prst="rect">
              <a:avLst/>
            </a:prstGeom>
          </p:spPr>
        </p:pic>
        <p:pic>
          <p:nvPicPr>
            <p:cNvPr id="25" name="図 2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544" y="2848351"/>
              <a:ext cx="1588100" cy="1448115"/>
            </a:xfrm>
            <a:prstGeom prst="rect">
              <a:avLst/>
            </a:prstGeom>
          </p:spPr>
        </p:pic>
      </p:grpSp>
    </p:spTree>
    <p:extLst>
      <p:ext uri="{BB962C8B-B14F-4D97-AF65-F5344CB8AC3E}">
        <p14:creationId xmlns:p14="http://schemas.microsoft.com/office/powerpoint/2010/main" xmlns="" val="170778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157724" y="2371622"/>
            <a:ext cx="9580518" cy="5580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5020" y="2371538"/>
            <a:ext cx="9906000" cy="523220"/>
          </a:xfrm>
          <a:prstGeom prst="rect">
            <a:avLst/>
          </a:prstGeom>
          <a:noFill/>
        </p:spPr>
        <p:txBody>
          <a:bodyPr wrap="square" rtlCol="0">
            <a:spAutoFit/>
          </a:bodyPr>
          <a:lstStyle/>
          <a:p>
            <a:r>
              <a:rPr lang="ja-JP" altLang="en-US" sz="1600" b="1" dirty="0" smtClean="0">
                <a:solidFill>
                  <a:prstClr val="black"/>
                </a:solidFill>
              </a:rPr>
              <a:t>　</a:t>
            </a:r>
            <a:r>
              <a:rPr lang="ja-JP" altLang="en-US" sz="1400" b="1" dirty="0" smtClean="0">
                <a:solidFill>
                  <a:prstClr val="black"/>
                </a:solidFill>
              </a:rPr>
              <a:t>○</a:t>
            </a:r>
            <a:r>
              <a:rPr lang="ja-JP" altLang="en-US" sz="1400" b="1" dirty="0" smtClean="0">
                <a:solidFill>
                  <a:prstClr val="black"/>
                </a:solidFill>
                <a:latin typeface="ＭＳ Ｐゴシック"/>
              </a:rPr>
              <a:t>　医療</a:t>
            </a:r>
            <a:r>
              <a:rPr lang="ja-JP" altLang="en-US" sz="1400" b="1" dirty="0">
                <a:solidFill>
                  <a:prstClr val="black"/>
                </a:solidFill>
                <a:latin typeface="ＭＳ Ｐゴシック"/>
              </a:rPr>
              <a:t>機関の機能分化･強化と連携</a:t>
            </a:r>
            <a:r>
              <a:rPr lang="en-US" altLang="ja-JP" sz="1400" b="1" dirty="0">
                <a:solidFill>
                  <a:prstClr val="black"/>
                </a:solidFill>
                <a:latin typeface="ＭＳ Ｐゴシック"/>
              </a:rPr>
              <a:t>､</a:t>
            </a:r>
            <a:r>
              <a:rPr lang="ja-JP" altLang="en-US" sz="1400" b="1" dirty="0">
                <a:solidFill>
                  <a:prstClr val="black"/>
                </a:solidFill>
                <a:latin typeface="ＭＳ Ｐゴシック"/>
              </a:rPr>
              <a:t>在宅医療の充実</a:t>
            </a:r>
            <a:r>
              <a:rPr lang="ja-JP" altLang="en-US" sz="1400" b="1" dirty="0" smtClean="0">
                <a:solidFill>
                  <a:prstClr val="black"/>
                </a:solidFill>
                <a:latin typeface="ＭＳ Ｐゴシック"/>
              </a:rPr>
              <a:t>等</a:t>
            </a:r>
            <a:endParaRPr lang="en-US" altLang="ja-JP" sz="1400" b="1" dirty="0" smtClean="0">
              <a:solidFill>
                <a:prstClr val="black"/>
              </a:solidFill>
              <a:latin typeface="ＭＳ Ｐゴシック"/>
            </a:endParaRPr>
          </a:p>
          <a:p>
            <a:r>
              <a:rPr lang="ja-JP" altLang="en-US" sz="1200" dirty="0" smtClean="0">
                <a:solidFill>
                  <a:prstClr val="black"/>
                </a:solidFill>
                <a:latin typeface="ＭＳ 明朝" pitchFamily="17" charset="-128"/>
                <a:ea typeface="ＭＳ 明朝" pitchFamily="17" charset="-128"/>
              </a:rPr>
              <a:t>　　　　　</a:t>
            </a:r>
            <a:r>
              <a:rPr lang="ja-JP" altLang="en-US" sz="1200" dirty="0" smtClean="0">
                <a:solidFill>
                  <a:prstClr val="black"/>
                </a:solidFill>
              </a:rPr>
              <a:t>入院医療･外来医療を含めた医療機関の機能分化･強化と連携</a:t>
            </a:r>
            <a:r>
              <a:rPr lang="en-US" altLang="ja-JP" sz="1200" dirty="0" smtClean="0">
                <a:solidFill>
                  <a:prstClr val="black"/>
                </a:solidFill>
              </a:rPr>
              <a:t>､</a:t>
            </a:r>
            <a:r>
              <a:rPr lang="ja-JP" altLang="en-US" sz="1200" dirty="0" smtClean="0">
                <a:solidFill>
                  <a:prstClr val="black"/>
                </a:solidFill>
              </a:rPr>
              <a:t>在宅医療の充実</a:t>
            </a:r>
            <a:r>
              <a:rPr lang="ja-JP" altLang="en-US" sz="1200" dirty="0" smtClean="0">
                <a:solidFill>
                  <a:prstClr val="black"/>
                </a:solidFill>
                <a:latin typeface="ＭＳ 明朝" pitchFamily="17" charset="-128"/>
                <a:ea typeface="ＭＳ 明朝" pitchFamily="17" charset="-128"/>
              </a:rPr>
              <a:t>　</a:t>
            </a:r>
            <a:r>
              <a:rPr lang="ja-JP" altLang="en-US" sz="1200" dirty="0" smtClean="0">
                <a:solidFill>
                  <a:prstClr val="black"/>
                </a:solidFill>
                <a:latin typeface="ＭＳ Ｐゴシック" pitchFamily="50" charset="-128"/>
                <a:ea typeface="ＭＳ Ｐゴシック" pitchFamily="50" charset="-128"/>
              </a:rPr>
              <a:t>等</a:t>
            </a:r>
            <a:endParaRPr lang="en-US" altLang="ja-JP" sz="1200" b="1" dirty="0" smtClean="0">
              <a:solidFill>
                <a:prstClr val="black"/>
              </a:solidFill>
              <a:latin typeface="ＭＳ Ｐゴシック" pitchFamily="50" charset="-128"/>
              <a:ea typeface="ＭＳ Ｐゴシック" pitchFamily="50" charset="-128"/>
            </a:endParaRPr>
          </a:p>
        </p:txBody>
      </p:sp>
      <p:sp>
        <p:nvSpPr>
          <p:cNvPr id="1025" name="Rectangle 1"/>
          <p:cNvSpPr>
            <a:spLocks noChangeArrowheads="1"/>
          </p:cNvSpPr>
          <p:nvPr/>
        </p:nvSpPr>
        <p:spPr bwMode="auto">
          <a:xfrm>
            <a:off x="1477589" y="30784"/>
            <a:ext cx="6955750" cy="461665"/>
          </a:xfrm>
          <a:prstGeom prst="rect">
            <a:avLst/>
          </a:prstGeom>
          <a:solidFill>
            <a:srgbClr val="FFC0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ja-JP" altLang="en-US" sz="2400" dirty="0" smtClean="0">
                <a:solidFill>
                  <a:prstClr val="black"/>
                </a:solidFill>
                <a:latin typeface="ＭＳ ゴシック" pitchFamily="49" charset="-128"/>
                <a:ea typeface="ＭＳ ゴシック" pitchFamily="49" charset="-128"/>
                <a:cs typeface="Times New Roman" pitchFamily="18" charset="0"/>
              </a:rPr>
              <a:t>平成２６年度診療報酬改定の基本方針のポイント</a:t>
            </a:r>
            <a:endParaRPr lang="ja-JP" altLang="en-US" sz="2400" dirty="0" smtClean="0">
              <a:solidFill>
                <a:prstClr val="black"/>
              </a:solidFill>
              <a:latin typeface="Arial" pitchFamily="34" charset="0"/>
              <a:cs typeface="ＭＳ Ｐゴシック" pitchFamily="50" charset="-128"/>
            </a:endParaRPr>
          </a:p>
        </p:txBody>
      </p:sp>
      <p:sp>
        <p:nvSpPr>
          <p:cNvPr id="6" name="正方形/長方形 5"/>
          <p:cNvSpPr/>
          <p:nvPr/>
        </p:nvSpPr>
        <p:spPr>
          <a:xfrm>
            <a:off x="-167406" y="2117527"/>
            <a:ext cx="1364568"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latin typeface="ＭＳ Ｐゴシック"/>
              </a:rPr>
              <a:t>重点課題</a:t>
            </a:r>
            <a:endParaRPr lang="ja-JP" altLang="en-US" sz="1600" b="1" dirty="0">
              <a:solidFill>
                <a:srgbClr val="0070C0"/>
              </a:solidFill>
              <a:latin typeface="ＭＳ Ｐゴシック"/>
            </a:endParaRPr>
          </a:p>
        </p:txBody>
      </p:sp>
      <p:sp>
        <p:nvSpPr>
          <p:cNvPr id="8" name="正方形/長方形 7"/>
          <p:cNvSpPr/>
          <p:nvPr/>
        </p:nvSpPr>
        <p:spPr>
          <a:xfrm>
            <a:off x="116462" y="2376962"/>
            <a:ext cx="9750932" cy="573413"/>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05815" y="3042534"/>
            <a:ext cx="1410478" cy="415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13397"/>
                </a:solidFill>
                <a:latin typeface="ＭＳ Ｐゴシック"/>
              </a:rPr>
              <a:t>改定の視点</a:t>
            </a:r>
            <a:endParaRPr lang="ja-JP" altLang="en-US" sz="1600" b="1" dirty="0">
              <a:solidFill>
                <a:srgbClr val="F13397"/>
              </a:solidFill>
              <a:latin typeface="ＭＳ Ｐゴシック"/>
            </a:endParaRPr>
          </a:p>
        </p:txBody>
      </p:sp>
      <p:sp>
        <p:nvSpPr>
          <p:cNvPr id="14" name="正方形/長方形 13"/>
          <p:cNvSpPr/>
          <p:nvPr/>
        </p:nvSpPr>
        <p:spPr>
          <a:xfrm>
            <a:off x="91124" y="3399208"/>
            <a:ext cx="9750932" cy="1815535"/>
          </a:xfrm>
          <a:prstGeom prst="rect">
            <a:avLst/>
          </a:prstGeom>
          <a:noFill/>
          <a:ln>
            <a:solidFill>
              <a:srgbClr val="F133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38454" y="3399194"/>
            <a:ext cx="9906000" cy="1785104"/>
          </a:xfrm>
          <a:prstGeom prst="rect">
            <a:avLst/>
          </a:prstGeom>
          <a:noFill/>
        </p:spPr>
        <p:txBody>
          <a:bodyPr wrap="square" rtlCol="0">
            <a:spAutoFit/>
          </a:bodyPr>
          <a:lstStyle/>
          <a:p>
            <a:r>
              <a:rPr lang="ja-JP" altLang="en-US" sz="1600"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充実が求められる分野を適切に評価していく視点</a:t>
            </a:r>
            <a:endParaRPr lang="en-US" altLang="ja-JP" sz="1200" b="1" dirty="0" smtClean="0">
              <a:solidFill>
                <a:prstClr val="black"/>
              </a:solidFill>
              <a:latin typeface="ＭＳ Ｐゴシック"/>
            </a:endParaRPr>
          </a:p>
          <a:p>
            <a:r>
              <a:rPr lang="ja-JP" altLang="en-US" sz="1200" dirty="0" smtClean="0">
                <a:solidFill>
                  <a:prstClr val="black"/>
                </a:solidFill>
                <a:latin typeface="ＭＳ Ｐゴシック"/>
              </a:rPr>
              <a:t>　　　　　がん</a:t>
            </a:r>
            <a:r>
              <a:rPr lang="ja-JP" altLang="en-US" sz="1200" dirty="0">
                <a:solidFill>
                  <a:prstClr val="black"/>
                </a:solidFill>
                <a:latin typeface="ＭＳ Ｐゴシック"/>
              </a:rPr>
              <a:t>医療の推進</a:t>
            </a:r>
            <a:r>
              <a:rPr lang="ja-JP" altLang="en-US" sz="1200" dirty="0" smtClean="0">
                <a:solidFill>
                  <a:prstClr val="black"/>
                </a:solidFill>
                <a:latin typeface="ＭＳ Ｐゴシック"/>
              </a:rPr>
              <a:t>、精神疾患に対する医療の推進　等</a:t>
            </a:r>
            <a:endParaRPr lang="en-US" altLang="ja-JP" sz="1200" dirty="0" smtClean="0">
              <a:solidFill>
                <a:prstClr val="black"/>
              </a:solidFill>
              <a:latin typeface="ＭＳ Ｐゴシック"/>
            </a:endParaRPr>
          </a:p>
          <a:p>
            <a:r>
              <a:rPr lang="ja-JP" altLang="en-US" sz="1600" b="1"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患者等から見て分かりやすく納得でき、安心・安全で質の高い医療を実現する</a:t>
            </a:r>
            <a:r>
              <a:rPr lang="ja-JP" altLang="en-US" sz="1400" b="1" dirty="0" smtClean="0">
                <a:solidFill>
                  <a:prstClr val="black"/>
                </a:solidFill>
                <a:latin typeface="ＭＳ Ｐゴシック"/>
              </a:rPr>
              <a:t>視点</a:t>
            </a:r>
            <a:endParaRPr lang="en-US" altLang="ja-JP" sz="1400" b="1" dirty="0" smtClean="0">
              <a:solidFill>
                <a:prstClr val="black"/>
              </a:solidFill>
              <a:latin typeface="ＭＳ Ｐゴシック"/>
            </a:endParaRPr>
          </a:p>
          <a:p>
            <a:r>
              <a:rPr lang="ja-JP" altLang="en-US" sz="1200" b="1" dirty="0" smtClean="0">
                <a:solidFill>
                  <a:prstClr val="black"/>
                </a:solidFill>
                <a:latin typeface="ＭＳ Ｐゴシック"/>
              </a:rPr>
              <a:t>　　　　</a:t>
            </a:r>
            <a:r>
              <a:rPr lang="ja-JP" altLang="en-US" sz="1200" b="1" dirty="0">
                <a:solidFill>
                  <a:prstClr val="black"/>
                </a:solidFill>
                <a:latin typeface="ＭＳ Ｐゴシック"/>
              </a:rPr>
              <a:t>　</a:t>
            </a:r>
            <a:r>
              <a:rPr lang="ja-JP" altLang="en-US" sz="1200" dirty="0" smtClean="0">
                <a:solidFill>
                  <a:prstClr val="black"/>
                </a:solidFill>
                <a:latin typeface="ＭＳ Ｐゴシック"/>
              </a:rPr>
              <a:t>医療安全対策の推進等、</a:t>
            </a:r>
            <a:r>
              <a:rPr lang="ja-JP" altLang="en-US" sz="1200" dirty="0">
                <a:solidFill>
                  <a:prstClr val="black"/>
                </a:solidFill>
                <a:latin typeface="ＭＳ Ｐゴシック"/>
              </a:rPr>
              <a:t>患者データの提出</a:t>
            </a:r>
            <a:r>
              <a:rPr lang="ja-JP" altLang="en-US" sz="1200" dirty="0" smtClean="0">
                <a:solidFill>
                  <a:prstClr val="black"/>
                </a:solidFill>
                <a:latin typeface="ＭＳ Ｐゴシック"/>
              </a:rPr>
              <a:t>　等</a:t>
            </a:r>
            <a:endParaRPr lang="en-US" altLang="ja-JP" sz="1200" b="1" dirty="0" smtClean="0">
              <a:solidFill>
                <a:prstClr val="black"/>
              </a:solidFill>
              <a:latin typeface="ＭＳ Ｐゴシック"/>
            </a:endParaRPr>
          </a:p>
          <a:p>
            <a:r>
              <a:rPr lang="ja-JP" altLang="en-US" sz="1600" b="1" dirty="0" smtClean="0">
                <a:solidFill>
                  <a:prstClr val="black"/>
                </a:solidFill>
                <a:latin typeface="ＭＳ Ｐゴシック"/>
              </a:rPr>
              <a:t>　</a:t>
            </a:r>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医療従事者の負担を軽減する視点</a:t>
            </a:r>
            <a:endParaRPr lang="en-US" altLang="ja-JP" sz="1200" b="1" dirty="0" smtClean="0">
              <a:solidFill>
                <a:prstClr val="black"/>
              </a:solidFill>
              <a:latin typeface="ＭＳ Ｐゴシック"/>
            </a:endParaRPr>
          </a:p>
          <a:p>
            <a:r>
              <a:rPr lang="ja-JP" altLang="en-US" sz="1200" dirty="0" smtClean="0">
                <a:solidFill>
                  <a:prstClr val="black"/>
                </a:solidFill>
                <a:latin typeface="ＭＳ Ｐゴシック"/>
              </a:rPr>
              <a:t>　　　　　</a:t>
            </a:r>
            <a:r>
              <a:rPr lang="ja-JP" altLang="en-US" sz="1200" dirty="0">
                <a:solidFill>
                  <a:prstClr val="black"/>
                </a:solidFill>
                <a:latin typeface="ＭＳ Ｐゴシック"/>
              </a:rPr>
              <a:t>医療従事者の負担軽減の</a:t>
            </a:r>
            <a:r>
              <a:rPr lang="ja-JP" altLang="en-US" sz="1200" dirty="0" smtClean="0">
                <a:solidFill>
                  <a:prstClr val="black"/>
                </a:solidFill>
                <a:latin typeface="ＭＳ Ｐゴシック"/>
              </a:rPr>
              <a:t>取組、救急</a:t>
            </a:r>
            <a:r>
              <a:rPr lang="ja-JP" altLang="en-US" sz="1200" dirty="0">
                <a:solidFill>
                  <a:prstClr val="black"/>
                </a:solidFill>
                <a:latin typeface="ＭＳ Ｐゴシック"/>
              </a:rPr>
              <a:t>外来の機能分化の</a:t>
            </a:r>
            <a:r>
              <a:rPr lang="ja-JP" altLang="en-US" sz="1200" dirty="0" smtClean="0">
                <a:solidFill>
                  <a:prstClr val="black"/>
                </a:solidFill>
                <a:latin typeface="ＭＳ Ｐゴシック"/>
              </a:rPr>
              <a:t>推進、　等</a:t>
            </a:r>
            <a:endParaRPr lang="en-US" altLang="ja-JP" sz="1200" dirty="0" smtClean="0">
              <a:solidFill>
                <a:prstClr val="black"/>
              </a:solidFill>
              <a:latin typeface="ＭＳ Ｐゴシック"/>
            </a:endParaRPr>
          </a:p>
          <a:p>
            <a:r>
              <a:rPr lang="ja-JP" altLang="en-US" sz="1400" b="1" dirty="0" smtClean="0">
                <a:solidFill>
                  <a:prstClr val="black"/>
                </a:solidFill>
                <a:latin typeface="ＭＳ Ｐゴシック"/>
              </a:rPr>
              <a:t>　●　</a:t>
            </a:r>
            <a:r>
              <a:rPr lang="ja-JP" altLang="en-US" sz="1400" b="1" dirty="0">
                <a:solidFill>
                  <a:prstClr val="black"/>
                </a:solidFill>
                <a:latin typeface="ＭＳ Ｐゴシック"/>
              </a:rPr>
              <a:t>効率化余地がある分野を適正化する視点</a:t>
            </a:r>
            <a:endParaRPr lang="en-US" altLang="ja-JP" sz="1200" b="1" dirty="0" smtClean="0">
              <a:solidFill>
                <a:prstClr val="black"/>
              </a:solidFill>
              <a:latin typeface="ＭＳ Ｐゴシック"/>
            </a:endParaRPr>
          </a:p>
          <a:p>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後発医薬品の使用促進</a:t>
            </a:r>
            <a:r>
              <a:rPr lang="ja-JP" altLang="en-US" sz="1200" dirty="0">
                <a:solidFill>
                  <a:prstClr val="black"/>
                </a:solidFill>
                <a:latin typeface="ＭＳ Ｐゴシック"/>
              </a:rPr>
              <a:t>　</a:t>
            </a:r>
            <a:r>
              <a:rPr lang="ja-JP" altLang="en-US" sz="1200" dirty="0" smtClean="0">
                <a:solidFill>
                  <a:prstClr val="black"/>
                </a:solidFill>
                <a:latin typeface="ＭＳ Ｐゴシック"/>
              </a:rPr>
              <a:t>等</a:t>
            </a:r>
            <a:endParaRPr lang="ja-JP" altLang="en-US" sz="1200" b="1" dirty="0">
              <a:solidFill>
                <a:prstClr val="black"/>
              </a:solidFill>
              <a:latin typeface="ＭＳ Ｐゴシック"/>
            </a:endParaRPr>
          </a:p>
        </p:txBody>
      </p:sp>
      <p:sp>
        <p:nvSpPr>
          <p:cNvPr id="16" name="正方形/長方形 15"/>
          <p:cNvSpPr/>
          <p:nvPr/>
        </p:nvSpPr>
        <p:spPr>
          <a:xfrm>
            <a:off x="-105811" y="5340522"/>
            <a:ext cx="2034692" cy="374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0070C0"/>
                </a:solidFill>
                <a:latin typeface="ＭＳ Ｐゴシック"/>
              </a:rPr>
              <a:t>将来に向けた課題</a:t>
            </a:r>
            <a:endParaRPr lang="ja-JP" altLang="en-US" sz="1600" b="1" dirty="0">
              <a:solidFill>
                <a:srgbClr val="0070C0"/>
              </a:solidFill>
              <a:latin typeface="ＭＳ Ｐゴシック"/>
            </a:endParaRPr>
          </a:p>
        </p:txBody>
      </p:sp>
      <p:sp>
        <p:nvSpPr>
          <p:cNvPr id="17" name="正方形/長方形 16"/>
          <p:cNvSpPr/>
          <p:nvPr/>
        </p:nvSpPr>
        <p:spPr>
          <a:xfrm>
            <a:off x="116614" y="5715345"/>
            <a:ext cx="9750932" cy="71797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16465" y="5694755"/>
            <a:ext cx="9789537" cy="738664"/>
          </a:xfrm>
          <a:prstGeom prst="rect">
            <a:avLst/>
          </a:prstGeom>
        </p:spPr>
        <p:txBody>
          <a:bodyPr wrap="square">
            <a:spAutoFit/>
          </a:bodyPr>
          <a:lstStyle/>
          <a:p>
            <a:r>
              <a:rPr lang="ja-JP" altLang="en-US" sz="1400" dirty="0" smtClean="0">
                <a:solidFill>
                  <a:prstClr val="black"/>
                </a:solidFill>
              </a:rPr>
              <a:t>　</a:t>
            </a:r>
            <a:r>
              <a:rPr lang="ja-JP" altLang="en-US" sz="1400" dirty="0">
                <a:solidFill>
                  <a:prstClr val="black"/>
                </a:solidFill>
              </a:rPr>
              <a:t>超少子高齢社会の医療ニーズに合わせた医療提供体制の再構築、地域包括ケアシステムの構築については、直ちに完成するものではなく、平成</a:t>
            </a:r>
            <a:r>
              <a:rPr lang="en-US" altLang="ja-JP" sz="1400" dirty="0">
                <a:solidFill>
                  <a:prstClr val="black"/>
                </a:solidFill>
              </a:rPr>
              <a:t>26</a:t>
            </a:r>
            <a:r>
              <a:rPr lang="ja-JP" altLang="en-US" sz="1400" dirty="0">
                <a:solidFill>
                  <a:prstClr val="black"/>
                </a:solidFill>
              </a:rPr>
              <a:t>年度診療報酬改定以降も、</a:t>
            </a:r>
            <a:r>
              <a:rPr lang="ja-JP" altLang="en-US" sz="1400" b="1" u="sng" dirty="0">
                <a:solidFill>
                  <a:prstClr val="black"/>
                </a:solidFill>
              </a:rPr>
              <a:t>引き続き</a:t>
            </a:r>
            <a:r>
              <a:rPr lang="en-US" altLang="ja-JP" sz="1400" b="1" u="sng" dirty="0">
                <a:solidFill>
                  <a:prstClr val="black"/>
                </a:solidFill>
              </a:rPr>
              <a:t>､2025(</a:t>
            </a:r>
            <a:r>
              <a:rPr lang="ja-JP" altLang="en-US" sz="1400" b="1" u="sng" dirty="0">
                <a:solidFill>
                  <a:prstClr val="black"/>
                </a:solidFill>
              </a:rPr>
              <a:t>平成</a:t>
            </a:r>
            <a:r>
              <a:rPr lang="en-US" altLang="ja-JP" sz="1400" b="1" u="sng" dirty="0">
                <a:solidFill>
                  <a:prstClr val="black"/>
                </a:solidFill>
              </a:rPr>
              <a:t>37)</a:t>
            </a:r>
            <a:r>
              <a:rPr lang="ja-JP" altLang="en-US" sz="1400" b="1" u="sng" dirty="0">
                <a:solidFill>
                  <a:prstClr val="black"/>
                </a:solidFill>
              </a:rPr>
              <a:t>年に向けて</a:t>
            </a:r>
            <a:r>
              <a:rPr lang="en-US" altLang="ja-JP" sz="1400" b="1" u="sng" dirty="0">
                <a:solidFill>
                  <a:prstClr val="black"/>
                </a:solidFill>
              </a:rPr>
              <a:t>､</a:t>
            </a:r>
            <a:r>
              <a:rPr lang="ja-JP" altLang="en-US" sz="1400" b="1" u="sng" dirty="0">
                <a:solidFill>
                  <a:prstClr val="black"/>
                </a:solidFill>
              </a:rPr>
              <a:t>質の高い医療が提供される診療報酬体系の在り方の検討も含め、医療機関の機能分化･強化と連携</a:t>
            </a:r>
            <a:r>
              <a:rPr lang="en-US" altLang="ja-JP" sz="1400" b="1" u="sng" dirty="0">
                <a:solidFill>
                  <a:prstClr val="black"/>
                </a:solidFill>
              </a:rPr>
              <a:t>､</a:t>
            </a:r>
            <a:r>
              <a:rPr lang="ja-JP" altLang="en-US" sz="1400" b="1" u="sng" dirty="0">
                <a:solidFill>
                  <a:prstClr val="black"/>
                </a:solidFill>
              </a:rPr>
              <a:t>在宅医療の充実等に取り組んでいく必要</a:t>
            </a:r>
            <a:r>
              <a:rPr lang="ja-JP" altLang="en-US" sz="1400" dirty="0">
                <a:solidFill>
                  <a:prstClr val="black"/>
                </a:solidFill>
              </a:rPr>
              <a:t>がある</a:t>
            </a:r>
            <a:r>
              <a:rPr lang="ja-JP" altLang="en-US" sz="1400" dirty="0" smtClean="0">
                <a:solidFill>
                  <a:prstClr val="black"/>
                </a:solidFill>
              </a:rPr>
              <a:t>。</a:t>
            </a:r>
            <a:endParaRPr lang="en-US" altLang="ja-JP" sz="1400" dirty="0" smtClean="0">
              <a:solidFill>
                <a:prstClr val="black"/>
              </a:solidFill>
            </a:endParaRPr>
          </a:p>
        </p:txBody>
      </p:sp>
      <p:sp>
        <p:nvSpPr>
          <p:cNvPr id="19" name="テキスト ボックス 18"/>
          <p:cNvSpPr txBox="1"/>
          <p:nvPr/>
        </p:nvSpPr>
        <p:spPr>
          <a:xfrm>
            <a:off x="6981225" y="320242"/>
            <a:ext cx="2924775" cy="923330"/>
          </a:xfrm>
          <a:prstGeom prst="rect">
            <a:avLst/>
          </a:prstGeom>
          <a:noFill/>
        </p:spPr>
        <p:txBody>
          <a:bodyPr wrap="square" rtlCol="0">
            <a:spAutoFit/>
          </a:bodyPr>
          <a:lstStyle/>
          <a:p>
            <a:pPr algn="r"/>
            <a:r>
              <a:rPr lang="ja-JP" altLang="ja-JP" sz="1200" dirty="0" smtClean="0">
                <a:solidFill>
                  <a:prstClr val="black"/>
                </a:solidFill>
              </a:rPr>
              <a:t>平成２</a:t>
            </a:r>
            <a:r>
              <a:rPr lang="ja-JP" altLang="en-US" sz="1200" dirty="0" smtClean="0">
                <a:solidFill>
                  <a:prstClr val="black"/>
                </a:solidFill>
              </a:rPr>
              <a:t>５</a:t>
            </a:r>
            <a:r>
              <a:rPr lang="ja-JP" altLang="ja-JP" sz="1200" dirty="0" smtClean="0">
                <a:solidFill>
                  <a:prstClr val="black"/>
                </a:solidFill>
              </a:rPr>
              <a:t>年１２月</a:t>
            </a:r>
            <a:r>
              <a:rPr lang="ja-JP" altLang="en-US" sz="1200" dirty="0">
                <a:solidFill>
                  <a:prstClr val="black"/>
                </a:solidFill>
              </a:rPr>
              <a:t>６</a:t>
            </a:r>
            <a:r>
              <a:rPr lang="ja-JP" altLang="ja-JP" sz="1200" dirty="0" smtClean="0">
                <a:solidFill>
                  <a:prstClr val="black"/>
                </a:solidFill>
              </a:rPr>
              <a:t>日　</a:t>
            </a:r>
          </a:p>
          <a:p>
            <a:pPr algn="r"/>
            <a:r>
              <a:rPr lang="ja-JP" altLang="ja-JP" sz="1200" dirty="0" smtClean="0">
                <a:solidFill>
                  <a:prstClr val="black"/>
                </a:solidFill>
              </a:rPr>
              <a:t>社会</a:t>
            </a:r>
            <a:r>
              <a:rPr lang="ja-JP" altLang="en-US" sz="1200" dirty="0" smtClean="0">
                <a:solidFill>
                  <a:prstClr val="black"/>
                </a:solidFill>
              </a:rPr>
              <a:t>保障審議会医療</a:t>
            </a:r>
            <a:r>
              <a:rPr lang="ja-JP" altLang="ja-JP" sz="1200" dirty="0" smtClean="0">
                <a:solidFill>
                  <a:prstClr val="black"/>
                </a:solidFill>
              </a:rPr>
              <a:t>保険</a:t>
            </a:r>
            <a:r>
              <a:rPr lang="ja-JP" altLang="en-US" sz="1200" dirty="0" smtClean="0">
                <a:solidFill>
                  <a:prstClr val="black"/>
                </a:solidFill>
              </a:rPr>
              <a:t>部会</a:t>
            </a:r>
            <a:endParaRPr lang="en-US" altLang="ja-JP" sz="1200" dirty="0" smtClean="0">
              <a:solidFill>
                <a:prstClr val="black"/>
              </a:solidFill>
            </a:endParaRPr>
          </a:p>
          <a:p>
            <a:pPr algn="r"/>
            <a:r>
              <a:rPr lang="ja-JP" altLang="en-US" sz="1200" dirty="0" smtClean="0">
                <a:solidFill>
                  <a:prstClr val="black"/>
                </a:solidFill>
              </a:rPr>
              <a:t>社会保障審議会医療部会</a:t>
            </a:r>
            <a:endParaRPr lang="ja-JP" altLang="ja-JP" sz="1200" dirty="0" smtClean="0">
              <a:solidFill>
                <a:prstClr val="black"/>
              </a:solidFill>
            </a:endParaRPr>
          </a:p>
          <a:p>
            <a:endParaRPr lang="ja-JP" altLang="en-US" dirty="0">
              <a:solidFill>
                <a:prstClr val="black"/>
              </a:solidFill>
            </a:endParaRPr>
          </a:p>
        </p:txBody>
      </p:sp>
      <p:sp>
        <p:nvSpPr>
          <p:cNvPr id="3" name="正方形/長方形 2"/>
          <p:cNvSpPr/>
          <p:nvPr/>
        </p:nvSpPr>
        <p:spPr>
          <a:xfrm>
            <a:off x="124423" y="1251073"/>
            <a:ext cx="9684334" cy="61555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a:spAutoFit/>
          </a:bodyPr>
          <a:lstStyle/>
          <a:p>
            <a:pPr marL="182563" indent="-182563"/>
            <a:r>
              <a:rPr lang="ja-JP" altLang="en-US" sz="1400" b="1" dirty="0" smtClean="0">
                <a:solidFill>
                  <a:prstClr val="black"/>
                </a:solidFill>
              </a:rPr>
              <a:t>○　入院</a:t>
            </a:r>
            <a:r>
              <a:rPr lang="ja-JP" altLang="en-US" sz="1400" b="1" dirty="0">
                <a:solidFill>
                  <a:prstClr val="black"/>
                </a:solidFill>
              </a:rPr>
              <a:t>医療・外来医療を含めた医療機関の機能分化・強化と連携、在宅医療の充実等に取り組み、医療提供体制の再構築</a:t>
            </a:r>
            <a:r>
              <a:rPr lang="ja-JP" altLang="en-US" sz="1400" b="1" dirty="0" smtClean="0">
                <a:solidFill>
                  <a:prstClr val="black"/>
                </a:solidFill>
              </a:rPr>
              <a:t>、地域</a:t>
            </a:r>
            <a:r>
              <a:rPr lang="ja-JP" altLang="en-US" sz="1400" b="1" dirty="0">
                <a:solidFill>
                  <a:prstClr val="black"/>
                </a:solidFill>
              </a:rPr>
              <a:t>包括ケアシステムの構築を図る。</a:t>
            </a:r>
            <a:r>
              <a:rPr lang="ja-JP" altLang="en-US" sz="1400" b="1" dirty="0">
                <a:solidFill>
                  <a:srgbClr val="5B9BD5"/>
                </a:solidFill>
              </a:rPr>
              <a:t>　　　</a:t>
            </a:r>
            <a:r>
              <a:rPr lang="ja-JP" altLang="en-US" b="1" dirty="0">
                <a:solidFill>
                  <a:srgbClr val="5B9BD5"/>
                </a:solidFill>
              </a:rPr>
              <a:t>　</a:t>
            </a:r>
            <a:r>
              <a:rPr lang="ja-JP" altLang="en-US" sz="2000" dirty="0">
                <a:solidFill>
                  <a:prstClr val="black"/>
                </a:solidFill>
                <a:latin typeface="ＭＳ Ｐゴシック" pitchFamily="50" charset="-128"/>
              </a:rPr>
              <a:t>　　　　　</a:t>
            </a:r>
            <a:r>
              <a:rPr lang="ja-JP" altLang="en-US" dirty="0">
                <a:solidFill>
                  <a:prstClr val="black"/>
                </a:solidFill>
                <a:latin typeface="ＭＳ Ｐゴシック" pitchFamily="50" charset="-128"/>
              </a:rPr>
              <a:t>　</a:t>
            </a:r>
            <a:endParaRPr lang="ja-JP" altLang="en-US" dirty="0">
              <a:solidFill>
                <a:prstClr val="black"/>
              </a:solidFill>
            </a:endParaRPr>
          </a:p>
        </p:txBody>
      </p:sp>
      <p:sp>
        <p:nvSpPr>
          <p:cNvPr id="4" name="正方形/長方形 3"/>
          <p:cNvSpPr/>
          <p:nvPr/>
        </p:nvSpPr>
        <p:spPr>
          <a:xfrm>
            <a:off x="93523" y="896872"/>
            <a:ext cx="1011815" cy="338554"/>
          </a:xfrm>
          <a:prstGeom prst="rect">
            <a:avLst/>
          </a:prstGeom>
        </p:spPr>
        <p:txBody>
          <a:bodyPr wrap="none">
            <a:spAutoFit/>
          </a:bodyPr>
          <a:lstStyle/>
          <a:p>
            <a:pPr algn="ctr"/>
            <a:r>
              <a:rPr lang="ja-JP" altLang="en-US" sz="1600" b="1" dirty="0">
                <a:solidFill>
                  <a:prstClr val="black"/>
                </a:solidFill>
                <a:latin typeface="ＭＳ Ｐゴシック"/>
              </a:rPr>
              <a:t>基本認識</a:t>
            </a:r>
          </a:p>
        </p:txBody>
      </p:sp>
      <p:sp>
        <p:nvSpPr>
          <p:cNvPr id="2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555977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defRPr/>
            </a:pPr>
            <a:r>
              <a:rPr lang="ja-JP" altLang="en-US" kern="0" dirty="0" smtClean="0">
                <a:solidFill>
                  <a:srgbClr val="000000"/>
                </a:solidFill>
              </a:rPr>
              <a:t>４．適切な在宅医療の推進</a:t>
            </a: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50</a:t>
            </a:fld>
            <a:endParaRPr lang="ja-JP" altLang="en-US" dirty="0">
              <a:solidFill>
                <a:prstClr val="black"/>
              </a:solidFill>
            </a:endParaRPr>
          </a:p>
        </p:txBody>
      </p:sp>
      <p:sp>
        <p:nvSpPr>
          <p:cNvPr id="6" name="Rectangle 36"/>
          <p:cNvSpPr>
            <a:spLocks noChangeArrowheads="1"/>
          </p:cNvSpPr>
          <p:nvPr/>
        </p:nvSpPr>
        <p:spPr bwMode="auto">
          <a:xfrm>
            <a:off x="194352" y="894070"/>
            <a:ext cx="1685819" cy="544311"/>
          </a:xfrm>
          <a:prstGeom prst="rect">
            <a:avLst/>
          </a:prstGeom>
          <a:solidFill>
            <a:schemeClr val="accent2">
              <a:lumMod val="75000"/>
              <a:alpha val="40000"/>
            </a:schemeClr>
          </a:solidFill>
          <a:ln w="0">
            <a:noFill/>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en-US" altLang="ja-JP" sz="2800" dirty="0" smtClean="0">
                <a:solidFill>
                  <a:prstClr val="black"/>
                </a:solidFill>
              </a:rPr>
              <a:t>【</a:t>
            </a:r>
            <a:r>
              <a:rPr lang="ja-JP" altLang="en-US" sz="2800" dirty="0" smtClean="0">
                <a:solidFill>
                  <a:prstClr val="black"/>
                </a:solidFill>
              </a:rPr>
              <a:t>緩和策</a:t>
            </a:r>
            <a:r>
              <a:rPr lang="en-US" altLang="ja-JP" sz="2800" dirty="0" smtClean="0">
                <a:solidFill>
                  <a:prstClr val="black"/>
                </a:solidFill>
              </a:rPr>
              <a:t>】</a:t>
            </a:r>
            <a:endParaRPr lang="ja-JP" altLang="en-US" sz="2800" dirty="0">
              <a:solidFill>
                <a:prstClr val="black"/>
              </a:solidFill>
            </a:endParaRPr>
          </a:p>
        </p:txBody>
      </p:sp>
      <p:sp>
        <p:nvSpPr>
          <p:cNvPr id="7" name="Rectangle 37"/>
          <p:cNvSpPr>
            <a:spLocks noChangeArrowheads="1"/>
          </p:cNvSpPr>
          <p:nvPr/>
        </p:nvSpPr>
        <p:spPr bwMode="auto">
          <a:xfrm>
            <a:off x="199056" y="1439422"/>
            <a:ext cx="9609815" cy="4549254"/>
          </a:xfrm>
          <a:prstGeom prst="rect">
            <a:avLst/>
          </a:prstGeom>
          <a:solidFill>
            <a:srgbClr val="FFFFAF">
              <a:alpha val="49804"/>
            </a:srgbClr>
          </a:solidFill>
          <a:ln w="22225">
            <a:solidFill>
              <a:schemeClr val="tx1"/>
            </a:solidFill>
            <a:prstDash val="dash"/>
            <a:miter lim="800000"/>
            <a:headEnd/>
            <a:tailEnd/>
          </a:ln>
        </p:spPr>
        <p:txBody>
          <a:bodyPr/>
          <a:lstStyle/>
          <a:p>
            <a:pPr defTabSz="457200" fontAlgn="base">
              <a:lnSpc>
                <a:spcPts val="2400"/>
              </a:lnSpc>
              <a:spcBef>
                <a:spcPct val="0"/>
              </a:spcBef>
            </a:pPr>
            <a:r>
              <a:rPr lang="ja-JP" altLang="en-US" sz="2000" kern="100" dirty="0" smtClean="0">
                <a:solidFill>
                  <a:prstClr val="black"/>
                </a:solidFill>
                <a:latin typeface="+mn-ea"/>
                <a:cs typeface="Times New Roman"/>
              </a:rPr>
              <a:t>☆　中医協で答申</a:t>
            </a:r>
            <a:r>
              <a:rPr lang="ja-JP" altLang="ja-JP" sz="2000" kern="100" dirty="0" smtClean="0">
                <a:solidFill>
                  <a:prstClr val="black"/>
                </a:solidFill>
                <a:latin typeface="+mn-ea"/>
                <a:cs typeface="Times New Roman"/>
              </a:rPr>
              <a:t>後</a:t>
            </a:r>
            <a:r>
              <a:rPr lang="ja-JP" altLang="ja-JP" sz="2000" kern="100" dirty="0">
                <a:solidFill>
                  <a:prstClr val="black"/>
                </a:solidFill>
                <a:latin typeface="+mn-ea"/>
                <a:cs typeface="Times New Roman"/>
              </a:rPr>
              <a:t>、様々な</a:t>
            </a:r>
            <a:r>
              <a:rPr lang="ja-JP" altLang="ja-JP" sz="2000" kern="100" dirty="0" smtClean="0">
                <a:solidFill>
                  <a:prstClr val="black"/>
                </a:solidFill>
                <a:latin typeface="+mn-ea"/>
                <a:cs typeface="Times New Roman"/>
              </a:rPr>
              <a:t>現場</a:t>
            </a:r>
            <a:r>
              <a:rPr lang="ja-JP" altLang="en-US" sz="2000" kern="100" dirty="0" smtClean="0">
                <a:solidFill>
                  <a:prstClr val="black"/>
                </a:solidFill>
                <a:latin typeface="+mn-ea"/>
                <a:cs typeface="Times New Roman"/>
              </a:rPr>
              <a:t>から</a:t>
            </a:r>
            <a:r>
              <a:rPr lang="ja-JP" altLang="ja-JP" sz="2000" kern="100" dirty="0" smtClean="0">
                <a:solidFill>
                  <a:prstClr val="black"/>
                </a:solidFill>
                <a:latin typeface="+mn-ea"/>
                <a:cs typeface="Times New Roman"/>
              </a:rPr>
              <a:t>の</a:t>
            </a:r>
            <a:r>
              <a:rPr lang="ja-JP" altLang="ja-JP" sz="2000" kern="100" dirty="0">
                <a:solidFill>
                  <a:prstClr val="black"/>
                </a:solidFill>
                <a:latin typeface="+mn-ea"/>
                <a:cs typeface="Times New Roman"/>
              </a:rPr>
              <a:t>声があり</a:t>
            </a:r>
            <a:r>
              <a:rPr lang="ja-JP" altLang="ja-JP" sz="2000" kern="100" dirty="0" smtClean="0">
                <a:solidFill>
                  <a:prstClr val="black"/>
                </a:solidFill>
                <a:latin typeface="+mn-ea"/>
                <a:cs typeface="Times New Roman"/>
              </a:rPr>
              <a:t>、</a:t>
            </a:r>
            <a:endParaRPr lang="en-US" altLang="ja-JP" sz="2000" kern="100" dirty="0" smtClean="0">
              <a:solidFill>
                <a:prstClr val="black"/>
              </a:solidFill>
              <a:latin typeface="+mn-ea"/>
              <a:cs typeface="Times New Roman"/>
            </a:endParaRPr>
          </a:p>
          <a:p>
            <a:pPr defTabSz="457200" fontAlgn="base">
              <a:lnSpc>
                <a:spcPts val="2400"/>
              </a:lnSpc>
              <a:spcBef>
                <a:spcPct val="0"/>
              </a:spcBef>
            </a:pPr>
            <a:r>
              <a:rPr lang="ja-JP" altLang="en-US" sz="2000" kern="100" dirty="0">
                <a:solidFill>
                  <a:prstClr val="black"/>
                </a:solidFill>
                <a:latin typeface="+mn-ea"/>
                <a:cs typeface="Times New Roman"/>
              </a:rPr>
              <a:t>　</a:t>
            </a:r>
            <a:r>
              <a:rPr lang="ja-JP" altLang="en-US" sz="2000" kern="100" dirty="0" smtClean="0">
                <a:solidFill>
                  <a:prstClr val="black"/>
                </a:solidFill>
                <a:latin typeface="+mn-ea"/>
                <a:cs typeface="Times New Roman"/>
              </a:rPr>
              <a:t> 日本医師会として、</a:t>
            </a:r>
            <a:r>
              <a:rPr lang="ja-JP" altLang="en-US" sz="2000" kern="100" dirty="0" smtClean="0">
                <a:solidFill>
                  <a:srgbClr val="FF0000"/>
                </a:solidFill>
                <a:latin typeface="+mn-ea"/>
                <a:cs typeface="Times New Roman"/>
              </a:rPr>
              <a:t>通知などの</a:t>
            </a:r>
            <a:r>
              <a:rPr lang="ja-JP" altLang="ja-JP" sz="2000" kern="100" dirty="0" smtClean="0">
                <a:solidFill>
                  <a:srgbClr val="FF0000"/>
                </a:solidFill>
                <a:latin typeface="+mn-ea"/>
                <a:cs typeface="Times New Roman"/>
              </a:rPr>
              <a:t>運用で</a:t>
            </a:r>
            <a:r>
              <a:rPr lang="ja-JP" altLang="ja-JP" sz="2000" kern="100" dirty="0">
                <a:solidFill>
                  <a:srgbClr val="FF0000"/>
                </a:solidFill>
                <a:latin typeface="+mn-ea"/>
                <a:cs typeface="Times New Roman"/>
              </a:rPr>
              <a:t>緩和措置</a:t>
            </a:r>
            <a:r>
              <a:rPr lang="ja-JP" altLang="ja-JP" sz="2000" kern="100" dirty="0" smtClean="0">
                <a:solidFill>
                  <a:srgbClr val="FF0000"/>
                </a:solidFill>
                <a:latin typeface="+mn-ea"/>
                <a:cs typeface="Times New Roman"/>
              </a:rPr>
              <a:t>を講</a:t>
            </a:r>
            <a:r>
              <a:rPr lang="ja-JP" altLang="ja-JP" sz="2000" kern="100" dirty="0">
                <a:solidFill>
                  <a:srgbClr val="FF0000"/>
                </a:solidFill>
                <a:latin typeface="+mn-ea"/>
                <a:cs typeface="Times New Roman"/>
              </a:rPr>
              <a:t>ずる</a:t>
            </a:r>
            <a:r>
              <a:rPr lang="ja-JP" altLang="ja-JP" sz="2000" kern="100" dirty="0" smtClean="0">
                <a:solidFill>
                  <a:prstClr val="black"/>
                </a:solidFill>
                <a:latin typeface="+mn-ea"/>
                <a:cs typeface="Times New Roman"/>
              </a:rPr>
              <a:t>よう厚生労働省に</a:t>
            </a:r>
            <a:r>
              <a:rPr lang="ja-JP" altLang="ja-JP" sz="2000" kern="100" dirty="0">
                <a:solidFill>
                  <a:prstClr val="black"/>
                </a:solidFill>
                <a:latin typeface="+mn-ea"/>
                <a:cs typeface="Times New Roman"/>
              </a:rPr>
              <a:t>申し入れ</a:t>
            </a:r>
            <a:r>
              <a:rPr lang="ja-JP" altLang="ja-JP" sz="2000" kern="100" dirty="0" smtClean="0">
                <a:solidFill>
                  <a:prstClr val="black"/>
                </a:solidFill>
                <a:latin typeface="+mn-ea"/>
                <a:cs typeface="Times New Roman"/>
              </a:rPr>
              <a:t>、</a:t>
            </a:r>
            <a:r>
              <a:rPr lang="en-US" altLang="ja-JP" sz="2000" kern="100" dirty="0" smtClean="0">
                <a:solidFill>
                  <a:prstClr val="black"/>
                </a:solidFill>
                <a:latin typeface="+mn-ea"/>
                <a:cs typeface="Times New Roman"/>
              </a:rPr>
              <a:t> </a:t>
            </a:r>
          </a:p>
          <a:p>
            <a:pPr defTabSz="457200" fontAlgn="base">
              <a:lnSpc>
                <a:spcPts val="2400"/>
              </a:lnSpc>
              <a:spcBef>
                <a:spcPct val="0"/>
              </a:spcBef>
            </a:pPr>
            <a:r>
              <a:rPr lang="en-US" altLang="ja-JP" sz="2000" kern="100" dirty="0">
                <a:solidFill>
                  <a:prstClr val="black"/>
                </a:solidFill>
                <a:latin typeface="+mn-ea"/>
                <a:cs typeface="Times New Roman"/>
              </a:rPr>
              <a:t> </a:t>
            </a:r>
            <a:r>
              <a:rPr lang="en-US" altLang="ja-JP" sz="2000" kern="100" dirty="0" smtClean="0">
                <a:solidFill>
                  <a:prstClr val="black"/>
                </a:solidFill>
                <a:latin typeface="+mn-ea"/>
                <a:cs typeface="Times New Roman"/>
              </a:rPr>
              <a:t>  </a:t>
            </a:r>
            <a:r>
              <a:rPr lang="ja-JP" altLang="ja-JP" sz="2000" kern="100" dirty="0" smtClean="0">
                <a:solidFill>
                  <a:prstClr val="black"/>
                </a:solidFill>
                <a:latin typeface="+mn-ea"/>
                <a:cs typeface="Times New Roman"/>
              </a:rPr>
              <a:t>最終的に</a:t>
            </a:r>
            <a:r>
              <a:rPr lang="ja-JP" altLang="en-US" sz="2000" kern="100" dirty="0" smtClean="0">
                <a:solidFill>
                  <a:prstClr val="black"/>
                </a:solidFill>
                <a:latin typeface="+mn-ea"/>
                <a:cs typeface="Times New Roman"/>
              </a:rPr>
              <a:t>厚生労働</a:t>
            </a:r>
            <a:r>
              <a:rPr lang="ja-JP" altLang="ja-JP" sz="2000" kern="100" dirty="0" smtClean="0">
                <a:solidFill>
                  <a:prstClr val="black"/>
                </a:solidFill>
                <a:latin typeface="+mn-ea"/>
                <a:cs typeface="Times New Roman"/>
              </a:rPr>
              <a:t>大臣</a:t>
            </a:r>
            <a:r>
              <a:rPr lang="ja-JP" altLang="ja-JP" sz="2000" kern="100" dirty="0">
                <a:solidFill>
                  <a:prstClr val="black"/>
                </a:solidFill>
                <a:latin typeface="+mn-ea"/>
                <a:cs typeface="Times New Roman"/>
              </a:rPr>
              <a:t>の判断で、次のような</a:t>
            </a:r>
            <a:r>
              <a:rPr lang="ja-JP" altLang="ja-JP" sz="2000" kern="100" dirty="0" smtClean="0">
                <a:solidFill>
                  <a:prstClr val="black"/>
                </a:solidFill>
                <a:latin typeface="+mn-ea"/>
                <a:cs typeface="Times New Roman"/>
              </a:rPr>
              <a:t>緩和が</a:t>
            </a:r>
            <a:r>
              <a:rPr lang="ja-JP" altLang="ja-JP" sz="2000" kern="100" dirty="0">
                <a:solidFill>
                  <a:prstClr val="black"/>
                </a:solidFill>
                <a:latin typeface="+mn-ea"/>
                <a:cs typeface="Times New Roman"/>
              </a:rPr>
              <a:t>行われる</a:t>
            </a:r>
            <a:r>
              <a:rPr lang="ja-JP" altLang="ja-JP" sz="2000" kern="100" dirty="0" smtClean="0">
                <a:solidFill>
                  <a:prstClr val="black"/>
                </a:solidFill>
                <a:latin typeface="+mn-ea"/>
                <a:cs typeface="Times New Roman"/>
              </a:rPr>
              <a:t>ことと</a:t>
            </a:r>
            <a:r>
              <a:rPr lang="ja-JP" altLang="ja-JP" sz="2000" kern="100" dirty="0">
                <a:solidFill>
                  <a:prstClr val="black"/>
                </a:solidFill>
                <a:latin typeface="+mn-ea"/>
                <a:cs typeface="Times New Roman"/>
              </a:rPr>
              <a:t>なった</a:t>
            </a:r>
            <a:r>
              <a:rPr lang="ja-JP" altLang="ja-JP" sz="2000" kern="100" dirty="0" smtClean="0">
                <a:solidFill>
                  <a:prstClr val="black"/>
                </a:solidFill>
                <a:latin typeface="+mn-ea"/>
                <a:cs typeface="Times New Roman"/>
              </a:rPr>
              <a:t>。</a:t>
            </a: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endParaRPr lang="en-US" altLang="ja-JP" sz="2000" kern="100" dirty="0" smtClean="0">
              <a:solidFill>
                <a:prstClr val="black"/>
              </a:solidFill>
              <a:latin typeface="+mn-ea"/>
              <a:cs typeface="Times New Roman"/>
            </a:endParaRPr>
          </a:p>
          <a:p>
            <a:pPr defTabSz="457200" fontAlgn="base">
              <a:lnSpc>
                <a:spcPts val="2400"/>
              </a:lnSpc>
              <a:spcBef>
                <a:spcPct val="0"/>
              </a:spcBef>
            </a:pPr>
            <a:r>
              <a:rPr lang="ja-JP" altLang="en-US" sz="2000" kern="100" dirty="0" smtClean="0">
                <a:solidFill>
                  <a:prstClr val="black"/>
                </a:solidFill>
                <a:latin typeface="+mn-ea"/>
                <a:cs typeface="Times New Roman"/>
              </a:rPr>
              <a:t>　　　　　通知等が発出され次第、周知いたします。</a:t>
            </a:r>
            <a:endParaRPr lang="ja-JP" altLang="ja-JP" sz="2000" kern="100" dirty="0">
              <a:solidFill>
                <a:prstClr val="black"/>
              </a:solidFill>
              <a:latin typeface="+mn-ea"/>
              <a:cs typeface="Times New Roman"/>
            </a:endParaRPr>
          </a:p>
          <a:p>
            <a:pPr indent="76200" defTabSz="457200" fontAlgn="base">
              <a:lnSpc>
                <a:spcPts val="2400"/>
              </a:lnSpc>
              <a:spcBef>
                <a:spcPct val="0"/>
              </a:spcBef>
            </a:pPr>
            <a:r>
              <a:rPr lang="ja-JP" altLang="en-US" sz="2000" kern="100" dirty="0" smtClean="0">
                <a:solidFill>
                  <a:prstClr val="black"/>
                </a:solidFill>
                <a:latin typeface="+mn-ea"/>
                <a:cs typeface="Times New Roman"/>
              </a:rPr>
              <a:t>　</a:t>
            </a:r>
            <a:endParaRPr lang="ja-JP" altLang="ja-JP" sz="2000" kern="100" dirty="0">
              <a:solidFill>
                <a:prstClr val="black"/>
              </a:solidFill>
              <a:latin typeface="+mn-ea"/>
              <a:cs typeface="Times New Roman"/>
            </a:endParaRPr>
          </a:p>
        </p:txBody>
      </p:sp>
      <p:sp>
        <p:nvSpPr>
          <p:cNvPr id="8" name="Rectangle 37"/>
          <p:cNvSpPr>
            <a:spLocks noChangeArrowheads="1"/>
          </p:cNvSpPr>
          <p:nvPr/>
        </p:nvSpPr>
        <p:spPr bwMode="auto">
          <a:xfrm>
            <a:off x="467896" y="2471685"/>
            <a:ext cx="9243845" cy="2655119"/>
          </a:xfrm>
          <a:prstGeom prst="rect">
            <a:avLst/>
          </a:prstGeom>
          <a:solidFill>
            <a:schemeClr val="bg1"/>
          </a:solidFill>
          <a:ln w="15875">
            <a:solidFill>
              <a:schemeClr val="tx1"/>
            </a:solidFill>
            <a:prstDash val="sysDot"/>
            <a:miter lim="800000"/>
            <a:headEnd/>
            <a:tailEnd/>
          </a:ln>
        </p:spPr>
        <p:txBody>
          <a:bodyPr/>
          <a:lstStyle/>
          <a:p>
            <a:pPr indent="76200" defTabSz="457200" fontAlgn="base">
              <a:lnSpc>
                <a:spcPts val="2200"/>
              </a:lnSpc>
              <a:spcBef>
                <a:spcPct val="0"/>
              </a:spcBef>
            </a:pPr>
            <a:r>
              <a:rPr lang="en-US" altLang="ja-JP" sz="1900" kern="100" dirty="0" smtClean="0">
                <a:solidFill>
                  <a:prstClr val="black"/>
                </a:solidFill>
                <a:latin typeface="+mn-ea"/>
                <a:cs typeface="Times New Roman"/>
              </a:rPr>
              <a:t>1)  </a:t>
            </a:r>
            <a:r>
              <a:rPr lang="ja-JP" altLang="ja-JP" sz="1900" kern="100" dirty="0" smtClean="0">
                <a:solidFill>
                  <a:prstClr val="black"/>
                </a:solidFill>
                <a:latin typeface="+mn-ea"/>
                <a:cs typeface="Times New Roman"/>
              </a:rPr>
              <a:t>同一患家</a:t>
            </a:r>
            <a:r>
              <a:rPr lang="ja-JP" altLang="en-US" sz="1900" kern="100" dirty="0" smtClean="0">
                <a:solidFill>
                  <a:prstClr val="black"/>
                </a:solidFill>
                <a:latin typeface="+mn-ea"/>
                <a:cs typeface="Times New Roman"/>
              </a:rPr>
              <a:t>等</a:t>
            </a:r>
            <a:r>
              <a:rPr lang="ja-JP" altLang="ja-JP" sz="1900" kern="100" dirty="0" smtClean="0">
                <a:solidFill>
                  <a:prstClr val="black"/>
                </a:solidFill>
                <a:latin typeface="+mn-ea"/>
                <a:cs typeface="Times New Roman"/>
              </a:rPr>
              <a:t>で</a:t>
            </a:r>
            <a:r>
              <a:rPr lang="ja-JP" altLang="en-US" sz="1900" kern="100" dirty="0" smtClean="0">
                <a:solidFill>
                  <a:prstClr val="black"/>
                </a:solidFill>
                <a:latin typeface="+mn-ea"/>
                <a:cs typeface="Times New Roman"/>
              </a:rPr>
              <a:t>、</a:t>
            </a:r>
            <a:r>
              <a:rPr lang="ja-JP" altLang="ja-JP" sz="1900" kern="100" dirty="0" smtClean="0">
                <a:solidFill>
                  <a:prstClr val="black"/>
                </a:solidFill>
                <a:latin typeface="+mn-ea"/>
                <a:cs typeface="Times New Roman"/>
              </a:rPr>
              <a:t>夫婦</a:t>
            </a:r>
            <a:r>
              <a:rPr lang="ja-JP" altLang="ja-JP" sz="1900" kern="100" dirty="0">
                <a:solidFill>
                  <a:prstClr val="black"/>
                </a:solidFill>
                <a:latin typeface="+mn-ea"/>
                <a:cs typeface="Times New Roman"/>
              </a:rPr>
              <a:t>等の診察をした場合の減額は行わない</a:t>
            </a:r>
          </a:p>
          <a:p>
            <a:pPr indent="76200" defTabSz="457200" fontAlgn="base">
              <a:lnSpc>
                <a:spcPts val="2200"/>
              </a:lnSpc>
              <a:spcBef>
                <a:spcPct val="0"/>
              </a:spcBef>
            </a:pPr>
            <a:r>
              <a:rPr lang="en-US" altLang="ja-JP" sz="1900" kern="100" dirty="0" smtClean="0">
                <a:solidFill>
                  <a:prstClr val="black"/>
                </a:solidFill>
                <a:latin typeface="+mn-ea"/>
                <a:cs typeface="Times New Roman"/>
              </a:rPr>
              <a:t>2)  </a:t>
            </a:r>
            <a:r>
              <a:rPr lang="ja-JP" altLang="ja-JP" sz="1900" kern="100" dirty="0" smtClean="0">
                <a:solidFill>
                  <a:prstClr val="black"/>
                </a:solidFill>
                <a:latin typeface="+mn-ea"/>
                <a:cs typeface="Times New Roman"/>
              </a:rPr>
              <a:t>同一</a:t>
            </a:r>
            <a:r>
              <a:rPr lang="ja-JP" altLang="ja-JP" sz="1900" kern="100" dirty="0">
                <a:solidFill>
                  <a:prstClr val="black"/>
                </a:solidFill>
                <a:latin typeface="+mn-ea"/>
                <a:cs typeface="Times New Roman"/>
              </a:rPr>
              <a:t>建物での減額</a:t>
            </a:r>
            <a:r>
              <a:rPr lang="ja-JP" altLang="ja-JP" sz="1900" kern="100" dirty="0" smtClean="0">
                <a:solidFill>
                  <a:prstClr val="black"/>
                </a:solidFill>
                <a:latin typeface="+mn-ea"/>
                <a:cs typeface="Times New Roman"/>
              </a:rPr>
              <a:t>は</a:t>
            </a:r>
            <a:r>
              <a:rPr lang="ja-JP" altLang="en-US" sz="1900" kern="100" dirty="0" smtClean="0">
                <a:solidFill>
                  <a:prstClr val="black"/>
                </a:solidFill>
                <a:latin typeface="+mn-ea"/>
                <a:cs typeface="Times New Roman"/>
              </a:rPr>
              <a:t>、</a:t>
            </a:r>
            <a:r>
              <a:rPr lang="ja-JP" altLang="ja-JP" sz="1900" kern="100" dirty="0" smtClean="0">
                <a:solidFill>
                  <a:prstClr val="black"/>
                </a:solidFill>
                <a:latin typeface="+mn-ea"/>
                <a:cs typeface="Times New Roman"/>
              </a:rPr>
              <a:t>月１回</a:t>
            </a:r>
            <a:r>
              <a:rPr lang="ja-JP" altLang="en-US" sz="1900" kern="100" dirty="0" smtClean="0">
                <a:solidFill>
                  <a:prstClr val="black"/>
                </a:solidFill>
                <a:latin typeface="+mn-ea"/>
                <a:cs typeface="Times New Roman"/>
              </a:rPr>
              <a:t>、</a:t>
            </a:r>
            <a:r>
              <a:rPr lang="ja-JP" altLang="ja-JP" sz="1900" kern="100" dirty="0" smtClean="0">
                <a:solidFill>
                  <a:prstClr val="black"/>
                </a:solidFill>
                <a:latin typeface="+mn-ea"/>
                <a:cs typeface="Times New Roman"/>
              </a:rPr>
              <a:t>訪問</a:t>
            </a:r>
            <a:r>
              <a:rPr lang="ja-JP" altLang="ja-JP" sz="1900" kern="100" dirty="0">
                <a:solidFill>
                  <a:prstClr val="black"/>
                </a:solidFill>
                <a:latin typeface="+mn-ea"/>
                <a:cs typeface="Times New Roman"/>
              </a:rPr>
              <a:t>診療料の同一建物以外の場合を算定</a:t>
            </a:r>
            <a:r>
              <a:rPr lang="ja-JP" altLang="ja-JP" sz="1900" kern="100" dirty="0" smtClean="0">
                <a:solidFill>
                  <a:prstClr val="black"/>
                </a:solidFill>
                <a:latin typeface="+mn-ea"/>
                <a:cs typeface="Times New Roman"/>
              </a:rPr>
              <a:t>した場合は</a:t>
            </a:r>
            <a:endParaRPr lang="en-US" altLang="ja-JP" sz="1900" kern="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dirty="0">
                <a:solidFill>
                  <a:prstClr val="black"/>
                </a:solidFill>
                <a:latin typeface="+mn-ea"/>
                <a:cs typeface="Times New Roman"/>
              </a:rPr>
              <a:t> </a:t>
            </a:r>
            <a:r>
              <a:rPr lang="en-US" altLang="ja-JP"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行わない</a:t>
            </a:r>
            <a:endParaRPr lang="ja-JP" altLang="ja-JP" sz="1900" kern="100" dirty="0">
              <a:solidFill>
                <a:prstClr val="black"/>
              </a:solidFill>
              <a:latin typeface="+mn-ea"/>
              <a:cs typeface="Times New Roman"/>
            </a:endParaRPr>
          </a:p>
          <a:p>
            <a:pPr indent="76200" defTabSz="457200" fontAlgn="base">
              <a:lnSpc>
                <a:spcPts val="2200"/>
              </a:lnSpc>
              <a:spcBef>
                <a:spcPct val="0"/>
              </a:spcBef>
            </a:pPr>
            <a:r>
              <a:rPr lang="en-US" altLang="ja-JP" sz="1900" kern="100" dirty="0" smtClean="0">
                <a:solidFill>
                  <a:prstClr val="black"/>
                </a:solidFill>
                <a:latin typeface="+mn-ea"/>
                <a:cs typeface="Times New Roman"/>
              </a:rPr>
              <a:t>3)  </a:t>
            </a:r>
            <a:r>
              <a:rPr lang="ja-JP" altLang="ja-JP" sz="1900" kern="100" dirty="0" smtClean="0">
                <a:solidFill>
                  <a:prstClr val="black"/>
                </a:solidFill>
                <a:latin typeface="+mn-ea"/>
                <a:cs typeface="Times New Roman"/>
              </a:rPr>
              <a:t>同一</a:t>
            </a:r>
            <a:r>
              <a:rPr lang="ja-JP" altLang="ja-JP" sz="1900" kern="100" dirty="0">
                <a:solidFill>
                  <a:prstClr val="black"/>
                </a:solidFill>
                <a:latin typeface="+mn-ea"/>
                <a:cs typeface="Times New Roman"/>
              </a:rPr>
              <a:t>建物の複数訪問であって</a:t>
            </a:r>
            <a:r>
              <a:rPr lang="ja-JP" altLang="ja-JP" sz="1900" kern="100" dirty="0" smtClean="0">
                <a:solidFill>
                  <a:prstClr val="black"/>
                </a:solidFill>
                <a:latin typeface="+mn-ea"/>
                <a:cs typeface="Times New Roman"/>
              </a:rPr>
              <a:t>も</a:t>
            </a:r>
            <a:r>
              <a:rPr lang="ja-JP" altLang="en-US" sz="1900" kern="100" dirty="0" smtClean="0">
                <a:solidFill>
                  <a:prstClr val="black"/>
                </a:solidFill>
                <a:latin typeface="+mn-ea"/>
                <a:cs typeface="Times New Roman"/>
              </a:rPr>
              <a:t>、</a:t>
            </a:r>
            <a:r>
              <a:rPr lang="ja-JP" altLang="ja-JP" sz="1900" kern="100" spc="-100" dirty="0" smtClean="0">
                <a:solidFill>
                  <a:prstClr val="black"/>
                </a:solidFill>
                <a:latin typeface="+mn-ea"/>
                <a:cs typeface="Times New Roman"/>
              </a:rPr>
              <a:t>往診</a:t>
            </a:r>
            <a:r>
              <a:rPr lang="ja-JP" altLang="en-US" sz="1900" kern="100" spc="-100" dirty="0" smtClean="0">
                <a:solidFill>
                  <a:prstClr val="black"/>
                </a:solidFill>
                <a:latin typeface="+mn-ea"/>
                <a:cs typeface="Times New Roman"/>
              </a:rPr>
              <a:t>、</a:t>
            </a:r>
            <a:r>
              <a:rPr lang="ja-JP" altLang="ja-JP" sz="1900" kern="100" spc="-100" dirty="0" smtClean="0">
                <a:solidFill>
                  <a:prstClr val="black"/>
                </a:solidFill>
                <a:latin typeface="+mn-ea"/>
                <a:cs typeface="Times New Roman"/>
              </a:rPr>
              <a:t>末期</a:t>
            </a:r>
            <a:r>
              <a:rPr lang="ja-JP" altLang="ja-JP" sz="1900" kern="100" spc="-100" dirty="0">
                <a:solidFill>
                  <a:prstClr val="black"/>
                </a:solidFill>
                <a:latin typeface="+mn-ea"/>
                <a:cs typeface="Times New Roman"/>
              </a:rPr>
              <a:t>の悪性腫瘍</a:t>
            </a:r>
            <a:r>
              <a:rPr lang="ja-JP" altLang="ja-JP" sz="1900" kern="100" spc="-100" dirty="0" smtClean="0">
                <a:solidFill>
                  <a:prstClr val="black"/>
                </a:solidFill>
                <a:latin typeface="+mn-ea"/>
                <a:cs typeface="Times New Roman"/>
              </a:rPr>
              <a:t>患者</a:t>
            </a:r>
            <a:r>
              <a:rPr lang="ja-JP" altLang="en-US" sz="1900" kern="100" spc="-100" dirty="0" smtClean="0">
                <a:solidFill>
                  <a:prstClr val="black"/>
                </a:solidFill>
                <a:latin typeface="+mn-ea"/>
                <a:cs typeface="Times New Roman"/>
              </a:rPr>
              <a:t>、死亡日にさかのぼって</a:t>
            </a:r>
            <a:endParaRPr lang="en-US" altLang="ja-JP" sz="1900" kern="100" spc="-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spc="-100" dirty="0">
                <a:solidFill>
                  <a:prstClr val="black"/>
                </a:solidFill>
                <a:latin typeface="+mn-ea"/>
                <a:cs typeface="Times New Roman"/>
              </a:rPr>
              <a:t> </a:t>
            </a:r>
            <a:r>
              <a:rPr lang="en-US" altLang="ja-JP" sz="1900" kern="100" spc="-100" dirty="0" smtClean="0">
                <a:solidFill>
                  <a:prstClr val="black"/>
                </a:solidFill>
                <a:latin typeface="+mn-ea"/>
                <a:cs typeface="Times New Roman"/>
              </a:rPr>
              <a:t>  </a:t>
            </a:r>
            <a:r>
              <a:rPr lang="ja-JP" altLang="en-US" sz="1900" kern="100" spc="-100" dirty="0" smtClean="0">
                <a:solidFill>
                  <a:prstClr val="black"/>
                </a:solidFill>
                <a:latin typeface="+mn-ea"/>
                <a:cs typeface="Times New Roman"/>
              </a:rPr>
              <a:t>３０日以内の患者</a:t>
            </a:r>
            <a:r>
              <a:rPr lang="ja-JP" altLang="ja-JP" sz="1900" kern="100" spc="-100" dirty="0" smtClean="0">
                <a:solidFill>
                  <a:prstClr val="black"/>
                </a:solidFill>
                <a:latin typeface="+mn-ea"/>
                <a:cs typeface="Times New Roman"/>
              </a:rPr>
              <a:t>は</a:t>
            </a:r>
            <a:r>
              <a:rPr lang="ja-JP" altLang="en-US" sz="1900" kern="100" spc="-100" dirty="0" smtClean="0">
                <a:solidFill>
                  <a:prstClr val="black"/>
                </a:solidFill>
                <a:latin typeface="+mn-ea"/>
                <a:cs typeface="Times New Roman"/>
              </a:rPr>
              <a:t>、</a:t>
            </a:r>
            <a:r>
              <a:rPr lang="ja-JP" altLang="ja-JP" sz="1900" kern="100" spc="-100" dirty="0" smtClean="0">
                <a:solidFill>
                  <a:prstClr val="black"/>
                </a:solidFill>
                <a:latin typeface="+mn-ea"/>
                <a:cs typeface="Times New Roman"/>
              </a:rPr>
              <a:t>患者数</a:t>
            </a:r>
            <a:r>
              <a:rPr lang="ja-JP" altLang="ja-JP" sz="1900" kern="100" spc="-100" dirty="0">
                <a:solidFill>
                  <a:prstClr val="black"/>
                </a:solidFill>
                <a:latin typeface="+mn-ea"/>
                <a:cs typeface="Times New Roman"/>
              </a:rPr>
              <a:t>とカウント</a:t>
            </a:r>
            <a:r>
              <a:rPr lang="ja-JP" altLang="ja-JP" sz="1900" kern="100" spc="-100" dirty="0" smtClean="0">
                <a:solidFill>
                  <a:prstClr val="black"/>
                </a:solidFill>
                <a:latin typeface="+mn-ea"/>
                <a:cs typeface="Times New Roman"/>
              </a:rPr>
              <a:t>しない</a:t>
            </a:r>
            <a:endParaRPr lang="ja-JP" altLang="ja-JP" sz="1900" kern="100" spc="-100" dirty="0">
              <a:solidFill>
                <a:prstClr val="black"/>
              </a:solidFill>
              <a:latin typeface="+mn-ea"/>
              <a:cs typeface="Times New Roman"/>
            </a:endParaRPr>
          </a:p>
          <a:p>
            <a:pPr indent="76200" defTabSz="457200" fontAlgn="base">
              <a:lnSpc>
                <a:spcPts val="2200"/>
              </a:lnSpc>
              <a:spcBef>
                <a:spcPct val="0"/>
              </a:spcBef>
            </a:pPr>
            <a:r>
              <a:rPr lang="en-US" altLang="ja-JP" sz="1900" kern="100" dirty="0" smtClean="0">
                <a:solidFill>
                  <a:prstClr val="black"/>
                </a:solidFill>
                <a:latin typeface="+mn-ea"/>
                <a:cs typeface="Times New Roman"/>
              </a:rPr>
              <a:t>4)  </a:t>
            </a:r>
            <a:r>
              <a:rPr lang="ja-JP" altLang="ja-JP" sz="1900" kern="100" dirty="0" smtClean="0">
                <a:solidFill>
                  <a:prstClr val="black"/>
                </a:solidFill>
                <a:latin typeface="+mn-ea"/>
                <a:cs typeface="Times New Roman"/>
              </a:rPr>
              <a:t>特定</a:t>
            </a:r>
            <a:r>
              <a:rPr lang="ja-JP" altLang="ja-JP" sz="1900" kern="100" dirty="0">
                <a:solidFill>
                  <a:prstClr val="black"/>
                </a:solidFill>
                <a:latin typeface="+mn-ea"/>
                <a:cs typeface="Times New Roman"/>
              </a:rPr>
              <a:t>施設等で同一建物で同一日に算定する患者のカウントは医療機関単位で</a:t>
            </a:r>
            <a:r>
              <a:rPr lang="ja-JP" altLang="ja-JP" sz="1900" kern="100" dirty="0" smtClean="0">
                <a:solidFill>
                  <a:prstClr val="black"/>
                </a:solidFill>
                <a:latin typeface="+mn-ea"/>
                <a:cs typeface="Times New Roman"/>
              </a:rPr>
              <a:t>はなく</a:t>
            </a:r>
            <a:endParaRPr lang="en-US" altLang="ja-JP" sz="1900" kern="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dirty="0">
                <a:solidFill>
                  <a:prstClr val="black"/>
                </a:solidFill>
                <a:latin typeface="+mn-ea"/>
                <a:cs typeface="Times New Roman"/>
              </a:rPr>
              <a:t> </a:t>
            </a:r>
            <a:r>
              <a:rPr lang="en-US" altLang="ja-JP"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医師</a:t>
            </a:r>
            <a:r>
              <a:rPr lang="ja-JP" altLang="ja-JP" sz="1900" kern="100" dirty="0">
                <a:solidFill>
                  <a:prstClr val="black"/>
                </a:solidFill>
                <a:latin typeface="+mn-ea"/>
                <a:cs typeface="Times New Roman"/>
              </a:rPr>
              <a:t>単位とする</a:t>
            </a:r>
          </a:p>
          <a:p>
            <a:pPr indent="76200" defTabSz="457200" fontAlgn="base">
              <a:lnSpc>
                <a:spcPts val="2200"/>
              </a:lnSpc>
              <a:spcBef>
                <a:spcPct val="0"/>
              </a:spcBef>
            </a:pPr>
            <a:r>
              <a:rPr lang="en-US" altLang="ja-JP" sz="1900" kern="100" dirty="0" smtClean="0">
                <a:solidFill>
                  <a:prstClr val="black"/>
                </a:solidFill>
                <a:latin typeface="+mn-ea"/>
                <a:cs typeface="Times New Roman"/>
              </a:rPr>
              <a:t>5)  </a:t>
            </a:r>
            <a:r>
              <a:rPr lang="ja-JP" altLang="ja-JP" sz="1900" kern="100" dirty="0" smtClean="0">
                <a:solidFill>
                  <a:prstClr val="black"/>
                </a:solidFill>
                <a:latin typeface="+mn-ea"/>
                <a:cs typeface="Times New Roman"/>
              </a:rPr>
              <a:t>サ</a:t>
            </a:r>
            <a:r>
              <a:rPr lang="ja-JP" altLang="ja-JP" sz="1900" kern="100" dirty="0">
                <a:solidFill>
                  <a:prstClr val="black"/>
                </a:solidFill>
                <a:latin typeface="+mn-ea"/>
                <a:cs typeface="Times New Roman"/>
              </a:rPr>
              <a:t>高住等の施設の医師確保について特定施設協、サ住協等が窓口を作り</a:t>
            </a:r>
            <a:r>
              <a:rPr lang="ja-JP" altLang="ja-JP" sz="1900" kern="100" dirty="0" smtClean="0">
                <a:solidFill>
                  <a:prstClr val="black"/>
                </a:solidFill>
                <a:latin typeface="+mn-ea"/>
                <a:cs typeface="Times New Roman"/>
              </a:rPr>
              <a:t>、医師会が</a:t>
            </a:r>
            <a:endParaRPr lang="en-US" altLang="ja-JP" sz="1900" kern="100" dirty="0" smtClean="0">
              <a:solidFill>
                <a:prstClr val="black"/>
              </a:solidFill>
              <a:latin typeface="+mn-ea"/>
              <a:cs typeface="Times New Roman"/>
            </a:endParaRPr>
          </a:p>
          <a:p>
            <a:pPr indent="76200" defTabSz="457200" fontAlgn="base">
              <a:lnSpc>
                <a:spcPts val="2200"/>
              </a:lnSpc>
              <a:spcBef>
                <a:spcPct val="0"/>
              </a:spcBef>
            </a:pPr>
            <a:r>
              <a:rPr lang="en-US" altLang="ja-JP" sz="1900" kern="100" dirty="0">
                <a:solidFill>
                  <a:prstClr val="black"/>
                </a:solidFill>
                <a:latin typeface="+mn-ea"/>
                <a:cs typeface="Times New Roman"/>
              </a:rPr>
              <a:t> </a:t>
            </a:r>
            <a:r>
              <a:rPr lang="en-US" altLang="ja-JP" sz="1900" kern="100" dirty="0" smtClean="0">
                <a:solidFill>
                  <a:prstClr val="black"/>
                </a:solidFill>
                <a:latin typeface="+mn-ea"/>
                <a:cs typeface="Times New Roman"/>
              </a:rPr>
              <a:t>  </a:t>
            </a:r>
            <a:r>
              <a:rPr lang="ja-JP" altLang="ja-JP" sz="1900" kern="100" dirty="0" smtClean="0">
                <a:solidFill>
                  <a:prstClr val="black"/>
                </a:solidFill>
                <a:latin typeface="+mn-ea"/>
                <a:cs typeface="Times New Roman"/>
              </a:rPr>
              <a:t>仲介</a:t>
            </a:r>
            <a:r>
              <a:rPr lang="ja-JP" altLang="ja-JP" sz="1900" kern="100" dirty="0">
                <a:solidFill>
                  <a:prstClr val="black"/>
                </a:solidFill>
                <a:latin typeface="+mn-ea"/>
                <a:cs typeface="Times New Roman"/>
              </a:rPr>
              <a:t>する　</a:t>
            </a:r>
            <a:r>
              <a:rPr lang="ja-JP" altLang="ja-JP" sz="1900" kern="100" dirty="0" smtClean="0">
                <a:solidFill>
                  <a:prstClr val="black"/>
                </a:solidFill>
                <a:latin typeface="+mn-ea"/>
                <a:cs typeface="Times New Roman"/>
              </a:rPr>
              <a:t>等</a:t>
            </a:r>
            <a:endParaRPr lang="ja-JP" altLang="ja-JP" sz="1900" kern="100" dirty="0">
              <a:solidFill>
                <a:prstClr val="black"/>
              </a:solidFill>
              <a:latin typeface="+mn-ea"/>
              <a:cs typeface="Times New Roman"/>
            </a:endParaRPr>
          </a:p>
        </p:txBody>
      </p:sp>
      <p:sp>
        <p:nvSpPr>
          <p:cNvPr id="9" name="右矢印 8"/>
          <p:cNvSpPr/>
          <p:nvPr/>
        </p:nvSpPr>
        <p:spPr>
          <a:xfrm>
            <a:off x="463639" y="5396248"/>
            <a:ext cx="528034" cy="450761"/>
          </a:xfrm>
          <a:prstGeom prst="rightArrow">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238079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292184" y="1092489"/>
            <a:ext cx="9571085" cy="4071182"/>
          </a:xfrm>
          <a:prstGeom prst="rect">
            <a:avLst/>
          </a:prstGeom>
          <a:solidFill>
            <a:srgbClr val="FFFFAF">
              <a:alpha val="49804"/>
            </a:srgbClr>
          </a:solidFill>
          <a:ln w="9525">
            <a:solidFill>
              <a:schemeClr val="tx1"/>
            </a:solidFill>
            <a:miter lim="800000"/>
            <a:headEnd/>
            <a:tailEnd/>
          </a:ln>
        </p:spPr>
        <p:txBody>
          <a:bodyPr/>
          <a:lstStyle/>
          <a:p>
            <a:pPr marL="285750" indent="-285750">
              <a:lnSpc>
                <a:spcPct val="120000"/>
              </a:lnSpc>
              <a:buFont typeface="Wingdings" panose="05000000000000000000" pitchFamily="2" charset="2"/>
              <a:buChar char="u"/>
            </a:pPr>
            <a:r>
              <a:rPr lang="ja-JP" altLang="ja-JP" b="1" u="sng" dirty="0" smtClean="0">
                <a:solidFill>
                  <a:prstClr val="black"/>
                </a:solidFill>
              </a:rPr>
              <a:t>同一建物における管理料（在総管、特医総管）の減額は、月１回</a:t>
            </a:r>
            <a:r>
              <a:rPr lang="ja-JP" altLang="en-US" b="1" u="sng" dirty="0" smtClean="0">
                <a:solidFill>
                  <a:prstClr val="black"/>
                </a:solidFill>
              </a:rPr>
              <a:t>以上</a:t>
            </a:r>
            <a:r>
              <a:rPr lang="ja-JP" altLang="ja-JP" b="1" u="sng" dirty="0" smtClean="0">
                <a:solidFill>
                  <a:prstClr val="black"/>
                </a:solidFill>
              </a:rPr>
              <a:t>、訪問診療料の</a:t>
            </a:r>
            <a:r>
              <a:rPr lang="ja-JP" altLang="en-US" b="1" u="sng" dirty="0" smtClean="0">
                <a:solidFill>
                  <a:prstClr val="black"/>
                </a:solidFill>
              </a:rPr>
              <a:t>「</a:t>
            </a:r>
            <a:r>
              <a:rPr lang="ja-JP" altLang="ja-JP" b="1" u="sng" dirty="0" smtClean="0">
                <a:solidFill>
                  <a:prstClr val="black"/>
                </a:solidFill>
              </a:rPr>
              <a:t>同一建物以外の場合</a:t>
            </a:r>
            <a:r>
              <a:rPr lang="ja-JP" altLang="en-US" b="1" u="sng" dirty="0" smtClean="0">
                <a:solidFill>
                  <a:prstClr val="black"/>
                </a:solidFill>
              </a:rPr>
              <a:t>」（</a:t>
            </a:r>
            <a:r>
              <a:rPr lang="en-US" altLang="ja-JP" b="1" u="sng" dirty="0" smtClean="0">
                <a:solidFill>
                  <a:prstClr val="black"/>
                </a:solidFill>
              </a:rPr>
              <a:t>833</a:t>
            </a:r>
            <a:r>
              <a:rPr lang="ja-JP" altLang="en-US" b="1" u="sng" dirty="0" smtClean="0">
                <a:solidFill>
                  <a:prstClr val="black"/>
                </a:solidFill>
              </a:rPr>
              <a:t>点）</a:t>
            </a:r>
            <a:r>
              <a:rPr lang="ja-JP" altLang="ja-JP" b="1" u="sng" dirty="0" smtClean="0">
                <a:solidFill>
                  <a:prstClr val="black"/>
                </a:solidFill>
              </a:rPr>
              <a:t>を算定した場合は行わない</a:t>
            </a:r>
            <a:r>
              <a:rPr lang="ja-JP" altLang="ja-JP" b="1" dirty="0" smtClean="0">
                <a:solidFill>
                  <a:prstClr val="black"/>
                </a:solidFill>
              </a:rPr>
              <a:t>。</a:t>
            </a:r>
            <a:endParaRPr lang="en-US" altLang="ja-JP" b="1" dirty="0" smtClean="0">
              <a:solidFill>
                <a:prstClr val="black"/>
              </a:solidFill>
            </a:endParaRPr>
          </a:p>
          <a:p>
            <a:pPr>
              <a:lnSpc>
                <a:spcPct val="120000"/>
              </a:lnSpc>
            </a:pPr>
            <a:r>
              <a:rPr lang="ja-JP" altLang="ja-JP" dirty="0" smtClean="0">
                <a:solidFill>
                  <a:prstClr val="black"/>
                </a:solidFill>
              </a:rPr>
              <a:t>　</a:t>
            </a:r>
            <a:r>
              <a:rPr lang="ja-JP" altLang="ja-JP" sz="1600" dirty="0" smtClean="0">
                <a:solidFill>
                  <a:prstClr val="black"/>
                </a:solidFill>
              </a:rPr>
              <a:t>　（例）</a:t>
            </a:r>
          </a:p>
          <a:p>
            <a:pPr>
              <a:lnSpc>
                <a:spcPct val="120000"/>
              </a:lnSpc>
            </a:pPr>
            <a:r>
              <a:rPr lang="ja-JP" altLang="en-US" sz="1600" dirty="0">
                <a:solidFill>
                  <a:prstClr val="black"/>
                </a:solidFill>
              </a:rPr>
              <a:t>　</a:t>
            </a:r>
            <a:r>
              <a:rPr lang="ja-JP" altLang="en-US" sz="1600" dirty="0" smtClean="0">
                <a:solidFill>
                  <a:prstClr val="black"/>
                </a:solidFill>
              </a:rPr>
              <a:t>　　</a:t>
            </a:r>
            <a:r>
              <a:rPr lang="en-US" altLang="ja-JP" sz="1600" dirty="0" smtClean="0">
                <a:solidFill>
                  <a:prstClr val="black"/>
                </a:solidFill>
              </a:rPr>
              <a:t>1</a:t>
            </a:r>
            <a:r>
              <a:rPr lang="ja-JP" altLang="ja-JP" sz="1600" dirty="0" smtClean="0">
                <a:solidFill>
                  <a:prstClr val="black"/>
                </a:solidFill>
              </a:rPr>
              <a:t>回目：訪問診療料（同一建物</a:t>
            </a:r>
            <a:r>
              <a:rPr lang="ja-JP" altLang="ja-JP" sz="1600" u="sng" dirty="0" smtClean="0">
                <a:solidFill>
                  <a:prstClr val="black"/>
                </a:solidFill>
              </a:rPr>
              <a:t>以外</a:t>
            </a:r>
            <a:r>
              <a:rPr lang="ja-JP" altLang="ja-JP" sz="1600" dirty="0" smtClean="0">
                <a:solidFill>
                  <a:prstClr val="black"/>
                </a:solidFill>
              </a:rPr>
              <a:t>の場合）</a:t>
            </a:r>
          </a:p>
          <a:p>
            <a:pPr>
              <a:lnSpc>
                <a:spcPct val="120000"/>
              </a:lnSpc>
            </a:pPr>
            <a:r>
              <a:rPr lang="ja-JP" altLang="en-US" sz="1600" dirty="0" smtClean="0">
                <a:solidFill>
                  <a:prstClr val="black"/>
                </a:solidFill>
              </a:rPr>
              <a:t>　　　</a:t>
            </a:r>
            <a:r>
              <a:rPr lang="en-US" altLang="ja-JP" sz="1600" dirty="0" smtClean="0">
                <a:solidFill>
                  <a:prstClr val="black"/>
                </a:solidFill>
              </a:rPr>
              <a:t>2</a:t>
            </a:r>
            <a:r>
              <a:rPr lang="ja-JP" altLang="ja-JP" sz="1600" dirty="0" smtClean="0">
                <a:solidFill>
                  <a:prstClr val="black"/>
                </a:solidFill>
              </a:rPr>
              <a:t>回目：訪問診療料（同一建物の場合）</a:t>
            </a:r>
            <a:r>
              <a:rPr lang="ja-JP" altLang="en-US" sz="1600" dirty="0" smtClean="0">
                <a:solidFill>
                  <a:prstClr val="black"/>
                </a:solidFill>
              </a:rPr>
              <a:t>　　</a:t>
            </a:r>
            <a:r>
              <a:rPr lang="ja-JP" altLang="ja-JP" sz="1600" dirty="0" smtClean="0">
                <a:solidFill>
                  <a:prstClr val="black"/>
                </a:solidFill>
              </a:rPr>
              <a:t>→</a:t>
            </a:r>
            <a:r>
              <a:rPr lang="ja-JP" altLang="en-US" sz="1600" dirty="0" smtClean="0">
                <a:solidFill>
                  <a:prstClr val="black"/>
                </a:solidFill>
              </a:rPr>
              <a:t>　</a:t>
            </a:r>
            <a:r>
              <a:rPr lang="ja-JP" altLang="en-US" sz="1600" b="1" dirty="0" smtClean="0">
                <a:solidFill>
                  <a:prstClr val="black"/>
                </a:solidFill>
              </a:rPr>
              <a:t>同一建物</a:t>
            </a:r>
            <a:r>
              <a:rPr lang="ja-JP" altLang="en-US" sz="1600" b="1" u="sng" dirty="0" smtClean="0">
                <a:solidFill>
                  <a:prstClr val="black"/>
                </a:solidFill>
              </a:rPr>
              <a:t>以外</a:t>
            </a:r>
            <a:r>
              <a:rPr lang="ja-JP" altLang="en-US" sz="1600" b="1" dirty="0" smtClean="0">
                <a:solidFill>
                  <a:prstClr val="black"/>
                </a:solidFill>
              </a:rPr>
              <a:t>の</a:t>
            </a:r>
            <a:r>
              <a:rPr lang="ja-JP" altLang="ja-JP" sz="1600" dirty="0" smtClean="0">
                <a:solidFill>
                  <a:prstClr val="black"/>
                </a:solidFill>
              </a:rPr>
              <a:t>管理料（在総管・特医総管）を算定</a:t>
            </a:r>
          </a:p>
          <a:p>
            <a:pPr>
              <a:lnSpc>
                <a:spcPct val="120000"/>
              </a:lnSpc>
            </a:pPr>
            <a:r>
              <a:rPr lang="en-US" altLang="ja-JP" sz="1600" dirty="0" smtClean="0">
                <a:solidFill>
                  <a:prstClr val="black"/>
                </a:solidFill>
              </a:rPr>
              <a:t> </a:t>
            </a:r>
            <a:endParaRPr lang="ja-JP" altLang="ja-JP" sz="1600" dirty="0" smtClean="0">
              <a:solidFill>
                <a:prstClr val="black"/>
              </a:solidFill>
            </a:endParaRPr>
          </a:p>
          <a:p>
            <a:pPr>
              <a:lnSpc>
                <a:spcPct val="120000"/>
              </a:lnSpc>
            </a:pPr>
            <a:r>
              <a:rPr lang="ja-JP" altLang="en-US" sz="1600" dirty="0" smtClean="0">
                <a:solidFill>
                  <a:prstClr val="black"/>
                </a:solidFill>
              </a:rPr>
              <a:t>　　　</a:t>
            </a:r>
            <a:r>
              <a:rPr lang="en-US" altLang="ja-JP" sz="1600" dirty="0" smtClean="0">
                <a:solidFill>
                  <a:prstClr val="black"/>
                </a:solidFill>
              </a:rPr>
              <a:t>1</a:t>
            </a:r>
            <a:r>
              <a:rPr lang="ja-JP" altLang="ja-JP" sz="1600" dirty="0" smtClean="0">
                <a:solidFill>
                  <a:prstClr val="black"/>
                </a:solidFill>
              </a:rPr>
              <a:t>回目：訪問診療料（同一建物の場合）</a:t>
            </a:r>
          </a:p>
          <a:p>
            <a:pPr>
              <a:lnSpc>
                <a:spcPct val="120000"/>
              </a:lnSpc>
            </a:pPr>
            <a:r>
              <a:rPr lang="ja-JP" altLang="en-US" sz="1600" dirty="0" smtClean="0">
                <a:solidFill>
                  <a:prstClr val="black"/>
                </a:solidFill>
              </a:rPr>
              <a:t>　　　</a:t>
            </a:r>
            <a:r>
              <a:rPr lang="en-US" altLang="ja-JP" sz="1600" dirty="0" smtClean="0">
                <a:solidFill>
                  <a:prstClr val="black"/>
                </a:solidFill>
              </a:rPr>
              <a:t>2</a:t>
            </a:r>
            <a:r>
              <a:rPr lang="ja-JP" altLang="ja-JP" sz="1600" dirty="0" smtClean="0">
                <a:solidFill>
                  <a:prstClr val="black"/>
                </a:solidFill>
              </a:rPr>
              <a:t>回目：訪問診療料（同一建物の場合）</a:t>
            </a:r>
            <a:r>
              <a:rPr lang="ja-JP" altLang="en-US" sz="1600" dirty="0" smtClean="0">
                <a:solidFill>
                  <a:prstClr val="black"/>
                </a:solidFill>
              </a:rPr>
              <a:t>　　</a:t>
            </a:r>
            <a:r>
              <a:rPr lang="ja-JP" altLang="ja-JP" sz="1600" dirty="0" smtClean="0">
                <a:solidFill>
                  <a:prstClr val="black"/>
                </a:solidFill>
              </a:rPr>
              <a:t>→</a:t>
            </a:r>
            <a:r>
              <a:rPr lang="ja-JP" altLang="en-US" sz="1600" dirty="0" smtClean="0">
                <a:solidFill>
                  <a:prstClr val="black"/>
                </a:solidFill>
              </a:rPr>
              <a:t>　</a:t>
            </a:r>
            <a:r>
              <a:rPr lang="ja-JP" altLang="en-US" sz="1600" b="1" dirty="0" smtClean="0">
                <a:solidFill>
                  <a:prstClr val="black"/>
                </a:solidFill>
              </a:rPr>
              <a:t>同一建物の</a:t>
            </a:r>
            <a:r>
              <a:rPr lang="ja-JP" altLang="ja-JP" sz="1600" dirty="0" smtClean="0">
                <a:solidFill>
                  <a:prstClr val="black"/>
                </a:solidFill>
              </a:rPr>
              <a:t>管理料（在総管・特医総管）を算定</a:t>
            </a:r>
            <a:endParaRPr lang="en-US" altLang="ja-JP" b="1" u="sng" dirty="0" smtClean="0">
              <a:solidFill>
                <a:prstClr val="black"/>
              </a:solidFill>
            </a:endParaRPr>
          </a:p>
          <a:p>
            <a:pPr marL="285750" indent="-285750">
              <a:lnSpc>
                <a:spcPct val="120000"/>
              </a:lnSpc>
              <a:buFont typeface="Wingdings" panose="05000000000000000000" pitchFamily="2" charset="2"/>
              <a:buChar char="u"/>
            </a:pPr>
            <a:r>
              <a:rPr lang="ja-JP" altLang="ja-JP" b="1" u="sng" dirty="0" smtClean="0">
                <a:solidFill>
                  <a:prstClr val="black"/>
                </a:solidFill>
              </a:rPr>
              <a:t>同一患家等において、</a:t>
            </a:r>
            <a:r>
              <a:rPr lang="ja-JP" altLang="en-US" b="1" u="sng" dirty="0" smtClean="0">
                <a:solidFill>
                  <a:prstClr val="black"/>
                </a:solidFill>
              </a:rPr>
              <a:t>２</a:t>
            </a:r>
            <a:r>
              <a:rPr lang="ja-JP" altLang="en-US" b="1" u="sng" dirty="0">
                <a:solidFill>
                  <a:prstClr val="black"/>
                </a:solidFill>
              </a:rPr>
              <a:t>人</a:t>
            </a:r>
            <a:r>
              <a:rPr lang="ja-JP" altLang="en-US" b="1" u="sng" dirty="0" smtClean="0">
                <a:solidFill>
                  <a:prstClr val="black"/>
                </a:solidFill>
              </a:rPr>
              <a:t>以上の同一世帯の</a:t>
            </a:r>
            <a:r>
              <a:rPr lang="ja-JP" altLang="ja-JP" b="1" u="sng" dirty="0" smtClean="0">
                <a:solidFill>
                  <a:prstClr val="black"/>
                </a:solidFill>
              </a:rPr>
              <a:t>夫婦等の診察をした場合については、管理料（在総管、特医総管）の減額は行わない。</a:t>
            </a:r>
            <a:r>
              <a:rPr lang="ja-JP" altLang="en-US" b="1" u="sng" dirty="0" smtClean="0">
                <a:solidFill>
                  <a:prstClr val="black"/>
                </a:solidFill>
              </a:rPr>
              <a:t>　</a:t>
            </a:r>
            <a:endParaRPr lang="en-US" altLang="ja-JP" b="1" u="sng" dirty="0" smtClean="0">
              <a:solidFill>
                <a:prstClr val="black"/>
              </a:solidFill>
            </a:endParaRPr>
          </a:p>
          <a:p>
            <a:pPr>
              <a:lnSpc>
                <a:spcPct val="120000"/>
              </a:lnSpc>
            </a:pPr>
            <a:r>
              <a:rPr lang="ja-JP" altLang="en-US" b="1" dirty="0" smtClean="0">
                <a:solidFill>
                  <a:prstClr val="black"/>
                </a:solidFill>
              </a:rPr>
              <a:t>　</a:t>
            </a:r>
            <a:r>
              <a:rPr lang="ja-JP" altLang="ja-JP" b="1" dirty="0" smtClean="0">
                <a:solidFill>
                  <a:prstClr val="black"/>
                </a:solidFill>
              </a:rPr>
              <a:t> </a:t>
            </a:r>
            <a:r>
              <a:rPr lang="ja-JP" altLang="ja-JP" sz="1400" dirty="0" smtClean="0">
                <a:solidFill>
                  <a:prstClr val="black"/>
                </a:solidFill>
              </a:rPr>
              <a:t> ※</a:t>
            </a:r>
            <a:r>
              <a:rPr lang="ja-JP" altLang="en-US" sz="1400" dirty="0">
                <a:solidFill>
                  <a:prstClr val="black"/>
                </a:solidFill>
              </a:rPr>
              <a:t>　夫婦</a:t>
            </a:r>
            <a:r>
              <a:rPr lang="ja-JP" altLang="en-US" sz="1400" dirty="0" smtClean="0">
                <a:solidFill>
                  <a:prstClr val="black"/>
                </a:solidFill>
              </a:rPr>
              <a:t>等が共に訪問診療の対象である場合に限る。</a:t>
            </a:r>
            <a:r>
              <a:rPr lang="ja-JP" altLang="ja-JP" sz="1400" dirty="0" smtClean="0">
                <a:solidFill>
                  <a:prstClr val="black"/>
                </a:solidFill>
              </a:rPr>
              <a:t> </a:t>
            </a:r>
            <a:endParaRPr lang="en-US" altLang="ja-JP" sz="1400" dirty="0" smtClean="0">
              <a:solidFill>
                <a:prstClr val="black"/>
              </a:solidFill>
            </a:endParaRPr>
          </a:p>
          <a:p>
            <a:pPr>
              <a:lnSpc>
                <a:spcPct val="120000"/>
              </a:lnSpc>
            </a:pPr>
            <a:r>
              <a:rPr lang="ja-JP" altLang="en-US" sz="1400" dirty="0">
                <a:solidFill>
                  <a:prstClr val="black"/>
                </a:solidFill>
              </a:rPr>
              <a:t>　</a:t>
            </a:r>
            <a:r>
              <a:rPr lang="ja-JP" altLang="en-US" sz="1400" dirty="0" smtClean="0">
                <a:solidFill>
                  <a:prstClr val="black"/>
                </a:solidFill>
              </a:rPr>
              <a:t>　</a:t>
            </a: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訪問診療料の取扱いについては現行通り。（一人目は訪問診療料（同一建物以外）</a:t>
            </a:r>
            <a:r>
              <a:rPr lang="en-US" altLang="ja-JP" sz="1400" dirty="0" smtClean="0">
                <a:solidFill>
                  <a:prstClr val="black"/>
                </a:solidFill>
              </a:rPr>
              <a:t>833</a:t>
            </a:r>
            <a:r>
              <a:rPr lang="ja-JP" altLang="en-US" sz="1400" dirty="0" smtClean="0">
                <a:solidFill>
                  <a:prstClr val="black"/>
                </a:solidFill>
              </a:rPr>
              <a:t>点</a:t>
            </a:r>
            <a:r>
              <a:rPr lang="ja-JP" altLang="ja-JP" sz="1400" dirty="0" smtClean="0">
                <a:solidFill>
                  <a:prstClr val="black"/>
                </a:solidFill>
              </a:rPr>
              <a:t>、二人目は初・再診料</a:t>
            </a:r>
            <a:r>
              <a:rPr lang="ja-JP" altLang="en-US" sz="1400" dirty="0" smtClean="0">
                <a:solidFill>
                  <a:prstClr val="black"/>
                </a:solidFill>
              </a:rPr>
              <a:t>等</a:t>
            </a:r>
            <a:r>
              <a:rPr lang="ja-JP" altLang="ja-JP" sz="1400" dirty="0" smtClean="0">
                <a:solidFill>
                  <a:prstClr val="black"/>
                </a:solidFill>
              </a:rPr>
              <a:t>。）</a:t>
            </a:r>
            <a:endParaRPr lang="en-US" altLang="ja-JP" b="1" dirty="0" smtClean="0">
              <a:solidFill>
                <a:prstClr val="black"/>
              </a:solidFill>
            </a:endParaRPr>
          </a:p>
          <a:p>
            <a:pPr marL="342900" indent="-342900">
              <a:lnSpc>
                <a:spcPct val="120000"/>
              </a:lnSpc>
              <a:buFont typeface="Wingdings" panose="05000000000000000000" pitchFamily="2" charset="2"/>
              <a:buChar char="u"/>
            </a:pPr>
            <a:r>
              <a:rPr lang="ja-JP" altLang="ja-JP" b="1" dirty="0" smtClean="0">
                <a:solidFill>
                  <a:prstClr val="black"/>
                </a:solidFill>
              </a:rPr>
              <a:t>在総管、特医総管は、</a:t>
            </a:r>
            <a:r>
              <a:rPr lang="ja-JP" altLang="ja-JP" b="1" u="sng" dirty="0" smtClean="0">
                <a:solidFill>
                  <a:prstClr val="black"/>
                </a:solidFill>
              </a:rPr>
              <a:t>訪問診療料を月</a:t>
            </a:r>
            <a:r>
              <a:rPr lang="en-US" altLang="ja-JP" b="1" u="sng" dirty="0" smtClean="0">
                <a:solidFill>
                  <a:prstClr val="black"/>
                </a:solidFill>
              </a:rPr>
              <a:t>2</a:t>
            </a:r>
            <a:r>
              <a:rPr lang="ja-JP" altLang="ja-JP" b="1" u="sng" dirty="0" smtClean="0">
                <a:solidFill>
                  <a:prstClr val="black"/>
                </a:solidFill>
              </a:rPr>
              <a:t>回以上算定した場合のみ算定できることとする。</a:t>
            </a:r>
          </a:p>
        </p:txBody>
      </p:sp>
      <p:sp>
        <p:nvSpPr>
          <p:cNvPr id="9" name="Rectangle 37"/>
          <p:cNvSpPr>
            <a:spLocks noChangeArrowheads="1"/>
          </p:cNvSpPr>
          <p:nvPr/>
        </p:nvSpPr>
        <p:spPr bwMode="auto">
          <a:xfrm>
            <a:off x="194336" y="5634318"/>
            <a:ext cx="9427650" cy="1113263"/>
          </a:xfrm>
          <a:prstGeom prst="rect">
            <a:avLst/>
          </a:prstGeom>
          <a:solidFill>
            <a:srgbClr val="FFFFAF">
              <a:alpha val="49804"/>
            </a:srgbClr>
          </a:solidFill>
          <a:ln w="9525">
            <a:solidFill>
              <a:schemeClr val="tx1"/>
            </a:solidFill>
            <a:miter lim="800000"/>
            <a:headEnd/>
            <a:tailEnd/>
          </a:ln>
        </p:spPr>
        <p:txBody>
          <a:bodyPr/>
          <a:lstStyle/>
          <a:p>
            <a:pPr marL="285750" indent="-285750">
              <a:lnSpc>
                <a:spcPct val="120000"/>
              </a:lnSpc>
              <a:buFont typeface="Arial" panose="020B0604020202020204" pitchFamily="34" charset="0"/>
              <a:buChar char="•"/>
            </a:pPr>
            <a:r>
              <a:rPr lang="ja-JP" altLang="ja-JP" dirty="0" smtClean="0">
                <a:solidFill>
                  <a:prstClr val="black"/>
                </a:solidFill>
              </a:rPr>
              <a:t>外来受診可能な患者は</a:t>
            </a:r>
            <a:r>
              <a:rPr lang="ja-JP" altLang="en-US" dirty="0" smtClean="0">
                <a:solidFill>
                  <a:prstClr val="black"/>
                </a:solidFill>
              </a:rPr>
              <a:t>、訪問診療料、</a:t>
            </a:r>
            <a:r>
              <a:rPr lang="ja-JP" altLang="ja-JP" dirty="0" smtClean="0">
                <a:solidFill>
                  <a:prstClr val="black"/>
                </a:solidFill>
              </a:rPr>
              <a:t>在総管</a:t>
            </a:r>
            <a:r>
              <a:rPr lang="ja-JP" altLang="en-US" dirty="0" smtClean="0">
                <a:solidFill>
                  <a:prstClr val="black"/>
                </a:solidFill>
              </a:rPr>
              <a:t>又は</a:t>
            </a:r>
            <a:r>
              <a:rPr lang="ja-JP" altLang="ja-JP" dirty="0" smtClean="0">
                <a:solidFill>
                  <a:prstClr val="black"/>
                </a:solidFill>
              </a:rPr>
              <a:t>特医総管</a:t>
            </a:r>
            <a:r>
              <a:rPr lang="ja-JP" altLang="en-US" dirty="0" smtClean="0">
                <a:solidFill>
                  <a:prstClr val="black"/>
                </a:solidFill>
              </a:rPr>
              <a:t>等の在宅医療に係る費用の対象ではないが</a:t>
            </a:r>
            <a:r>
              <a:rPr lang="ja-JP" altLang="en-US" b="1" u="sng" dirty="0" smtClean="0">
                <a:solidFill>
                  <a:prstClr val="black"/>
                </a:solidFill>
              </a:rPr>
              <a:t>、</a:t>
            </a:r>
            <a:r>
              <a:rPr lang="ja-JP" altLang="ja-JP" b="1" u="sng" dirty="0" smtClean="0">
                <a:solidFill>
                  <a:prstClr val="black"/>
                </a:solidFill>
              </a:rPr>
              <a:t>外来受診時に「地域包括診療料」「地域包括診療加算」が算定可能</a:t>
            </a:r>
            <a:r>
              <a:rPr lang="ja-JP" altLang="ja-JP" dirty="0" smtClean="0">
                <a:solidFill>
                  <a:prstClr val="black"/>
                </a:solidFill>
              </a:rPr>
              <a:t>である。</a:t>
            </a:r>
          </a:p>
          <a:p>
            <a:pPr marL="285750" indent="-285750">
              <a:lnSpc>
                <a:spcPct val="120000"/>
              </a:lnSpc>
              <a:buFont typeface="Arial" panose="020B0604020202020204" pitchFamily="34" charset="0"/>
              <a:buChar char="•"/>
            </a:pPr>
            <a:r>
              <a:rPr lang="ja-JP" altLang="ja-JP" dirty="0" smtClean="0">
                <a:solidFill>
                  <a:prstClr val="black"/>
                </a:solidFill>
              </a:rPr>
              <a:t>サ高住等の</a:t>
            </a:r>
            <a:r>
              <a:rPr lang="ja-JP" altLang="ja-JP" b="1" u="sng" dirty="0" smtClean="0">
                <a:solidFill>
                  <a:prstClr val="black"/>
                </a:solidFill>
              </a:rPr>
              <a:t>施設の医師確保は、</a:t>
            </a:r>
            <a:r>
              <a:rPr lang="ja-JP" altLang="en-US" b="1" u="sng" dirty="0" smtClean="0">
                <a:solidFill>
                  <a:prstClr val="black"/>
                </a:solidFill>
              </a:rPr>
              <a:t>施設と</a:t>
            </a:r>
            <a:r>
              <a:rPr lang="ja-JP" altLang="ja-JP" b="1" u="sng" dirty="0">
                <a:solidFill>
                  <a:prstClr val="black"/>
                </a:solidFill>
              </a:rPr>
              <a:t>医師会</a:t>
            </a:r>
            <a:r>
              <a:rPr lang="ja-JP" altLang="ja-JP" b="1" u="sng" dirty="0" smtClean="0">
                <a:solidFill>
                  <a:prstClr val="black"/>
                </a:solidFill>
              </a:rPr>
              <a:t>等が</a:t>
            </a:r>
            <a:r>
              <a:rPr lang="ja-JP" altLang="en-US" b="1" u="sng" dirty="0" smtClean="0">
                <a:solidFill>
                  <a:prstClr val="black"/>
                </a:solidFill>
              </a:rPr>
              <a:t>連携して行う</a:t>
            </a:r>
            <a:r>
              <a:rPr lang="ja-JP" altLang="en-US" b="1" dirty="0" smtClean="0">
                <a:solidFill>
                  <a:prstClr val="black"/>
                </a:solidFill>
              </a:rPr>
              <a:t>。</a:t>
            </a:r>
            <a:endParaRPr lang="ja-JP" altLang="ja-JP" dirty="0">
              <a:solidFill>
                <a:prstClr val="black"/>
              </a:solidFill>
            </a:endParaRPr>
          </a:p>
          <a:p>
            <a:pPr marL="285750" indent="-285750">
              <a:lnSpc>
                <a:spcPct val="120000"/>
              </a:lnSpc>
              <a:buFont typeface="Arial" panose="020B0604020202020204" pitchFamily="34" charset="0"/>
              <a:buChar char="•"/>
            </a:pPr>
            <a:endParaRPr lang="ja-JP" altLang="ja-JP" dirty="0" smtClean="0">
              <a:solidFill>
                <a:prstClr val="black"/>
              </a:solidFill>
            </a:endParaRPr>
          </a:p>
        </p:txBody>
      </p:sp>
      <p:sp>
        <p:nvSpPr>
          <p:cNvPr id="5" name="Rectangle 36"/>
          <p:cNvSpPr>
            <a:spLocks noChangeArrowheads="1"/>
          </p:cNvSpPr>
          <p:nvPr/>
        </p:nvSpPr>
        <p:spPr bwMode="auto">
          <a:xfrm>
            <a:off x="194338" y="793377"/>
            <a:ext cx="5184486" cy="3260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dirty="0" smtClean="0">
                <a:solidFill>
                  <a:prstClr val="black"/>
                </a:solidFill>
              </a:rPr>
              <a:t>同一建物の場合を算定する基準について</a:t>
            </a:r>
            <a:endParaRPr lang="ja-JP" altLang="ja-JP" sz="2000" dirty="0">
              <a:solidFill>
                <a:prstClr val="black"/>
              </a:solidFill>
            </a:endParaRPr>
          </a:p>
        </p:txBody>
      </p:sp>
      <p:sp>
        <p:nvSpPr>
          <p:cNvPr id="8" name="Rectangle 36"/>
          <p:cNvSpPr>
            <a:spLocks noChangeArrowheads="1"/>
          </p:cNvSpPr>
          <p:nvPr/>
        </p:nvSpPr>
        <p:spPr bwMode="auto">
          <a:xfrm>
            <a:off x="100206" y="5340122"/>
            <a:ext cx="1594121" cy="32600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r>
              <a:rPr lang="ja-JP" altLang="en-US" sz="2000" dirty="0" smtClean="0">
                <a:solidFill>
                  <a:prstClr val="black"/>
                </a:solidFill>
              </a:rPr>
              <a:t>その他</a:t>
            </a:r>
            <a:endParaRPr lang="ja-JP" altLang="ja-JP" sz="2000" dirty="0">
              <a:solidFill>
                <a:prstClr val="black"/>
              </a:solidFill>
            </a:endParaRPr>
          </a:p>
        </p:txBody>
      </p:sp>
      <p:sp>
        <p:nvSpPr>
          <p:cNvPr id="11" name="正方形/長方形 10"/>
          <p:cNvSpPr/>
          <p:nvPr/>
        </p:nvSpPr>
        <p:spPr>
          <a:xfrm>
            <a:off x="334914" y="220069"/>
            <a:ext cx="9438198" cy="430887"/>
          </a:xfrm>
          <a:prstGeom prst="rect">
            <a:avLst/>
          </a:prstGeom>
        </p:spPr>
        <p:txBody>
          <a:bodyPr wrap="square">
            <a:spAutoFit/>
          </a:bodyPr>
          <a:lstStyle/>
          <a:p>
            <a:pPr algn="ctr">
              <a:spcBef>
                <a:spcPct val="0"/>
              </a:spcBef>
              <a:defRPr/>
            </a:pPr>
            <a:r>
              <a:rPr lang="ja-JP" altLang="en-US" sz="2200" u="sng" dirty="0" smtClean="0">
                <a:solidFill>
                  <a:prstClr val="black"/>
                </a:solidFill>
              </a:rPr>
              <a:t>在医総管</a:t>
            </a:r>
            <a:r>
              <a:rPr lang="ja-JP" altLang="ja-JP" sz="2200" u="sng" kern="100" dirty="0" smtClean="0">
                <a:solidFill>
                  <a:prstClr val="black"/>
                </a:solidFill>
                <a:latin typeface="ＭＳ Ｐゴシック" panose="020B0600070205080204" pitchFamily="50" charset="-128"/>
                <a:cs typeface="Times New Roman" panose="02020603050405020304" pitchFamily="18" charset="0"/>
              </a:rPr>
              <a:t>、</a:t>
            </a:r>
            <a:r>
              <a:rPr lang="ja-JP" altLang="en-US" sz="2200" u="sng" dirty="0" smtClean="0">
                <a:solidFill>
                  <a:prstClr val="black"/>
                </a:solidFill>
              </a:rPr>
              <a:t>特医総管の</a:t>
            </a:r>
            <a:r>
              <a:rPr lang="ja-JP" altLang="en-US" sz="2200" u="sng" dirty="0">
                <a:solidFill>
                  <a:prstClr val="black"/>
                </a:solidFill>
              </a:rPr>
              <a:t>算定要件等について</a:t>
            </a:r>
            <a:endParaRPr lang="en-US" altLang="ja-JP" sz="2200" u="sng" dirty="0">
              <a:solidFill>
                <a:prstClr val="black"/>
              </a:solidFill>
            </a:endParaRPr>
          </a:p>
        </p:txBody>
      </p:sp>
      <p:sp>
        <p:nvSpPr>
          <p:cNvPr id="10"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51</a:t>
            </a:fld>
            <a:endParaRPr lang="ja-JP" altLang="en-US" dirty="0">
              <a:solidFill>
                <a:prstClr val="black"/>
              </a:solidFill>
            </a:endParaRPr>
          </a:p>
        </p:txBody>
      </p:sp>
      <p:sp>
        <p:nvSpPr>
          <p:cNvPr id="12" name="正方形/長方形 11"/>
          <p:cNvSpPr/>
          <p:nvPr/>
        </p:nvSpPr>
        <p:spPr>
          <a:xfrm>
            <a:off x="7833286" y="50791"/>
            <a:ext cx="1939826" cy="769441"/>
          </a:xfrm>
          <a:prstGeom prst="rect">
            <a:avLst/>
          </a:prstGeom>
          <a:ln w="12700">
            <a:solidFill>
              <a:schemeClr val="tx1"/>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dirty="0" smtClean="0">
                <a:solidFill>
                  <a:prstClr val="black"/>
                </a:solidFill>
              </a:rPr>
              <a:t>平</a:t>
            </a:r>
            <a:r>
              <a:rPr kumimoji="0" lang="en-US" altLang="ja-JP" sz="1600" kern="0" noProof="0" dirty="0" smtClean="0">
                <a:solidFill>
                  <a:prstClr val="black"/>
                </a:solidFill>
              </a:rPr>
              <a:t>26.3.5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厚労省説明会資料より</a:t>
            </a:r>
            <a:endParaRPr kumimoji="0" lang="en-US" altLang="ja-JP" sz="1400" kern="0" noProof="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抜粋</a:t>
            </a:r>
            <a:endParaRPr kumimoji="0" lang="ja-JP" altLang="en-US" sz="1400" i="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xmlns="" val="4079645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0"/>
            <a:ext cx="8543925" cy="616508"/>
          </a:xfrm>
        </p:spPr>
        <p:txBody>
          <a:bodyPr>
            <a:normAutofit/>
          </a:bodyPr>
          <a:lstStyle/>
          <a:p>
            <a:pPr algn="ctr"/>
            <a:r>
              <a:rPr kumimoji="1" lang="ja-JP" altLang="en-US" sz="3200" dirty="0" smtClean="0"/>
              <a:t>在宅患者訪問診療の例①</a:t>
            </a:r>
            <a:endParaRPr kumimoji="1" lang="ja-JP" altLang="en-US" sz="3200" dirty="0"/>
          </a:p>
        </p:txBody>
      </p:sp>
      <p:graphicFrame>
        <p:nvGraphicFramePr>
          <p:cNvPr id="5" name="コンテンツ プレースホルダー 4"/>
          <p:cNvGraphicFramePr>
            <a:graphicFrameLocks noGrp="1"/>
          </p:cNvGraphicFramePr>
          <p:nvPr>
            <p:ph idx="1"/>
            <p:extLst/>
          </p:nvPr>
        </p:nvGraphicFramePr>
        <p:xfrm>
          <a:off x="360828" y="616508"/>
          <a:ext cx="9184343" cy="6379858"/>
        </p:xfrm>
        <a:graphic>
          <a:graphicData uri="http://schemas.openxmlformats.org/drawingml/2006/table">
            <a:tbl>
              <a:tblPr/>
              <a:tblGrid>
                <a:gridCol w="1373205"/>
                <a:gridCol w="1373205"/>
                <a:gridCol w="1373205"/>
                <a:gridCol w="1373205"/>
                <a:gridCol w="1373205"/>
                <a:gridCol w="1159159"/>
                <a:gridCol w="1159159"/>
              </a:tblGrid>
              <a:tr h="207100">
                <a:tc gridSpan="2">
                  <a:txBody>
                    <a:bodyPr/>
                    <a:lstStyle/>
                    <a:p>
                      <a:pPr algn="l" fontAlgn="ctr"/>
                      <a:r>
                        <a:rPr lang="ja-JP" altLang="en-US" sz="1400" b="0" i="0" u="none" strike="noStrike" dirty="0">
                          <a:solidFill>
                            <a:srgbClr val="000000"/>
                          </a:solidFill>
                          <a:effectLst/>
                          <a:latin typeface="+mn-ea"/>
                          <a:ea typeface="+mn-ea"/>
                        </a:rPr>
                        <a:t>グループホーム入居者</a:t>
                      </a:r>
                      <a:r>
                        <a:rPr lang="en-US" altLang="ja-JP" sz="1400" b="0" i="0" u="none" strike="noStrike" dirty="0">
                          <a:solidFill>
                            <a:srgbClr val="000000"/>
                          </a:solidFill>
                          <a:effectLst/>
                          <a:latin typeface="+mn-ea"/>
                          <a:ea typeface="+mn-ea"/>
                        </a:rPr>
                        <a:t>9</a:t>
                      </a:r>
                      <a:r>
                        <a:rPr lang="ja-JP" altLang="en-US" sz="1400" b="0" i="0" u="none" strike="noStrike" dirty="0">
                          <a:solidFill>
                            <a:srgbClr val="000000"/>
                          </a:solidFill>
                          <a:effectLst/>
                          <a:latin typeface="+mn-ea"/>
                          <a:ea typeface="+mn-ea"/>
                        </a:rPr>
                        <a:t>名</a:t>
                      </a:r>
                    </a:p>
                  </a:txBody>
                  <a:tcPr marL="6968" marR="6968" marT="6968"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a:solidFill>
                          <a:srgbClr val="000000"/>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mn-ea"/>
                        <a:ea typeface="+mn-ea"/>
                      </a:endParaRPr>
                    </a:p>
                  </a:txBody>
                  <a:tcPr marL="6968" marR="6968" marT="6968" marB="0" anchor="ctr">
                    <a:lnL>
                      <a:noFill/>
                    </a:lnL>
                    <a:lnR>
                      <a:noFill/>
                    </a:lnR>
                    <a:lnT>
                      <a:noFill/>
                    </a:lnT>
                    <a:lnB>
                      <a:noFill/>
                    </a:lnB>
                  </a:tcPr>
                </a:tc>
              </a:tr>
              <a:tr h="375028">
                <a:tc gridSpan="7">
                  <a:txBody>
                    <a:bodyPr/>
                    <a:lstStyle/>
                    <a:p>
                      <a:pPr algn="l" fontAlgn="ctr">
                        <a:tabLst/>
                      </a:pPr>
                      <a:r>
                        <a:rPr lang="en-US" altLang="ja-JP" sz="1400" b="0" i="0" u="none" strike="noStrike" dirty="0">
                          <a:solidFill>
                            <a:srgbClr val="000000"/>
                          </a:solidFill>
                          <a:effectLst/>
                          <a:latin typeface="+mn-ea"/>
                          <a:ea typeface="+mn-ea"/>
                        </a:rPr>
                        <a:t>8</a:t>
                      </a:r>
                      <a:r>
                        <a:rPr lang="ja-JP" altLang="en-US" sz="1400" b="0" i="0" u="none" strike="noStrike" dirty="0">
                          <a:solidFill>
                            <a:srgbClr val="000000"/>
                          </a:solidFill>
                          <a:effectLst/>
                          <a:latin typeface="+mn-ea"/>
                          <a:ea typeface="+mn-ea"/>
                        </a:rPr>
                        <a:t>日に患者③に臨時往診対応しターミナルへ移行　がん末期による３回／週の</a:t>
                      </a:r>
                      <a:r>
                        <a:rPr lang="ja-JP" altLang="en-US" sz="1400" b="0" i="0" u="none" strike="noStrike" dirty="0" smtClean="0">
                          <a:solidFill>
                            <a:srgbClr val="000000"/>
                          </a:solidFill>
                          <a:effectLst/>
                          <a:latin typeface="+mn-ea"/>
                          <a:ea typeface="+mn-ea"/>
                        </a:rPr>
                        <a:t>訪問診療を</a:t>
                      </a:r>
                      <a:r>
                        <a:rPr lang="ja-JP" altLang="en-US" sz="1400" b="0" i="0" u="none" strike="noStrike" dirty="0">
                          <a:solidFill>
                            <a:srgbClr val="000000"/>
                          </a:solidFill>
                          <a:effectLst/>
                          <a:latin typeface="+mn-ea"/>
                          <a:ea typeface="+mn-ea"/>
                        </a:rPr>
                        <a:t>行う場合</a:t>
                      </a: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163122">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r>
              <a:tr h="178450">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火</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木</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金</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土</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①②③④⑤</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⑥⑦⑧⑨</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訪問</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診療</a:t>
                      </a:r>
                      <a:endParaRPr lang="en-US" altLang="zh-TW"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同一建物</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r>
                        <a:rPr lang="ja-JP"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臨時</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往診</a:t>
                      </a:r>
                      <a:r>
                        <a:rPr lang="ja-JP"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ja-JP"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がんターミナルへ</a:t>
                      </a:r>
                      <a:endParaRPr lang="ja-JP"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ctr"/>
                      <a:r>
                        <a:rPr lang="ja-JP"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同一建物以外）</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19</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患者①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l" fontAlgn="t"/>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患者</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②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患者</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③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t"/>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患者</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④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（同一建物以外）</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患者⑤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患者⑥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none"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rgbClr val="FF0000"/>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t"/>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患者⑦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患者⑧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rgbClr val="000000"/>
                          </a:solidFill>
                          <a:effectLst/>
                          <a:latin typeface="HG丸ｺﾞｼｯｸM-PRO" panose="020F0600000000000000" pitchFamily="50" charset="-128"/>
                          <a:ea typeface="HG丸ｺﾞｼｯｸM-PRO" panose="020F0600000000000000" pitchFamily="50" charset="-128"/>
                        </a:rPr>
                        <a:t>以外</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建物</a:t>
                      </a:r>
                      <a:r>
                        <a:rPr lang="ja-JP"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以外</a:t>
                      </a:r>
                      <a:r>
                        <a:rPr lang="zh-TW" altLang="en-US" sz="1200" b="1" i="0" u="sng" strike="noStrike" dirty="0" smtClean="0">
                          <a:solidFill>
                            <a:schemeClr val="accent5">
                              <a:lumMod val="50000"/>
                            </a:schemeClr>
                          </a:solidFill>
                          <a:effectLst/>
                          <a:latin typeface="HG丸ｺﾞｼｯｸM-PRO" panose="020F0600000000000000" pitchFamily="50" charset="-128"/>
                          <a:ea typeface="HG丸ｺﾞｼｯｸM-PRO" panose="020F0600000000000000" pitchFamily="50" charset="-128"/>
                        </a:rPr>
                        <a:t>）</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t"/>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患者⑨　訪問診療</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同一建物以外）</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t/>
                      </a:r>
                      <a:b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t/>
                      </a:r>
                      <a:b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t/>
                      </a:r>
                      <a:br>
                        <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rPr>
                      </a:b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患者③　訪問診療</a:t>
                      </a:r>
                      <a:b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　</a:t>
                      </a:r>
                      <a:r>
                        <a:rPr lang="zh-TW" altLang="en-US" sz="1200" b="1" i="0" u="sng"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（同一建物以外）</a:t>
                      </a:r>
                      <a:endParaRPr lang="zh-TW" altLang="en-US" sz="1200" b="1" i="0" u="none" strike="noStrike" dirty="0">
                        <a:solidFill>
                          <a:schemeClr val="accent5">
                            <a:lumMod val="50000"/>
                          </a:schemeClr>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mn-ea"/>
                        <a:ea typeface="+mn-ea"/>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r>
              <a:tr h="522618">
                <a:tc gridSpan="7">
                  <a:txBody>
                    <a:bodyPr/>
                    <a:lstStyle/>
                    <a:p>
                      <a:pPr algn="l" fontAlgn="ctr"/>
                      <a:r>
                        <a:rPr lang="en-US" altLang="ja-JP" sz="1800" b="0" i="0" u="none" strike="noStrike" dirty="0">
                          <a:solidFill>
                            <a:srgbClr val="000000"/>
                          </a:solidFill>
                          <a:effectLst/>
                          <a:latin typeface="+mn-ea"/>
                          <a:ea typeface="+mn-ea"/>
                        </a:rPr>
                        <a:t>※</a:t>
                      </a:r>
                      <a:r>
                        <a:rPr lang="ja-JP" altLang="en-US" sz="1800" b="0" i="0" u="none" strike="noStrike" dirty="0">
                          <a:solidFill>
                            <a:srgbClr val="000000"/>
                          </a:solidFill>
                          <a:effectLst/>
                          <a:latin typeface="+mn-ea"/>
                          <a:ea typeface="+mn-ea"/>
                        </a:rPr>
                        <a:t>患者</a:t>
                      </a:r>
                      <a:r>
                        <a:rPr lang="ja-JP" altLang="en-US" sz="1800" b="0" i="0" u="none" strike="noStrike" dirty="0" smtClean="0">
                          <a:solidFill>
                            <a:srgbClr val="000000"/>
                          </a:solidFill>
                          <a:effectLst/>
                          <a:latin typeface="+mn-ea"/>
                          <a:ea typeface="+mn-ea"/>
                        </a:rPr>
                        <a:t>①－⑨すべての患者が、１度は訪問診療（同一建物以外）を算定しており、</a:t>
                      </a:r>
                      <a:endParaRPr lang="en-US" altLang="ja-JP" sz="1800" b="0" i="0" u="none" strike="noStrike" dirty="0" smtClean="0">
                        <a:solidFill>
                          <a:srgbClr val="000000"/>
                        </a:solidFill>
                        <a:effectLst/>
                        <a:latin typeface="+mn-ea"/>
                        <a:ea typeface="+mn-ea"/>
                      </a:endParaRPr>
                    </a:p>
                    <a:p>
                      <a:pPr algn="l" fontAlgn="ctr"/>
                      <a:r>
                        <a:rPr lang="ja-JP" altLang="en-US" sz="1800" b="0" i="0" u="none" strike="noStrike" dirty="0" smtClean="0">
                          <a:solidFill>
                            <a:srgbClr val="000000"/>
                          </a:solidFill>
                          <a:effectLst/>
                          <a:latin typeface="+mn-ea"/>
                          <a:ea typeface="+mn-ea"/>
                        </a:rPr>
                        <a:t>　</a:t>
                      </a:r>
                      <a:r>
                        <a:rPr lang="ja-JP" altLang="en-US" sz="1800" b="1" i="0" u="sng" strike="noStrike" dirty="0" smtClean="0">
                          <a:solidFill>
                            <a:srgbClr val="000000"/>
                          </a:solidFill>
                          <a:effectLst/>
                          <a:latin typeface="+mn-ea"/>
                          <a:ea typeface="+mn-ea"/>
                        </a:rPr>
                        <a:t>高い</a:t>
                      </a:r>
                      <a:r>
                        <a:rPr lang="ja-JP" altLang="en-US" sz="1800" b="0" i="0" u="none" strike="noStrike" dirty="0" smtClean="0">
                          <a:solidFill>
                            <a:srgbClr val="000000"/>
                          </a:solidFill>
                          <a:effectLst/>
                          <a:latin typeface="+mn-ea"/>
                          <a:ea typeface="+mn-ea"/>
                        </a:rPr>
                        <a:t>管理料（同一建物</a:t>
                      </a:r>
                      <a:r>
                        <a:rPr lang="ja-JP" altLang="en-US" sz="1800" b="0" i="0" u="sng" strike="noStrike" dirty="0" smtClean="0">
                          <a:solidFill>
                            <a:srgbClr val="000000"/>
                          </a:solidFill>
                          <a:effectLst/>
                          <a:latin typeface="+mn-ea"/>
                          <a:ea typeface="+mn-ea"/>
                        </a:rPr>
                        <a:t>以外</a:t>
                      </a:r>
                      <a:r>
                        <a:rPr lang="ja-JP" altLang="en-US" sz="1800" b="0" i="0" u="none" strike="noStrike" dirty="0" smtClean="0">
                          <a:solidFill>
                            <a:srgbClr val="000000"/>
                          </a:solidFill>
                          <a:effectLst/>
                          <a:latin typeface="+mn-ea"/>
                          <a:ea typeface="+mn-ea"/>
                        </a:rPr>
                        <a:t>）を算定可能である。</a:t>
                      </a:r>
                      <a:endParaRPr lang="en-US" altLang="ja-JP" sz="1800" b="0" i="0" u="none" strike="noStrike" dirty="0" smtClean="0">
                        <a:solidFill>
                          <a:srgbClr val="000000"/>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4400">
                <a:tc gridSpan="6">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264400">
                <a:tc gridSpan="5">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bl>
          </a:graphicData>
        </a:graphic>
      </p:graphicFrame>
      <p:sp>
        <p:nvSpPr>
          <p:cNvPr id="6" name="角丸四角形 5"/>
          <p:cNvSpPr/>
          <p:nvPr/>
        </p:nvSpPr>
        <p:spPr>
          <a:xfrm>
            <a:off x="268941" y="3603812"/>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7" name="角丸四角形 6"/>
          <p:cNvSpPr/>
          <p:nvPr/>
        </p:nvSpPr>
        <p:spPr>
          <a:xfrm>
            <a:off x="313765" y="4764737"/>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 name="角丸四角形 7"/>
          <p:cNvSpPr/>
          <p:nvPr/>
        </p:nvSpPr>
        <p:spPr>
          <a:xfrm>
            <a:off x="3034549" y="4769219"/>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5795673" y="3644153"/>
            <a:ext cx="1479177" cy="941294"/>
          </a:xfrm>
          <a:prstGeom prst="round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10" name="角丸四角形吹き出し 9"/>
          <p:cNvSpPr/>
          <p:nvPr/>
        </p:nvSpPr>
        <p:spPr>
          <a:xfrm>
            <a:off x="7758952" y="2030506"/>
            <a:ext cx="1922929" cy="1381561"/>
          </a:xfrm>
          <a:prstGeom prst="wedgeRoundRectCallout">
            <a:avLst>
              <a:gd name="adj1" fmla="val -74914"/>
              <a:gd name="adj2" fmla="val 70714"/>
              <a:gd name="adj3" fmla="val 16667"/>
            </a:avLst>
          </a:prstGeom>
          <a:gradFill>
            <a:gsLst>
              <a:gs pos="0">
                <a:schemeClr val="accent4">
                  <a:lumMod val="110000"/>
                  <a:satMod val="105000"/>
                  <a:tint val="67000"/>
                  <a:alpha val="46000"/>
                </a:schemeClr>
              </a:gs>
              <a:gs pos="10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solidFill>
                  <a:prstClr val="black"/>
                </a:solidFill>
              </a:rPr>
              <a:t>末期の悪性腫瘍は同一建物の患者としてカウントされない</a:t>
            </a:r>
            <a:endParaRPr lang="ja-JP" altLang="en-US" dirty="0">
              <a:solidFill>
                <a:prstClr val="black"/>
              </a:solidFill>
            </a:endParaRPr>
          </a:p>
        </p:txBody>
      </p:sp>
      <p:sp>
        <p:nvSpPr>
          <p:cNvPr id="12"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52</a:t>
            </a:fld>
            <a:endParaRPr lang="ja-JP" altLang="en-US" dirty="0">
              <a:solidFill>
                <a:prstClr val="black"/>
              </a:solidFill>
            </a:endParaRPr>
          </a:p>
        </p:txBody>
      </p:sp>
      <p:sp>
        <p:nvSpPr>
          <p:cNvPr id="13" name="正方形/長方形 12"/>
          <p:cNvSpPr/>
          <p:nvPr/>
        </p:nvSpPr>
        <p:spPr>
          <a:xfrm>
            <a:off x="7833286" y="50791"/>
            <a:ext cx="1939826" cy="769441"/>
          </a:xfrm>
          <a:prstGeom prst="rect">
            <a:avLst/>
          </a:prstGeom>
          <a:ln w="12700">
            <a:solidFill>
              <a:schemeClr val="tx1"/>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dirty="0" smtClean="0">
                <a:solidFill>
                  <a:prstClr val="black"/>
                </a:solidFill>
              </a:rPr>
              <a:t>平</a:t>
            </a:r>
            <a:r>
              <a:rPr kumimoji="0" lang="en-US" altLang="ja-JP" sz="1600" kern="0" noProof="0" dirty="0" smtClean="0">
                <a:solidFill>
                  <a:prstClr val="black"/>
                </a:solidFill>
              </a:rPr>
              <a:t>26.3.5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厚労省説明会資料より</a:t>
            </a:r>
            <a:endParaRPr kumimoji="0" lang="en-US" altLang="ja-JP" sz="1400" kern="0" noProof="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抜粋</a:t>
            </a:r>
            <a:endParaRPr kumimoji="0" lang="ja-JP" altLang="en-US" sz="1400" i="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xmlns="" val="192030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0"/>
            <a:ext cx="8543925" cy="616508"/>
          </a:xfrm>
        </p:spPr>
        <p:txBody>
          <a:bodyPr>
            <a:normAutofit/>
          </a:bodyPr>
          <a:lstStyle/>
          <a:p>
            <a:pPr algn="ctr"/>
            <a:r>
              <a:rPr lang="ja-JP" altLang="en-US" sz="3200" dirty="0"/>
              <a:t>在宅患者訪問診療</a:t>
            </a:r>
            <a:r>
              <a:rPr lang="ja-JP" altLang="en-US" sz="3200" dirty="0" smtClean="0"/>
              <a:t>の例②</a:t>
            </a:r>
            <a:endParaRPr kumimoji="1" lang="ja-JP" altLang="en-US" sz="3200" dirty="0"/>
          </a:p>
        </p:txBody>
      </p:sp>
      <p:graphicFrame>
        <p:nvGraphicFramePr>
          <p:cNvPr id="5" name="コンテンツ プレースホルダー 4"/>
          <p:cNvGraphicFramePr>
            <a:graphicFrameLocks noGrp="1"/>
          </p:cNvGraphicFramePr>
          <p:nvPr>
            <p:ph idx="1"/>
            <p:extLst/>
          </p:nvPr>
        </p:nvGraphicFramePr>
        <p:xfrm>
          <a:off x="360828" y="616508"/>
          <a:ext cx="9184343" cy="6269222"/>
        </p:xfrm>
        <a:graphic>
          <a:graphicData uri="http://schemas.openxmlformats.org/drawingml/2006/table">
            <a:tbl>
              <a:tblPr/>
              <a:tblGrid>
                <a:gridCol w="1373205"/>
                <a:gridCol w="1373205"/>
                <a:gridCol w="1373205"/>
                <a:gridCol w="1373205"/>
                <a:gridCol w="1373205"/>
                <a:gridCol w="1159159"/>
                <a:gridCol w="1159159"/>
              </a:tblGrid>
              <a:tr h="207100">
                <a:tc gridSpan="2">
                  <a:txBody>
                    <a:bodyPr/>
                    <a:lstStyle/>
                    <a:p>
                      <a:pPr algn="l" fontAlgn="ctr"/>
                      <a:r>
                        <a:rPr lang="ja-JP" altLang="en-US" sz="1400" b="0" i="0" u="none" strike="noStrike" dirty="0" smtClean="0">
                          <a:solidFill>
                            <a:schemeClr val="tx1"/>
                          </a:solidFill>
                          <a:effectLst/>
                          <a:latin typeface="+mn-ea"/>
                          <a:ea typeface="+mn-ea"/>
                        </a:rPr>
                        <a:t>集合住宅入居者５０名</a:t>
                      </a:r>
                      <a:endParaRPr lang="ja-JP" altLang="en-US" sz="1400" b="0" i="0" u="none" strike="noStrike" dirty="0">
                        <a:solidFill>
                          <a:schemeClr val="tx1"/>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800" b="0" i="0" u="none" strike="noStrike" dirty="0">
                        <a:solidFill>
                          <a:schemeClr val="tx1"/>
                        </a:solidFill>
                        <a:effectLst/>
                        <a:latin typeface="+mn-ea"/>
                        <a:ea typeface="+mn-ea"/>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375028">
                <a:tc gridSpan="7">
                  <a:txBody>
                    <a:bodyPr/>
                    <a:lstStyle/>
                    <a:p>
                      <a:pPr algn="l" fontAlgn="ctr">
                        <a:tabLst/>
                      </a:pPr>
                      <a:r>
                        <a:rPr lang="ja-JP" altLang="en-US" sz="1400" b="0" i="0" u="none" strike="noStrike" dirty="0" smtClean="0">
                          <a:solidFill>
                            <a:schemeClr val="tx1"/>
                          </a:solidFill>
                          <a:effectLst/>
                          <a:latin typeface="+mn-ea"/>
                          <a:ea typeface="+mn-ea"/>
                        </a:rPr>
                        <a:t>月に２回の訪問で全患者を診療している場合</a:t>
                      </a:r>
                      <a:endParaRPr lang="ja-JP" altLang="en-US" sz="1400" b="0" i="0" u="none" strike="noStrike" dirty="0">
                        <a:solidFill>
                          <a:schemeClr val="tx1"/>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hMerge="1">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163122">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w="6350" cap="flat" cmpd="sng" algn="ctr">
                      <a:solidFill>
                        <a:srgbClr val="000000"/>
                      </a:solidFill>
                      <a:prstDash val="solid"/>
                      <a:round/>
                      <a:headEnd type="none" w="med" len="med"/>
                      <a:tailEnd type="none" w="med" len="med"/>
                    </a:lnB>
                  </a:tcPr>
                </a:tc>
              </a:tr>
              <a:tr h="178450">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火</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水</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木</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金</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土</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5</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6</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①②③④⑤</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⑥⑦⑧</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⑨</a:t>
                      </a: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～～㊾㊿</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訪問</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診療</a:t>
                      </a:r>
                      <a:endParaRPr lang="en-US" altLang="zh-TW"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同一建物</a:t>
                      </a:r>
                      <a:r>
                        <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9</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12</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13</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14</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686">
                <a:tc>
                  <a:txBody>
                    <a:bodyPr/>
                    <a:lstStyle/>
                    <a:p>
                      <a:pPr algn="l" fontAlgn="ctr"/>
                      <a:endPar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sng"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ja-JP"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15</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16</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17</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18</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19</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20</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21</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①②③④⑤</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⑥⑦⑧⑨</a:t>
                      </a:r>
                      <a:r>
                        <a:rPr lang="ja-JP"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～～㊾㊿</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r>
                      <a:b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訪問診療</a:t>
                      </a:r>
                      <a:endParaRPr lang="en-US" altLang="zh-TW"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marL="0" marR="0" indent="0" algn="l" defTabSz="914400" rtl="0" eaLnBrk="1" fontAlgn="t" latinLnBrk="0" hangingPunct="1">
                        <a:lnSpc>
                          <a:spcPct val="100000"/>
                        </a:lnSpc>
                        <a:spcBef>
                          <a:spcPts val="0"/>
                        </a:spcBef>
                        <a:spcAft>
                          <a:spcPts val="0"/>
                        </a:spcAft>
                        <a:buClrTx/>
                        <a:buSzTx/>
                        <a:buFontTx/>
                        <a:buNone/>
                        <a:tabLst/>
                        <a:defRPr/>
                      </a:pP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zh-TW" altLang="en-US" sz="1200" b="1" i="0" u="sng" strike="noStrike" dirty="0" smtClean="0">
                          <a:solidFill>
                            <a:srgbClr val="FF0000"/>
                          </a:solidFill>
                          <a:effectLst/>
                          <a:latin typeface="HG丸ｺﾞｼｯｸM-PRO" panose="020F0600000000000000" pitchFamily="50" charset="-128"/>
                          <a:ea typeface="HG丸ｺﾞｼｯｸM-PRO" panose="020F0600000000000000" pitchFamily="50" charset="-128"/>
                        </a:rPr>
                        <a:t>同一建物</a:t>
                      </a:r>
                      <a:r>
                        <a:rPr lang="zh-TW" altLang="en-US" sz="1200" b="1"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22</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23</a:t>
                      </a: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24</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25</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26</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27</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28</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6050">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endParaRPr lang="zh-TW" altLang="en-US" sz="12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zh-TW" altLang="en-US" sz="1200" b="1" i="0" u="none" strike="noStrike" dirty="0">
                        <a:solidFill>
                          <a:srgbClr val="FF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rPr>
                        <a:t>　</a:t>
                      </a:r>
                    </a:p>
                  </a:txBody>
                  <a:tcPr marL="6968" marR="6968" marT="69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450">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dirty="0">
                        <a:solidFill>
                          <a:srgbClr val="00B05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w="6350" cap="flat" cmpd="sng" algn="ctr">
                      <a:solidFill>
                        <a:srgbClr val="000000"/>
                      </a:solidFill>
                      <a:prstDash val="solid"/>
                      <a:round/>
                      <a:headEnd type="none" w="med" len="med"/>
                      <a:tailEnd type="none" w="med" len="med"/>
                    </a:lnT>
                    <a:lnB>
                      <a:noFill/>
                    </a:lnB>
                  </a:tcPr>
                </a:tc>
              </a:tr>
              <a:tr h="522250">
                <a:tc gridSpan="7">
                  <a:txBody>
                    <a:bodyPr/>
                    <a:lstStyle/>
                    <a:p>
                      <a:pPr algn="l" fontAlgn="ctr"/>
                      <a:r>
                        <a:rPr lang="en-US" altLang="ja-JP" sz="1800" b="0" i="0" u="none" strike="noStrike" dirty="0">
                          <a:solidFill>
                            <a:srgbClr val="000000"/>
                          </a:solidFill>
                          <a:effectLst/>
                          <a:latin typeface="+mn-ea"/>
                          <a:ea typeface="+mn-ea"/>
                        </a:rPr>
                        <a:t>※</a:t>
                      </a:r>
                      <a:r>
                        <a:rPr lang="ja-JP" altLang="en-US" sz="1800" b="0" i="0" u="none" strike="noStrike" dirty="0">
                          <a:solidFill>
                            <a:srgbClr val="000000"/>
                          </a:solidFill>
                          <a:effectLst/>
                          <a:latin typeface="+mn-ea"/>
                          <a:ea typeface="+mn-ea"/>
                        </a:rPr>
                        <a:t>患者</a:t>
                      </a:r>
                      <a:r>
                        <a:rPr lang="ja-JP" altLang="en-US" sz="1800" b="0" i="0" u="none" strike="noStrike" dirty="0" smtClean="0">
                          <a:solidFill>
                            <a:srgbClr val="000000"/>
                          </a:solidFill>
                          <a:effectLst/>
                          <a:latin typeface="+mn-ea"/>
                          <a:ea typeface="+mn-ea"/>
                        </a:rPr>
                        <a:t>①－㊿すべての患者が、１度も訪問診療（同一建物以外）を算定していないので、</a:t>
                      </a:r>
                      <a:endParaRPr lang="en-US" altLang="ja-JP" sz="1800" b="0" i="0" u="none" strike="noStrike" dirty="0" smtClean="0">
                        <a:solidFill>
                          <a:srgbClr val="000000"/>
                        </a:solidFill>
                        <a:effectLst/>
                        <a:latin typeface="+mn-ea"/>
                        <a:ea typeface="+mn-ea"/>
                      </a:endParaRPr>
                    </a:p>
                    <a:p>
                      <a:pPr algn="l" fontAlgn="ctr"/>
                      <a:r>
                        <a:rPr lang="ja-JP" altLang="en-US" sz="1800" b="0" i="0" u="none" strike="noStrike" dirty="0" smtClean="0">
                          <a:solidFill>
                            <a:srgbClr val="000000"/>
                          </a:solidFill>
                          <a:effectLst/>
                          <a:latin typeface="+mn-ea"/>
                          <a:ea typeface="+mn-ea"/>
                        </a:rPr>
                        <a:t>　</a:t>
                      </a:r>
                      <a:r>
                        <a:rPr lang="ja-JP" altLang="en-US" sz="1800" b="1" i="0" u="sng" strike="noStrike" dirty="0" smtClean="0">
                          <a:solidFill>
                            <a:srgbClr val="000000"/>
                          </a:solidFill>
                          <a:effectLst/>
                          <a:latin typeface="+mn-ea"/>
                          <a:ea typeface="+mn-ea"/>
                        </a:rPr>
                        <a:t>低い</a:t>
                      </a:r>
                      <a:r>
                        <a:rPr lang="ja-JP" altLang="en-US" sz="1800" b="0" i="0" u="none" strike="noStrike" dirty="0" smtClean="0">
                          <a:solidFill>
                            <a:srgbClr val="000000"/>
                          </a:solidFill>
                          <a:effectLst/>
                          <a:latin typeface="+mn-ea"/>
                          <a:ea typeface="+mn-ea"/>
                        </a:rPr>
                        <a:t>管理料（同一建物）を算定する。</a:t>
                      </a:r>
                      <a:endParaRPr lang="en-US" altLang="ja-JP" sz="1800" b="0" i="0" u="none" strike="noStrike" dirty="0" smtClean="0">
                        <a:solidFill>
                          <a:srgbClr val="000000"/>
                        </a:solidFill>
                        <a:effectLst/>
                        <a:latin typeface="+mn-ea"/>
                        <a:ea typeface="+mn-ea"/>
                      </a:endParaRPr>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64400">
                <a:tc gridSpan="6">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r h="264400">
                <a:tc gridSpan="5">
                  <a:txBody>
                    <a:bodyPr/>
                    <a:lstStyle/>
                    <a:p>
                      <a:endParaRPr lang="ja-JP" altLang="en-US" dirty="0"/>
                    </a:p>
                  </a:txBody>
                  <a:tcPr marL="6968" marR="6968" marT="6968"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c>
                  <a:txBody>
                    <a:bodyPr/>
                    <a:lstStyle/>
                    <a:p>
                      <a:pPr algn="l" fontAlgn="ctr"/>
                      <a:endParaRPr lang="ja-JP" altLang="en-US" sz="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968" marR="6968" marT="6968" marB="0" anchor="ctr">
                    <a:lnL>
                      <a:noFill/>
                    </a:lnL>
                    <a:lnR>
                      <a:noFill/>
                    </a:lnR>
                    <a:lnT>
                      <a:noFill/>
                    </a:lnT>
                    <a:lnB>
                      <a:noFill/>
                    </a:lnB>
                  </a:tcPr>
                </a:tc>
              </a:tr>
            </a:tbl>
          </a:graphicData>
        </a:graphic>
      </p:graphicFrame>
      <p:sp>
        <p:nvSpPr>
          <p:cNvPr id="6"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rPr>
              <a:pPr/>
              <a:t>53</a:t>
            </a:fld>
            <a:endParaRPr lang="ja-JP" altLang="en-US" dirty="0">
              <a:solidFill>
                <a:prstClr val="black"/>
              </a:solidFill>
            </a:endParaRPr>
          </a:p>
        </p:txBody>
      </p:sp>
      <p:sp>
        <p:nvSpPr>
          <p:cNvPr id="7" name="正方形/長方形 6"/>
          <p:cNvSpPr/>
          <p:nvPr/>
        </p:nvSpPr>
        <p:spPr>
          <a:xfrm>
            <a:off x="7833286" y="50791"/>
            <a:ext cx="1939826" cy="769441"/>
          </a:xfrm>
          <a:prstGeom prst="rect">
            <a:avLst/>
          </a:prstGeom>
          <a:ln w="12700">
            <a:solidFill>
              <a:schemeClr val="tx1"/>
            </a:solidFill>
            <a:prstDash val="soli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dirty="0" smtClean="0">
                <a:solidFill>
                  <a:prstClr val="black"/>
                </a:solidFill>
              </a:rPr>
              <a:t>平</a:t>
            </a:r>
            <a:r>
              <a:rPr kumimoji="0" lang="en-US" altLang="ja-JP" sz="1600" kern="0" noProof="0" dirty="0" smtClean="0">
                <a:solidFill>
                  <a:prstClr val="black"/>
                </a:solidFill>
              </a:rPr>
              <a:t>26.3.5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厚労省説明会資料より</a:t>
            </a:r>
            <a:endParaRPr kumimoji="0" lang="en-US" altLang="ja-JP" sz="1400" kern="0" noProof="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smtClean="0">
                <a:solidFill>
                  <a:prstClr val="black"/>
                </a:solidFill>
              </a:rPr>
              <a:t>抜粋</a:t>
            </a:r>
            <a:endParaRPr kumimoji="0" lang="ja-JP" altLang="en-US" sz="1400" i="0"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xmlns="" val="631503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．入院の</a:t>
            </a:r>
            <a:r>
              <a:rPr lang="ja-JP" altLang="en-US" dirty="0">
                <a:solidFill>
                  <a:srgbClr val="000000"/>
                </a:solidFill>
              </a:rPr>
              <a:t>機能</a:t>
            </a:r>
            <a:r>
              <a:rPr lang="ja-JP" altLang="en-US" dirty="0" smtClean="0">
                <a:solidFill>
                  <a:srgbClr val="000000"/>
                </a:solidFill>
              </a:rPr>
              <a:t>分化（７対１入院基本料の見直し）</a:t>
            </a:r>
          </a:p>
        </p:txBody>
      </p:sp>
      <p:sp>
        <p:nvSpPr>
          <p:cNvPr id="7" name="正方形/長方形 6"/>
          <p:cNvSpPr/>
          <p:nvPr/>
        </p:nvSpPr>
        <p:spPr>
          <a:xfrm>
            <a:off x="165099" y="3500045"/>
            <a:ext cx="9546565" cy="234936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pPr>
            <a:r>
              <a:rPr lang="ja-JP" altLang="en-US" sz="2000" kern="0" dirty="0" smtClean="0">
                <a:solidFill>
                  <a:prstClr val="black"/>
                </a:solidFill>
                <a:latin typeface="ＭＳ Ｐゴシック"/>
                <a:ea typeface="ＭＳ Ｐゴシック"/>
                <a:cs typeface="ＭＳ ゴシック"/>
              </a:rPr>
              <a:t>○ </a:t>
            </a:r>
            <a:r>
              <a:rPr lang="ja-JP" altLang="ja-JP" sz="2000" dirty="0">
                <a:solidFill>
                  <a:prstClr val="black"/>
                </a:solidFill>
              </a:rPr>
              <a:t>７対１、１０対１の特定除外患者は、日医・四病協の調査結果により、１３対１、１５対</a:t>
            </a:r>
            <a:r>
              <a:rPr lang="ja-JP" altLang="ja-JP" sz="2000" dirty="0" smtClean="0">
                <a:solidFill>
                  <a:prstClr val="black"/>
                </a:solidFill>
              </a:rPr>
              <a:t>１</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と</a:t>
            </a:r>
            <a:r>
              <a:rPr lang="ja-JP" altLang="ja-JP" sz="2000" dirty="0">
                <a:solidFill>
                  <a:prstClr val="black"/>
                </a:solidFill>
              </a:rPr>
              <a:t>は明らかに違うと繰り返し中医協で説明した。特定除外制度廃止に伴って医療</a:t>
            </a:r>
            <a:r>
              <a:rPr lang="ja-JP" altLang="ja-JP" sz="2000" dirty="0" smtClean="0">
                <a:solidFill>
                  <a:prstClr val="black"/>
                </a:solidFill>
              </a:rPr>
              <a:t>機関</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に</a:t>
            </a:r>
            <a:r>
              <a:rPr lang="ja-JP" altLang="ja-JP" sz="2000" dirty="0">
                <a:solidFill>
                  <a:prstClr val="black"/>
                </a:solidFill>
              </a:rPr>
              <a:t>重大な影響が生じることが危惧されるため、できるだけ早期に、特定除外制度を</a:t>
            </a:r>
            <a:r>
              <a:rPr lang="ja-JP" altLang="ja-JP" sz="2000" dirty="0" smtClean="0">
                <a:solidFill>
                  <a:prstClr val="black"/>
                </a:solidFill>
              </a:rPr>
              <a:t>廃止</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する</a:t>
            </a:r>
            <a:r>
              <a:rPr lang="ja-JP" altLang="ja-JP" sz="2000" dirty="0">
                <a:solidFill>
                  <a:prstClr val="black"/>
                </a:solidFill>
              </a:rPr>
              <a:t>ことがよいのかどうか、経過措置の延長も選択肢の１つとして中医協で検証・</a:t>
            </a:r>
            <a:r>
              <a:rPr lang="ja-JP" altLang="ja-JP" sz="2000" dirty="0" smtClean="0">
                <a:solidFill>
                  <a:prstClr val="black"/>
                </a:solidFill>
              </a:rPr>
              <a:t>検討</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する</a:t>
            </a:r>
            <a:r>
              <a:rPr lang="ja-JP" altLang="ja-JP" sz="2000" dirty="0">
                <a:solidFill>
                  <a:prstClr val="black"/>
                </a:solidFill>
              </a:rPr>
              <a:t>ことを強く求めた。</a:t>
            </a:r>
          </a:p>
          <a:p>
            <a:pPr>
              <a:lnSpc>
                <a:spcPts val="2200"/>
              </a:lnSpc>
            </a:pPr>
            <a:r>
              <a:rPr lang="ja-JP" altLang="en-US" sz="2000" dirty="0" smtClean="0">
                <a:solidFill>
                  <a:prstClr val="black"/>
                </a:solidFill>
              </a:rPr>
              <a:t>○ </a:t>
            </a:r>
            <a:r>
              <a:rPr lang="ja-JP" altLang="ja-JP" sz="2000" dirty="0" smtClean="0">
                <a:solidFill>
                  <a:prstClr val="black"/>
                </a:solidFill>
              </a:rPr>
              <a:t>急激</a:t>
            </a:r>
            <a:r>
              <a:rPr lang="ja-JP" altLang="ja-JP" sz="2000" dirty="0">
                <a:solidFill>
                  <a:prstClr val="black"/>
                </a:solidFill>
              </a:rPr>
              <a:t>な見直しによる医療現場の混乱で、最終的に不利益を受けるのは患者・国民</a:t>
            </a:r>
            <a:r>
              <a:rPr lang="ja-JP" altLang="ja-JP" sz="2000" dirty="0" smtClean="0">
                <a:solidFill>
                  <a:prstClr val="black"/>
                </a:solidFill>
              </a:rPr>
              <a:t>で</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ある</a:t>
            </a:r>
            <a:r>
              <a:rPr lang="ja-JP" altLang="ja-JP" sz="2000" dirty="0">
                <a:solidFill>
                  <a:prstClr val="black"/>
                </a:solidFill>
              </a:rPr>
              <a:t>ため、中医協「答申書」附帯意見に明記されたとおり、改定の影響については</a:t>
            </a:r>
            <a:r>
              <a:rPr lang="ja-JP" altLang="ja-JP" sz="2000" dirty="0" smtClean="0">
                <a:solidFill>
                  <a:prstClr val="black"/>
                </a:solidFill>
              </a:rPr>
              <a:t>今後</a:t>
            </a:r>
            <a:endParaRPr lang="en-US" altLang="ja-JP" sz="2000" dirty="0" smtClean="0">
              <a:solidFill>
                <a:prstClr val="black"/>
              </a:solidFill>
            </a:endParaRPr>
          </a:p>
          <a:p>
            <a:pPr>
              <a:lnSpc>
                <a:spcPts val="2200"/>
              </a:lnSpc>
            </a:pPr>
            <a:r>
              <a:rPr lang="en-US" altLang="ja-JP" sz="2000" dirty="0">
                <a:solidFill>
                  <a:prstClr val="black"/>
                </a:solidFill>
              </a:rPr>
              <a:t> </a:t>
            </a:r>
            <a:r>
              <a:rPr lang="en-US" altLang="ja-JP" sz="2000" dirty="0" smtClean="0">
                <a:solidFill>
                  <a:prstClr val="black"/>
                </a:solidFill>
              </a:rPr>
              <a:t> </a:t>
            </a:r>
            <a:r>
              <a:rPr lang="ja-JP" altLang="ja-JP" sz="2000" dirty="0" smtClean="0">
                <a:solidFill>
                  <a:prstClr val="black"/>
                </a:solidFill>
              </a:rPr>
              <a:t>十分</a:t>
            </a:r>
            <a:r>
              <a:rPr lang="ja-JP" altLang="ja-JP" sz="2000" dirty="0">
                <a:solidFill>
                  <a:prstClr val="black"/>
                </a:solidFill>
              </a:rPr>
              <a:t>に検証する必要があり、その状況に応じて適切な対応を講じていく必要がある</a:t>
            </a:r>
            <a:r>
              <a:rPr lang="ja-JP" altLang="ja-JP" sz="2000" dirty="0" smtClean="0">
                <a:solidFill>
                  <a:prstClr val="black"/>
                </a:solidFill>
              </a:rPr>
              <a:t>。</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099" y="835578"/>
            <a:ext cx="9546565" cy="48873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dirty="0" smtClean="0">
                <a:solidFill>
                  <a:srgbClr val="000000"/>
                </a:solidFill>
                <a:latin typeface="ＭＳ Ｐゴシック"/>
                <a:ea typeface="ＭＳ Ｐゴシック"/>
              </a:rPr>
              <a:t>・７対１入院基本料の要件を厳格化→急性期後の受け皿病床へ転換</a:t>
            </a:r>
            <a:endParaRPr lang="en-US" altLang="ja-JP" sz="2200" dirty="0" smtClean="0">
              <a:solidFill>
                <a:srgbClr val="000000"/>
              </a:solidFill>
              <a:latin typeface="ＭＳ Ｐゴシック"/>
              <a:ea typeface="ＭＳ Ｐゴシック"/>
            </a:endParaRPr>
          </a:p>
        </p:txBody>
      </p:sp>
      <p:sp>
        <p:nvSpPr>
          <p:cNvPr id="10" name="Rectangle 10"/>
          <p:cNvSpPr>
            <a:spLocks noChangeArrowheads="1"/>
          </p:cNvSpPr>
          <p:nvPr/>
        </p:nvSpPr>
        <p:spPr bwMode="auto">
          <a:xfrm>
            <a:off x="165099" y="1345325"/>
            <a:ext cx="9546565" cy="2154620"/>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ct val="0"/>
              </a:spcBef>
              <a:spcAft>
                <a:spcPct val="0"/>
              </a:spcAft>
              <a:buFont typeface="Wingdings" pitchFamily="2" charset="2"/>
              <a:buNone/>
            </a:pPr>
            <a:r>
              <a:rPr lang="en-US" altLang="ja-JP" sz="1900" dirty="0" smtClean="0">
                <a:solidFill>
                  <a:srgbClr val="000000"/>
                </a:solidFill>
                <a:latin typeface="ＭＳ Ｐゴシック" charset="-128"/>
              </a:rPr>
              <a:t>(1) </a:t>
            </a:r>
            <a:r>
              <a:rPr lang="ja-JP" altLang="en-US" sz="1900" dirty="0" smtClean="0">
                <a:solidFill>
                  <a:srgbClr val="000000"/>
                </a:solidFill>
                <a:latin typeface="ＭＳ Ｐゴシック" charset="-128"/>
              </a:rPr>
              <a:t>７対１入院基本料の病床の患者について、複雑な病態を持つ急性期の患者に特化</a:t>
            </a:r>
            <a:endParaRPr lang="en-US" altLang="ja-JP" sz="1900" dirty="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ja-JP" altLang="en-US" sz="1900" dirty="0" smtClean="0">
                <a:solidFill>
                  <a:srgbClr val="000000"/>
                </a:solidFill>
                <a:latin typeface="ＭＳ Ｐゴシック" charset="-128"/>
              </a:rPr>
              <a:t>     ①患者の</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重症度</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医療･看護必要度</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を急性期の患者特性を評価する項目に</a:t>
            </a:r>
            <a:r>
              <a:rPr lang="ja-JP" altLang="en-US" sz="1900" dirty="0" smtClean="0">
                <a:solidFill>
                  <a:srgbClr val="000000"/>
                </a:solidFill>
                <a:latin typeface="ＭＳ Ｐゴシック" charset="-128"/>
              </a:rPr>
              <a:t>見直し</a:t>
            </a:r>
            <a:endParaRPr lang="en-US" altLang="ja-JP" sz="1900" dirty="0" smtClean="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en-US" altLang="ja-JP" sz="1900" dirty="0">
                <a:solidFill>
                  <a:srgbClr val="000000"/>
                </a:solidFill>
                <a:latin typeface="ＭＳ Ｐゴシック" charset="-128"/>
              </a:rPr>
              <a:t> </a:t>
            </a:r>
            <a:r>
              <a:rPr lang="en-US" altLang="ja-JP" sz="1900" dirty="0" smtClean="0">
                <a:solidFill>
                  <a:srgbClr val="000000"/>
                </a:solidFill>
                <a:latin typeface="ＭＳ Ｐゴシック" charset="-128"/>
              </a:rPr>
              <a:t>    </a:t>
            </a:r>
            <a:r>
              <a:rPr lang="ja-JP" altLang="en-US" sz="1900" dirty="0" smtClean="0">
                <a:solidFill>
                  <a:srgbClr val="000000"/>
                </a:solidFill>
                <a:latin typeface="ＭＳ Ｐゴシック" charset="-128"/>
              </a:rPr>
              <a:t>②</a:t>
            </a:r>
            <a:r>
              <a:rPr lang="ja-JP" altLang="en-US" sz="1900" dirty="0">
                <a:solidFill>
                  <a:srgbClr val="000000"/>
                </a:solidFill>
                <a:latin typeface="ＭＳ Ｐゴシック" charset="-128"/>
              </a:rPr>
              <a:t>一定の長期入院患者を平均在院日数の算定から除外する特定除外制度を廃止</a:t>
            </a:r>
          </a:p>
          <a:p>
            <a:pPr eaLnBrk="1" fontAlgn="base" hangingPunct="1">
              <a:lnSpc>
                <a:spcPts val="2100"/>
              </a:lnSpc>
              <a:spcBef>
                <a:spcPct val="0"/>
              </a:spcBef>
              <a:spcAft>
                <a:spcPct val="0"/>
              </a:spcAft>
              <a:buFont typeface="Wingdings" pitchFamily="2" charset="2"/>
              <a:buNone/>
            </a:pPr>
            <a:r>
              <a:rPr lang="ja-JP" altLang="en-US" sz="1900" dirty="0" smtClean="0">
                <a:solidFill>
                  <a:srgbClr val="000000"/>
                </a:solidFill>
                <a:latin typeface="ＭＳ Ｐゴシック" charset="-128"/>
              </a:rPr>
              <a:t>     ③</a:t>
            </a:r>
            <a:r>
              <a:rPr lang="ja-JP" altLang="en-US" sz="1900" dirty="0">
                <a:solidFill>
                  <a:srgbClr val="000000"/>
                </a:solidFill>
                <a:latin typeface="ＭＳ Ｐゴシック" charset="-128"/>
              </a:rPr>
              <a:t>短期間で退院できる手術･検査</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短期滞在手術等</a:t>
            </a:r>
            <a:r>
              <a:rPr lang="en-US" altLang="ja-JP" sz="1900" dirty="0">
                <a:solidFill>
                  <a:srgbClr val="000000"/>
                </a:solidFill>
                <a:latin typeface="ＭＳ Ｐゴシック" charset="-128"/>
              </a:rPr>
              <a:t>)</a:t>
            </a:r>
            <a:r>
              <a:rPr lang="ja-JP" altLang="en-US" sz="1900" dirty="0">
                <a:solidFill>
                  <a:srgbClr val="000000"/>
                </a:solidFill>
                <a:latin typeface="ＭＳ Ｐゴシック" charset="-128"/>
              </a:rPr>
              <a:t>を平均在院日数の算定から除外</a:t>
            </a:r>
          </a:p>
          <a:p>
            <a:pPr eaLnBrk="1" fontAlgn="base" hangingPunct="1">
              <a:lnSpc>
                <a:spcPts val="2300"/>
              </a:lnSpc>
              <a:spcBef>
                <a:spcPct val="0"/>
              </a:spcBef>
              <a:spcAft>
                <a:spcPct val="0"/>
              </a:spcAft>
              <a:buFont typeface="Wingdings" pitchFamily="2" charset="2"/>
              <a:buNone/>
            </a:pPr>
            <a:r>
              <a:rPr lang="en-US" altLang="ja-JP" sz="1900" dirty="0">
                <a:solidFill>
                  <a:srgbClr val="000000"/>
                </a:solidFill>
                <a:latin typeface="ＭＳ Ｐゴシック" charset="-128"/>
              </a:rPr>
              <a:t>(2) </a:t>
            </a:r>
            <a:r>
              <a:rPr lang="ja-JP" altLang="en-US" sz="1900" dirty="0">
                <a:solidFill>
                  <a:srgbClr val="000000"/>
                </a:solidFill>
                <a:latin typeface="ＭＳ Ｐゴシック" charset="-128"/>
              </a:rPr>
              <a:t>患者の在宅復帰率を要件に入れ、早期退院を</a:t>
            </a:r>
            <a:r>
              <a:rPr lang="ja-JP" altLang="en-US" sz="1900" dirty="0" smtClean="0">
                <a:solidFill>
                  <a:srgbClr val="000000"/>
                </a:solidFill>
                <a:latin typeface="ＭＳ Ｐゴシック" charset="-128"/>
              </a:rPr>
              <a:t>促進</a:t>
            </a:r>
            <a:endParaRPr lang="en-US" altLang="ja-JP" sz="1900" dirty="0" smtClean="0">
              <a:solidFill>
                <a:srgbClr val="000000"/>
              </a:solidFill>
              <a:latin typeface="ＭＳ Ｐゴシック" charset="-128"/>
            </a:endParaRPr>
          </a:p>
          <a:p>
            <a:pPr eaLnBrk="1" fontAlgn="base" hangingPunct="1">
              <a:lnSpc>
                <a:spcPts val="2300"/>
              </a:lnSpc>
              <a:spcBef>
                <a:spcPct val="0"/>
              </a:spcBef>
              <a:spcAft>
                <a:spcPct val="0"/>
              </a:spcAft>
              <a:buFont typeface="Wingdings" pitchFamily="2" charset="2"/>
              <a:buNone/>
            </a:pPr>
            <a:r>
              <a:rPr lang="ja-JP" altLang="en-US" sz="1900" dirty="0" smtClean="0">
                <a:solidFill>
                  <a:srgbClr val="000000"/>
                </a:solidFill>
                <a:latin typeface="ＭＳ Ｐゴシック" charset="-128"/>
              </a:rPr>
              <a:t>　　　　</a:t>
            </a:r>
            <a:r>
              <a:rPr lang="ja-JP" altLang="en-US" sz="1900" dirty="0" smtClean="0">
                <a:solidFill>
                  <a:srgbClr val="FF0000"/>
                </a:solidFill>
                <a:latin typeface="ＭＳ Ｐゴシック" charset="-128"/>
              </a:rPr>
              <a:t>☆</a:t>
            </a:r>
            <a:r>
              <a:rPr lang="en-US" altLang="ja-JP" sz="1900" dirty="0" smtClean="0">
                <a:solidFill>
                  <a:srgbClr val="FF0000"/>
                </a:solidFill>
                <a:latin typeface="ＭＳ Ｐゴシック" charset="-128"/>
              </a:rPr>
              <a:t>7</a:t>
            </a:r>
            <a:r>
              <a:rPr lang="ja-JP" altLang="en-US" sz="1900" dirty="0">
                <a:solidFill>
                  <a:srgbClr val="FF0000"/>
                </a:solidFill>
                <a:latin typeface="ＭＳ Ｐゴシック" charset="-128"/>
              </a:rPr>
              <a:t>対</a:t>
            </a:r>
            <a:r>
              <a:rPr lang="en-US" altLang="ja-JP" sz="1900" dirty="0">
                <a:solidFill>
                  <a:srgbClr val="FF0000"/>
                </a:solidFill>
                <a:latin typeface="ＭＳ Ｐゴシック" charset="-128"/>
              </a:rPr>
              <a:t>1</a:t>
            </a:r>
            <a:r>
              <a:rPr lang="ja-JP" altLang="en-US" sz="1900" dirty="0">
                <a:solidFill>
                  <a:srgbClr val="FF0000"/>
                </a:solidFill>
                <a:latin typeface="ＭＳ Ｐゴシック" charset="-128"/>
              </a:rPr>
              <a:t>病棟における自宅等退院患者割合の計算</a:t>
            </a:r>
            <a:r>
              <a:rPr lang="ja-JP" altLang="en-US" sz="1900" dirty="0" smtClean="0">
                <a:solidFill>
                  <a:srgbClr val="FF0000"/>
                </a:solidFill>
                <a:latin typeface="ＭＳ Ｐゴシック" charset="-128"/>
              </a:rPr>
              <a:t>方法は次ページ参照</a:t>
            </a:r>
            <a:endParaRPr lang="ja-JP" altLang="en-US" sz="1900" dirty="0">
              <a:solidFill>
                <a:srgbClr val="FF0000"/>
              </a:solidFill>
              <a:latin typeface="ＭＳ Ｐゴシック" charset="-128"/>
            </a:endParaRPr>
          </a:p>
          <a:p>
            <a:pPr eaLnBrk="1" fontAlgn="base" hangingPunct="1">
              <a:lnSpc>
                <a:spcPts val="2000"/>
              </a:lnSpc>
              <a:spcBef>
                <a:spcPct val="0"/>
              </a:spcBef>
              <a:spcAft>
                <a:spcPct val="0"/>
              </a:spcAft>
              <a:buFont typeface="Wingdings" pitchFamily="2" charset="2"/>
              <a:buNone/>
            </a:pPr>
            <a:r>
              <a:rPr lang="en-US" altLang="ja-JP" sz="1900" dirty="0" smtClean="0">
                <a:solidFill>
                  <a:srgbClr val="000000"/>
                </a:solidFill>
                <a:latin typeface="ＭＳ Ｐゴシック" charset="-128"/>
              </a:rPr>
              <a:t>(</a:t>
            </a:r>
            <a:r>
              <a:rPr lang="en-US" altLang="ja-JP" sz="1900" dirty="0">
                <a:solidFill>
                  <a:srgbClr val="000000"/>
                </a:solidFill>
                <a:latin typeface="ＭＳ Ｐゴシック" charset="-128"/>
              </a:rPr>
              <a:t>3) </a:t>
            </a:r>
            <a:r>
              <a:rPr lang="ja-JP" altLang="en-US" sz="1900" dirty="0">
                <a:solidFill>
                  <a:srgbClr val="000000"/>
                </a:solidFill>
                <a:latin typeface="ＭＳ Ｐゴシック" charset="-128"/>
              </a:rPr>
              <a:t>診療データ提出を要件に入れ、医療の実態を</a:t>
            </a:r>
            <a:r>
              <a:rPr lang="ja-JP" altLang="en-US" sz="1900" dirty="0" smtClean="0">
                <a:solidFill>
                  <a:srgbClr val="000000"/>
                </a:solidFill>
                <a:latin typeface="ＭＳ Ｐゴシック" charset="-128"/>
              </a:rPr>
              <a:t>把握  など　　</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5035519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35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入院の</a:t>
            </a:r>
            <a:r>
              <a:rPr lang="ja-JP" altLang="en-US" dirty="0">
                <a:solidFill>
                  <a:srgbClr val="000000"/>
                </a:solidFill>
              </a:rPr>
              <a:t>機能</a:t>
            </a:r>
            <a:r>
              <a:rPr lang="ja-JP" altLang="en-US" dirty="0" smtClean="0">
                <a:solidFill>
                  <a:srgbClr val="000000"/>
                </a:solidFill>
              </a:rPr>
              <a:t>分化（７対１入院基本料の見直し）</a:t>
            </a:r>
          </a:p>
        </p:txBody>
      </p:sp>
      <p:sp>
        <p:nvSpPr>
          <p:cNvPr id="9" name="Rectangle 7"/>
          <p:cNvSpPr>
            <a:spLocks noChangeArrowheads="1"/>
          </p:cNvSpPr>
          <p:nvPr/>
        </p:nvSpPr>
        <p:spPr bwMode="auto">
          <a:xfrm>
            <a:off x="194354" y="835574"/>
            <a:ext cx="9546565" cy="488731"/>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400"/>
              </a:lnSpc>
              <a:spcBef>
                <a:spcPts val="0"/>
              </a:spcBef>
              <a:spcAft>
                <a:spcPct val="0"/>
              </a:spcAft>
              <a:buFontTx/>
              <a:buNone/>
            </a:pPr>
            <a:r>
              <a:rPr lang="ja-JP" altLang="en-US" sz="2200" dirty="0" smtClean="0">
                <a:solidFill>
                  <a:srgbClr val="000000"/>
                </a:solidFill>
                <a:latin typeface="ＭＳ Ｐゴシック"/>
                <a:ea typeface="ＭＳ Ｐゴシック"/>
              </a:rPr>
              <a:t>・７対１入院基本料の要件を厳格化→急性期後の受け皿病床へ転換</a:t>
            </a:r>
            <a:endParaRPr lang="en-US" altLang="ja-JP" sz="2200" dirty="0" smtClean="0">
              <a:solidFill>
                <a:srgbClr val="000000"/>
              </a:solidFill>
              <a:latin typeface="ＭＳ Ｐゴシック"/>
              <a:ea typeface="ＭＳ Ｐゴシック"/>
            </a:endParaRPr>
          </a:p>
        </p:txBody>
      </p:sp>
      <p:sp>
        <p:nvSpPr>
          <p:cNvPr id="11" name="Rectangle 10"/>
          <p:cNvSpPr>
            <a:spLocks noChangeArrowheads="1"/>
          </p:cNvSpPr>
          <p:nvPr/>
        </p:nvSpPr>
        <p:spPr bwMode="auto">
          <a:xfrm>
            <a:off x="194354" y="1425559"/>
            <a:ext cx="9546565" cy="2748479"/>
          </a:xfrm>
          <a:prstGeom prst="rect">
            <a:avLst/>
          </a:prstGeom>
          <a:solidFill>
            <a:srgbClr val="FF66CC">
              <a:alpha val="50000"/>
            </a:srgbClr>
          </a:solidFill>
          <a:ln w="50800" cmpd="sng">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ts val="600"/>
              </a:spcBef>
              <a:spcAft>
                <a:spcPct val="0"/>
              </a:spcAft>
              <a:buFont typeface="Wingdings" pitchFamily="2" charset="2"/>
              <a:buNone/>
            </a:pPr>
            <a:r>
              <a:rPr lang="en-US" altLang="ja-JP" sz="2000" dirty="0" smtClean="0">
                <a:solidFill>
                  <a:srgbClr val="000000"/>
                </a:solidFill>
                <a:latin typeface="ＭＳ Ｐゴシック"/>
                <a:ea typeface="ＭＳ Ｐゴシック"/>
              </a:rPr>
              <a:t>【</a:t>
            </a:r>
            <a:r>
              <a:rPr lang="ja-JP" altLang="en-US" sz="2000" dirty="0" smtClean="0">
                <a:solidFill>
                  <a:prstClr val="black"/>
                </a:solidFill>
                <a:latin typeface="ＭＳ Ｐゴシック"/>
                <a:ea typeface="ＭＳ Ｐゴシック"/>
                <a:cs typeface="Times New Roman"/>
              </a:rPr>
              <a:t>７</a:t>
            </a:r>
            <a:r>
              <a:rPr lang="ja-JP" altLang="ja-JP" sz="2000" dirty="0" smtClean="0">
                <a:solidFill>
                  <a:prstClr val="black"/>
                </a:solidFill>
                <a:latin typeface="ＭＳ Ｐゴシック"/>
                <a:ea typeface="ＭＳ Ｐゴシック"/>
                <a:cs typeface="Times New Roman"/>
              </a:rPr>
              <a:t>対</a:t>
            </a:r>
            <a:r>
              <a:rPr lang="ja-JP" altLang="en-US" sz="2000" dirty="0">
                <a:solidFill>
                  <a:prstClr val="black"/>
                </a:solidFill>
                <a:latin typeface="ＭＳ Ｐゴシック"/>
                <a:ea typeface="ＭＳ Ｐゴシック"/>
                <a:cs typeface="Times New Roman"/>
              </a:rPr>
              <a:t>１</a:t>
            </a:r>
            <a:r>
              <a:rPr lang="ja-JP" altLang="ja-JP" sz="2000" dirty="0" smtClean="0">
                <a:solidFill>
                  <a:prstClr val="black"/>
                </a:solidFill>
                <a:latin typeface="ＭＳ Ｐゴシック"/>
                <a:ea typeface="ＭＳ Ｐゴシック"/>
                <a:cs typeface="Times New Roman"/>
              </a:rPr>
              <a:t>病棟</a:t>
            </a:r>
            <a:r>
              <a:rPr lang="ja-JP" altLang="ja-JP" sz="2000" dirty="0">
                <a:solidFill>
                  <a:prstClr val="black"/>
                </a:solidFill>
                <a:latin typeface="ＭＳ Ｐゴシック"/>
                <a:ea typeface="ＭＳ Ｐゴシック"/>
                <a:cs typeface="Times New Roman"/>
              </a:rPr>
              <a:t>における自宅等退院患者割合の計算方法</a:t>
            </a:r>
            <a:r>
              <a:rPr lang="en-US" altLang="ja-JP" sz="2000" dirty="0" smtClean="0">
                <a:solidFill>
                  <a:srgbClr val="000000"/>
                </a:solidFill>
                <a:latin typeface="ＭＳ Ｐゴシック"/>
                <a:ea typeface="ＭＳ Ｐゴシック"/>
              </a:rPr>
              <a:t>】</a:t>
            </a:r>
          </a:p>
          <a:p>
            <a:pP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算定式： ７対１病棟から</a:t>
            </a:r>
            <a:r>
              <a:rPr lang="ja-JP" altLang="en-US" sz="2000" dirty="0" smtClean="0">
                <a:solidFill>
                  <a:prstClr val="black"/>
                </a:solidFill>
                <a:latin typeface="ＭＳ Ｐゴシック" charset="-128"/>
              </a:rPr>
              <a:t>直接</a:t>
            </a:r>
            <a:r>
              <a:rPr lang="en-US" altLang="ja-JP" sz="2000" dirty="0" smtClean="0">
                <a:solidFill>
                  <a:srgbClr val="000000"/>
                </a:solidFill>
                <a:latin typeface="ＭＳ Ｐゴシック" charset="-128"/>
              </a:rPr>
              <a:t>    </a:t>
            </a:r>
            <a:endParaRPr lang="ja-JP" altLang="en-US" sz="2000" dirty="0">
              <a:solidFill>
                <a:prstClr val="black"/>
              </a:solidFill>
              <a:latin typeface="ＭＳ Ｐゴシック" charset="-128"/>
            </a:endParaRP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自宅</a:t>
            </a:r>
            <a:r>
              <a:rPr lang="ja-JP" altLang="en-US" sz="2000" dirty="0">
                <a:solidFill>
                  <a:srgbClr val="000000"/>
                </a:solidFill>
                <a:latin typeface="ＭＳ Ｐゴシック" charset="-128"/>
              </a:rPr>
              <a:t>、　回復期リハ病棟、　地域包括ケア病棟・病室、</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療養</a:t>
            </a:r>
            <a:r>
              <a:rPr lang="ja-JP" altLang="en-US" sz="2000" dirty="0">
                <a:solidFill>
                  <a:srgbClr val="000000"/>
                </a:solidFill>
                <a:latin typeface="ＭＳ Ｐゴシック" charset="-128"/>
              </a:rPr>
              <a:t>病棟</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在宅復帰機能強化加算</a:t>
            </a:r>
            <a:r>
              <a:rPr lang="en-US" altLang="ja-JP" sz="1800" dirty="0">
                <a:solidFill>
                  <a:srgbClr val="000000"/>
                </a:solidFill>
                <a:latin typeface="ＭＳ Ｐゴシック" charset="-128"/>
              </a:rPr>
              <a:t>)</a:t>
            </a:r>
            <a:r>
              <a:rPr lang="ja-JP" altLang="en-US" sz="2000" dirty="0" err="1">
                <a:solidFill>
                  <a:srgbClr val="000000"/>
                </a:solidFill>
                <a:latin typeface="ＭＳ Ｐゴシック" charset="-128"/>
              </a:rPr>
              <a:t>、</a:t>
            </a:r>
            <a:r>
              <a:rPr lang="ja-JP" altLang="en-US" sz="2000" dirty="0">
                <a:solidFill>
                  <a:srgbClr val="000000"/>
                </a:solidFill>
                <a:latin typeface="ＭＳ Ｐゴシック" charset="-128"/>
              </a:rPr>
              <a:t>　居住系介護施設、</a:t>
            </a:r>
          </a:p>
          <a:p>
            <a:pPr algn="ctr" eaLnBrk="1" fontAlgn="base" hangingPunct="1">
              <a:lnSpc>
                <a:spcPts val="2000"/>
              </a:lnSpc>
              <a:spcBef>
                <a:spcPts val="0"/>
              </a:spcBef>
              <a:spcAft>
                <a:spcPct val="0"/>
              </a:spcAft>
              <a:buFont typeface="Wingdings" pitchFamily="2" charset="2"/>
              <a:buNone/>
            </a:pPr>
            <a:r>
              <a:rPr lang="ja-JP" altLang="en-US" sz="2000" dirty="0">
                <a:solidFill>
                  <a:srgbClr val="000000"/>
                </a:solidFill>
                <a:latin typeface="ＭＳ Ｐゴシック" charset="-128"/>
              </a:rPr>
              <a:t>介護老人保健施設</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在宅強化型老健</a:t>
            </a:r>
            <a:r>
              <a:rPr lang="ja-JP" altLang="en-US" sz="1800" dirty="0" smtClean="0">
                <a:solidFill>
                  <a:srgbClr val="000000"/>
                </a:solidFill>
                <a:latin typeface="ＭＳ Ｐゴシック" charset="-128"/>
              </a:rPr>
              <a:t>施設 </a:t>
            </a:r>
            <a:r>
              <a:rPr lang="en-US" altLang="ja-JP" sz="1800" dirty="0" smtClean="0">
                <a:solidFill>
                  <a:srgbClr val="000000"/>
                </a:solidFill>
                <a:latin typeface="ＭＳ Ｐゴシック" charset="-128"/>
              </a:rPr>
              <a:t>or </a:t>
            </a:r>
            <a:r>
              <a:rPr lang="ja-JP" altLang="en-US" sz="1800" dirty="0" smtClean="0">
                <a:solidFill>
                  <a:srgbClr val="000000"/>
                </a:solidFill>
                <a:latin typeface="ＭＳ Ｐゴシック" charset="-128"/>
              </a:rPr>
              <a:t>在宅</a:t>
            </a:r>
            <a:r>
              <a:rPr lang="ja-JP" altLang="en-US" sz="1800" dirty="0">
                <a:solidFill>
                  <a:srgbClr val="000000"/>
                </a:solidFill>
                <a:latin typeface="ＭＳ Ｐゴシック" charset="-128"/>
              </a:rPr>
              <a:t>復帰・在宅療養支援機能加算</a:t>
            </a:r>
            <a:r>
              <a:rPr lang="en-US" altLang="ja-JP" sz="1800" dirty="0" smtClean="0">
                <a:solidFill>
                  <a:srgbClr val="000000"/>
                </a:solidFill>
                <a:latin typeface="ＭＳ Ｐゴシック" charset="-128"/>
              </a:rPr>
              <a:t>)</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に</a:t>
            </a:r>
            <a:r>
              <a:rPr lang="ja-JP" altLang="en-US" sz="2000" dirty="0">
                <a:solidFill>
                  <a:srgbClr val="000000"/>
                </a:solidFill>
                <a:latin typeface="ＭＳ Ｐゴシック" charset="-128"/>
              </a:rPr>
              <a:t>「退院した患者」</a:t>
            </a:r>
          </a:p>
          <a:p>
            <a:pPr eaLnBrk="1" fontAlgn="base" hangingPunct="1">
              <a:lnSpc>
                <a:spcPts val="1600"/>
              </a:lnSpc>
              <a:spcBef>
                <a:spcPts val="0"/>
              </a:spcBef>
              <a:spcAft>
                <a:spcPct val="0"/>
              </a:spcAft>
              <a:buFont typeface="Wingdings" pitchFamily="2" charset="2"/>
              <a:buNone/>
            </a:pPr>
            <a:r>
              <a:rPr lang="en-US" altLang="ja-JP" sz="2000" dirty="0" smtClean="0">
                <a:solidFill>
                  <a:srgbClr val="000000"/>
                </a:solidFill>
                <a:latin typeface="ＭＳ Ｐゴシック" charset="-128"/>
              </a:rPr>
              <a:t>     </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７対１病棟</a:t>
            </a:r>
            <a:r>
              <a:rPr lang="ja-JP" altLang="en-US" sz="2000" dirty="0">
                <a:solidFill>
                  <a:srgbClr val="000000"/>
                </a:solidFill>
                <a:latin typeface="ＭＳ Ｐゴシック" charset="-128"/>
              </a:rPr>
              <a:t>から直接退院した患者</a:t>
            </a:r>
            <a:r>
              <a:rPr lang="ja-JP" altLang="en-US" sz="1800" dirty="0">
                <a:solidFill>
                  <a:srgbClr val="000000"/>
                </a:solidFill>
                <a:latin typeface="ＭＳ Ｐゴシック" charset="-128"/>
              </a:rPr>
              <a:t>（死亡退院を除く）</a:t>
            </a:r>
          </a:p>
          <a:p>
            <a:pPr eaLnBrk="1" fontAlgn="base" hangingPunct="1">
              <a:lnSpc>
                <a:spcPts val="2000"/>
              </a:lnSpc>
              <a:spcBef>
                <a:spcPts val="600"/>
              </a:spcBef>
              <a:spcAft>
                <a:spcPct val="0"/>
              </a:spcAft>
              <a:buFont typeface="Wingdings" pitchFamily="2" charset="2"/>
              <a:buNone/>
            </a:pPr>
            <a:r>
              <a:rPr lang="ja-JP" altLang="en-US" sz="1600" dirty="0" smtClean="0">
                <a:solidFill>
                  <a:srgbClr val="000000"/>
                </a:solidFill>
                <a:latin typeface="ＭＳ Ｐゴシック" charset="-128"/>
              </a:rPr>
              <a:t>　　　</a:t>
            </a:r>
            <a:r>
              <a:rPr lang="en-US" altLang="ja-JP" sz="1600" dirty="0" smtClean="0">
                <a:solidFill>
                  <a:srgbClr val="000000"/>
                </a:solidFill>
                <a:latin typeface="ＭＳ Ｐゴシック" charset="-128"/>
              </a:rPr>
              <a:t>※</a:t>
            </a:r>
            <a:r>
              <a:rPr lang="ja-JP" altLang="en-US" sz="1600" dirty="0" smtClean="0">
                <a:solidFill>
                  <a:srgbClr val="000000"/>
                </a:solidFill>
                <a:latin typeface="ＭＳ Ｐゴシック" charset="-128"/>
              </a:rPr>
              <a:t>　自院での転棟は、分母・分子から除かれる。 </a:t>
            </a:r>
            <a:endParaRPr lang="en-US" altLang="ja-JP" sz="1600" dirty="0" smtClean="0">
              <a:solidFill>
                <a:srgbClr val="000000"/>
              </a:solidFill>
              <a:latin typeface="ＭＳ Ｐゴシック" charset="-128"/>
            </a:endParaRPr>
          </a:p>
          <a:p>
            <a:pPr eaLnBrk="1" fontAlgn="base" hangingPunct="1">
              <a:lnSpc>
                <a:spcPts val="2000"/>
              </a:lnSpc>
              <a:spcBef>
                <a:spcPts val="600"/>
              </a:spcBef>
              <a:spcAft>
                <a:spcPct val="0"/>
              </a:spcAft>
              <a:buFont typeface="Wingdings" pitchFamily="2" charset="2"/>
              <a:buNone/>
            </a:pPr>
            <a:r>
              <a:rPr lang="ja-JP" altLang="en-US" sz="1600" dirty="0" smtClean="0">
                <a:solidFill>
                  <a:srgbClr val="000000"/>
                </a:solidFill>
                <a:latin typeface="ＭＳ Ｐゴシック" charset="-128"/>
              </a:rPr>
              <a:t>　　　</a:t>
            </a:r>
            <a:r>
              <a:rPr lang="en-US" altLang="ja-JP" sz="1600" dirty="0" smtClean="0">
                <a:solidFill>
                  <a:srgbClr val="000000"/>
                </a:solidFill>
                <a:latin typeface="ＭＳ Ｐゴシック" charset="-128"/>
              </a:rPr>
              <a:t>※</a:t>
            </a:r>
            <a:r>
              <a:rPr lang="ja-JP" altLang="en-US" sz="1600" dirty="0">
                <a:solidFill>
                  <a:srgbClr val="000000"/>
                </a:solidFill>
                <a:latin typeface="ＭＳ Ｐゴシック" charset="-128"/>
              </a:rPr>
              <a:t>　退院先の医療機関や介護施設については特別の関係であってもよい</a:t>
            </a:r>
            <a:r>
              <a:rPr lang="ja-JP" altLang="en-US" sz="1600" dirty="0" smtClean="0">
                <a:solidFill>
                  <a:srgbClr val="000000"/>
                </a:solidFill>
                <a:latin typeface="ＭＳ Ｐゴシック" charset="-128"/>
              </a:rPr>
              <a:t>。</a:t>
            </a:r>
            <a:endParaRPr lang="en-US" altLang="ja-JP" sz="1600" dirty="0" smtClean="0">
              <a:solidFill>
                <a:srgbClr val="000000"/>
              </a:solidFill>
              <a:latin typeface="ＭＳ Ｐゴシック" charset="-128"/>
            </a:endParaRPr>
          </a:p>
          <a:p>
            <a:pPr eaLnBrk="1" fontAlgn="base" hangingPunct="1">
              <a:lnSpc>
                <a:spcPts val="2000"/>
              </a:lnSpc>
              <a:spcBef>
                <a:spcPts val="600"/>
              </a:spcBef>
              <a:spcAft>
                <a:spcPct val="0"/>
              </a:spcAft>
              <a:buFont typeface="Wingdings" pitchFamily="2" charset="2"/>
              <a:buNone/>
            </a:pPr>
            <a:r>
              <a:rPr lang="ja-JP" altLang="en-US" sz="1600" dirty="0" smtClean="0">
                <a:solidFill>
                  <a:srgbClr val="000000"/>
                </a:solidFill>
                <a:latin typeface="ＭＳ Ｐゴシック" charset="-128"/>
              </a:rPr>
              <a:t>　</a:t>
            </a:r>
            <a:endParaRPr lang="ja-JP" altLang="en-US" sz="1600" dirty="0">
              <a:solidFill>
                <a:srgbClr val="000000"/>
              </a:solidFill>
              <a:latin typeface="ＭＳ Ｐゴシック" charset="-128"/>
            </a:endParaRP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cxnSp>
        <p:nvCxnSpPr>
          <p:cNvPr id="3" name="直線コネクタ 2"/>
          <p:cNvCxnSpPr/>
          <p:nvPr/>
        </p:nvCxnSpPr>
        <p:spPr>
          <a:xfrm flipV="1">
            <a:off x="613004" y="3056874"/>
            <a:ext cx="8776138" cy="42043"/>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194353" y="4254425"/>
            <a:ext cx="9546565" cy="2246859"/>
          </a:xfrm>
          <a:prstGeom prst="rect">
            <a:avLst/>
          </a:prstGeom>
          <a:solidFill>
            <a:srgbClr val="FF66CC">
              <a:alpha val="35000"/>
            </a:srgbClr>
          </a:solidFill>
          <a:ln w="50800" cmpd="sng">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100"/>
              </a:lnSpc>
              <a:spcBef>
                <a:spcPts val="600"/>
              </a:spcBef>
              <a:spcAft>
                <a:spcPct val="0"/>
              </a:spcAft>
              <a:buFont typeface="Wingdings" pitchFamily="2" charset="2"/>
              <a:buNone/>
            </a:pPr>
            <a:r>
              <a:rPr lang="en-US" altLang="ja-JP" sz="2000" dirty="0" smtClean="0">
                <a:solidFill>
                  <a:srgbClr val="000000"/>
                </a:solidFill>
                <a:latin typeface="ＭＳ Ｐゴシック"/>
                <a:ea typeface="ＭＳ Ｐゴシック"/>
              </a:rPr>
              <a:t>【</a:t>
            </a:r>
            <a:r>
              <a:rPr lang="ja-JP" altLang="en-US" sz="2000" dirty="0">
                <a:solidFill>
                  <a:prstClr val="black"/>
                </a:solidFill>
                <a:latin typeface="ＭＳ Ｐゴシック"/>
                <a:ea typeface="ＭＳ Ｐゴシック"/>
                <a:cs typeface="Times New Roman"/>
              </a:rPr>
              <a:t>地域</a:t>
            </a:r>
            <a:r>
              <a:rPr lang="ja-JP" altLang="en-US" sz="2000" dirty="0" smtClean="0">
                <a:solidFill>
                  <a:prstClr val="black"/>
                </a:solidFill>
                <a:latin typeface="ＭＳ Ｐゴシック"/>
                <a:ea typeface="ＭＳ Ｐゴシック"/>
                <a:cs typeface="Times New Roman"/>
              </a:rPr>
              <a:t>包括</a:t>
            </a:r>
            <a:r>
              <a:rPr lang="ja-JP" altLang="en-US" sz="2000" dirty="0">
                <a:solidFill>
                  <a:prstClr val="black"/>
                </a:solidFill>
                <a:latin typeface="ＭＳ Ｐゴシック"/>
                <a:ea typeface="ＭＳ Ｐゴシック"/>
                <a:cs typeface="Times New Roman"/>
              </a:rPr>
              <a:t>ケア</a:t>
            </a:r>
            <a:r>
              <a:rPr lang="ja-JP" altLang="ja-JP" sz="2000" dirty="0" smtClean="0">
                <a:solidFill>
                  <a:prstClr val="black"/>
                </a:solidFill>
                <a:latin typeface="ＭＳ Ｐゴシック"/>
                <a:ea typeface="ＭＳ Ｐゴシック"/>
                <a:cs typeface="Times New Roman"/>
              </a:rPr>
              <a:t>病棟</a:t>
            </a:r>
            <a:r>
              <a:rPr lang="ja-JP" altLang="ja-JP" sz="2000" dirty="0">
                <a:solidFill>
                  <a:prstClr val="black"/>
                </a:solidFill>
                <a:latin typeface="ＭＳ Ｐゴシック"/>
                <a:ea typeface="ＭＳ Ｐゴシック"/>
                <a:cs typeface="Times New Roman"/>
              </a:rPr>
              <a:t>に</a:t>
            </a:r>
            <a:r>
              <a:rPr lang="ja-JP" altLang="ja-JP" sz="2000" dirty="0" smtClean="0">
                <a:solidFill>
                  <a:prstClr val="black"/>
                </a:solidFill>
                <a:latin typeface="ＭＳ Ｐゴシック"/>
                <a:ea typeface="ＭＳ Ｐゴシック"/>
                <a:cs typeface="Times New Roman"/>
              </a:rPr>
              <a:t>おける</a:t>
            </a:r>
            <a:r>
              <a:rPr lang="ja-JP" altLang="en-US" sz="2000" dirty="0" smtClean="0">
                <a:solidFill>
                  <a:prstClr val="black"/>
                </a:solidFill>
                <a:latin typeface="ＭＳ Ｐゴシック"/>
                <a:ea typeface="ＭＳ Ｐゴシック"/>
                <a:cs typeface="Times New Roman"/>
              </a:rPr>
              <a:t>在宅</a:t>
            </a:r>
            <a:r>
              <a:rPr lang="ja-JP" altLang="en-US" sz="2000" dirty="0">
                <a:solidFill>
                  <a:prstClr val="black"/>
                </a:solidFill>
                <a:latin typeface="ＭＳ Ｐゴシック"/>
                <a:ea typeface="ＭＳ Ｐゴシック"/>
                <a:cs typeface="Times New Roman"/>
              </a:rPr>
              <a:t>復帰率</a:t>
            </a:r>
            <a:r>
              <a:rPr lang="ja-JP" altLang="ja-JP" sz="2000" dirty="0" smtClean="0">
                <a:solidFill>
                  <a:prstClr val="black"/>
                </a:solidFill>
                <a:latin typeface="ＭＳ Ｐゴシック"/>
                <a:ea typeface="ＭＳ Ｐゴシック"/>
                <a:cs typeface="Times New Roman"/>
              </a:rPr>
              <a:t>の</a:t>
            </a:r>
            <a:r>
              <a:rPr lang="ja-JP" altLang="ja-JP" sz="2000" dirty="0">
                <a:solidFill>
                  <a:prstClr val="black"/>
                </a:solidFill>
                <a:latin typeface="ＭＳ Ｐゴシック"/>
                <a:ea typeface="ＭＳ Ｐゴシック"/>
                <a:cs typeface="Times New Roman"/>
              </a:rPr>
              <a:t>計算方法</a:t>
            </a:r>
            <a:r>
              <a:rPr lang="en-US" altLang="ja-JP" sz="2000" dirty="0" smtClean="0">
                <a:solidFill>
                  <a:srgbClr val="000000"/>
                </a:solidFill>
                <a:latin typeface="ＭＳ Ｐゴシック"/>
                <a:ea typeface="ＭＳ Ｐゴシック"/>
              </a:rPr>
              <a:t>】</a:t>
            </a:r>
          </a:p>
          <a:p>
            <a:pP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 算定式</a:t>
            </a:r>
            <a:r>
              <a:rPr lang="ja-JP" altLang="en-US" sz="2000" dirty="0">
                <a:solidFill>
                  <a:srgbClr val="000000"/>
                </a:solidFill>
                <a:latin typeface="ＭＳ Ｐゴシック" charset="-128"/>
              </a:rPr>
              <a:t>：</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自宅、療養</a:t>
            </a:r>
            <a:r>
              <a:rPr lang="ja-JP" altLang="en-US" sz="2000" dirty="0">
                <a:solidFill>
                  <a:srgbClr val="000000"/>
                </a:solidFill>
                <a:latin typeface="ＭＳ Ｐゴシック" charset="-128"/>
              </a:rPr>
              <a:t>病棟</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在宅復帰機能強化加算</a:t>
            </a:r>
            <a:r>
              <a:rPr lang="en-US" altLang="ja-JP" sz="1800" dirty="0">
                <a:solidFill>
                  <a:srgbClr val="000000"/>
                </a:solidFill>
                <a:latin typeface="ＭＳ Ｐゴシック" charset="-128"/>
              </a:rPr>
              <a:t>)</a:t>
            </a:r>
            <a:r>
              <a:rPr lang="ja-JP" altLang="en-US" sz="2000" dirty="0" err="1">
                <a:solidFill>
                  <a:srgbClr val="000000"/>
                </a:solidFill>
                <a:latin typeface="ＭＳ Ｐゴシック" charset="-128"/>
              </a:rPr>
              <a:t>、</a:t>
            </a:r>
            <a:r>
              <a:rPr lang="ja-JP" altLang="en-US" sz="2000" dirty="0">
                <a:solidFill>
                  <a:srgbClr val="000000"/>
                </a:solidFill>
                <a:latin typeface="ＭＳ Ｐゴシック" charset="-128"/>
              </a:rPr>
              <a:t>　居住系介護施設、</a:t>
            </a:r>
          </a:p>
          <a:p>
            <a:pPr algn="ctr" eaLnBrk="1" fontAlgn="base" hangingPunct="1">
              <a:lnSpc>
                <a:spcPts val="2000"/>
              </a:lnSpc>
              <a:spcBef>
                <a:spcPts val="0"/>
              </a:spcBef>
              <a:spcAft>
                <a:spcPct val="0"/>
              </a:spcAft>
              <a:buFont typeface="Wingdings" pitchFamily="2" charset="2"/>
              <a:buNone/>
            </a:pPr>
            <a:r>
              <a:rPr lang="ja-JP" altLang="en-US" sz="2000" dirty="0">
                <a:solidFill>
                  <a:srgbClr val="000000"/>
                </a:solidFill>
                <a:latin typeface="ＭＳ Ｐゴシック" charset="-128"/>
              </a:rPr>
              <a:t>介護老人保健施設</a:t>
            </a:r>
            <a:r>
              <a:rPr lang="en-US" altLang="ja-JP" sz="1800" dirty="0">
                <a:solidFill>
                  <a:srgbClr val="000000"/>
                </a:solidFill>
                <a:latin typeface="ＭＳ Ｐゴシック" charset="-128"/>
              </a:rPr>
              <a:t>(</a:t>
            </a:r>
            <a:r>
              <a:rPr lang="ja-JP" altLang="en-US" sz="1800" dirty="0">
                <a:solidFill>
                  <a:srgbClr val="000000"/>
                </a:solidFill>
                <a:latin typeface="ＭＳ Ｐゴシック" charset="-128"/>
              </a:rPr>
              <a:t>在宅強化型老健</a:t>
            </a:r>
            <a:r>
              <a:rPr lang="ja-JP" altLang="en-US" sz="1800" dirty="0" smtClean="0">
                <a:solidFill>
                  <a:srgbClr val="000000"/>
                </a:solidFill>
                <a:latin typeface="ＭＳ Ｐゴシック" charset="-128"/>
              </a:rPr>
              <a:t>施設 </a:t>
            </a:r>
            <a:r>
              <a:rPr lang="en-US" altLang="ja-JP" sz="1800" dirty="0" smtClean="0">
                <a:solidFill>
                  <a:srgbClr val="000000"/>
                </a:solidFill>
                <a:latin typeface="ＭＳ Ｐゴシック" charset="-128"/>
              </a:rPr>
              <a:t>or </a:t>
            </a:r>
            <a:r>
              <a:rPr lang="ja-JP" altLang="en-US" sz="1800" dirty="0" smtClean="0">
                <a:solidFill>
                  <a:srgbClr val="000000"/>
                </a:solidFill>
                <a:latin typeface="ＭＳ Ｐゴシック" charset="-128"/>
              </a:rPr>
              <a:t>在宅</a:t>
            </a:r>
            <a:r>
              <a:rPr lang="ja-JP" altLang="en-US" sz="1800" dirty="0">
                <a:solidFill>
                  <a:srgbClr val="000000"/>
                </a:solidFill>
                <a:latin typeface="ＭＳ Ｐゴシック" charset="-128"/>
              </a:rPr>
              <a:t>復帰・在宅療養支援機能加算</a:t>
            </a:r>
            <a:r>
              <a:rPr lang="en-US" altLang="ja-JP" sz="1800" dirty="0" smtClean="0">
                <a:solidFill>
                  <a:srgbClr val="000000"/>
                </a:solidFill>
                <a:latin typeface="ＭＳ Ｐゴシック" charset="-128"/>
              </a:rPr>
              <a:t>)</a:t>
            </a:r>
          </a:p>
          <a:p>
            <a:pPr algn="ctr" eaLnBrk="1" fontAlgn="base" hangingPunct="1">
              <a:lnSpc>
                <a:spcPts val="2000"/>
              </a:lnSpc>
              <a:spcBef>
                <a:spcPts val="0"/>
              </a:spcBef>
              <a:spcAft>
                <a:spcPct val="0"/>
              </a:spcAft>
              <a:buFont typeface="Wingdings" pitchFamily="2" charset="2"/>
              <a:buNone/>
            </a:pPr>
            <a:r>
              <a:rPr lang="ja-JP" altLang="en-US" sz="2000" dirty="0" smtClean="0">
                <a:solidFill>
                  <a:srgbClr val="000000"/>
                </a:solidFill>
                <a:latin typeface="ＭＳ Ｐゴシック" charset="-128"/>
              </a:rPr>
              <a:t>に</a:t>
            </a:r>
            <a:r>
              <a:rPr lang="ja-JP" altLang="en-US" sz="2000" dirty="0">
                <a:solidFill>
                  <a:srgbClr val="000000"/>
                </a:solidFill>
                <a:latin typeface="ＭＳ Ｐゴシック" charset="-128"/>
              </a:rPr>
              <a:t>「退院した患者</a:t>
            </a:r>
            <a:r>
              <a:rPr lang="ja-JP" altLang="en-US" sz="2000" dirty="0" smtClean="0">
                <a:solidFill>
                  <a:srgbClr val="000000"/>
                </a:solidFill>
                <a:latin typeface="ＭＳ Ｐゴシック" charset="-128"/>
              </a:rPr>
              <a:t>」</a:t>
            </a:r>
            <a:r>
              <a:rPr lang="ja-JP" altLang="en-US" sz="2000" dirty="0" smtClean="0">
                <a:solidFill>
                  <a:prstClr val="black"/>
                </a:solidFill>
                <a:latin typeface="ＭＳ Ｐゴシック" charset="-128"/>
              </a:rPr>
              <a:t>＋</a:t>
            </a:r>
            <a:r>
              <a:rPr lang="ja-JP" altLang="en-US" sz="2000" dirty="0">
                <a:solidFill>
                  <a:prstClr val="black"/>
                </a:solidFill>
                <a:latin typeface="ＭＳ Ｐゴシック" charset="-128"/>
                <a:ea typeface="ＭＳ Ｐゴシック"/>
              </a:rPr>
              <a:t>療養病棟</a:t>
            </a:r>
            <a:r>
              <a:rPr lang="en-US" altLang="ja-JP" sz="1800" dirty="0">
                <a:solidFill>
                  <a:prstClr val="black"/>
                </a:solidFill>
                <a:latin typeface="ＭＳ Ｐゴシック" charset="-128"/>
                <a:ea typeface="ＭＳ Ｐゴシック"/>
              </a:rPr>
              <a:t>(</a:t>
            </a:r>
            <a:r>
              <a:rPr lang="ja-JP" altLang="en-US" sz="1800" dirty="0">
                <a:solidFill>
                  <a:prstClr val="black"/>
                </a:solidFill>
                <a:latin typeface="ＭＳ Ｐゴシック" charset="-128"/>
                <a:ea typeface="ＭＳ Ｐゴシック"/>
              </a:rPr>
              <a:t>在宅復帰機能強化加算</a:t>
            </a:r>
            <a:r>
              <a:rPr lang="en-US" altLang="ja-JP" sz="1800" dirty="0" smtClean="0">
                <a:solidFill>
                  <a:prstClr val="black"/>
                </a:solidFill>
                <a:latin typeface="ＭＳ Ｐゴシック" charset="-128"/>
                <a:ea typeface="ＭＳ Ｐゴシック"/>
              </a:rPr>
              <a:t>)</a:t>
            </a:r>
            <a:r>
              <a:rPr lang="ja-JP" altLang="en-US" sz="2000" dirty="0" smtClean="0">
                <a:solidFill>
                  <a:prstClr val="black"/>
                </a:solidFill>
                <a:latin typeface="ＭＳ Ｐゴシック" charset="-128"/>
                <a:ea typeface="ＭＳ Ｐゴシック"/>
              </a:rPr>
              <a:t>に「転棟した患者」</a:t>
            </a:r>
            <a:endParaRPr lang="ja-JP" altLang="en-US" sz="2000" dirty="0">
              <a:solidFill>
                <a:prstClr val="black"/>
              </a:solidFill>
              <a:latin typeface="ＭＳ Ｐゴシック" charset="-128"/>
            </a:endParaRPr>
          </a:p>
          <a:p>
            <a:pPr eaLnBrk="1" fontAlgn="base" hangingPunct="1">
              <a:lnSpc>
                <a:spcPts val="2000"/>
              </a:lnSpc>
              <a:spcBef>
                <a:spcPts val="0"/>
              </a:spcBef>
              <a:spcAft>
                <a:spcPct val="0"/>
              </a:spcAft>
              <a:buFont typeface="Wingdings" pitchFamily="2" charset="2"/>
              <a:buNone/>
            </a:pPr>
            <a:r>
              <a:rPr lang="en-US" altLang="ja-JP" sz="2000" dirty="0" smtClean="0">
                <a:solidFill>
                  <a:srgbClr val="000000"/>
                </a:solidFill>
                <a:latin typeface="ＭＳ Ｐゴシック" charset="-128"/>
              </a:rPr>
              <a:t>     </a:t>
            </a:r>
          </a:p>
          <a:p>
            <a:pPr algn="ctr" eaLnBrk="1" fontAlgn="base" hangingPunct="1">
              <a:lnSpc>
                <a:spcPts val="2000"/>
              </a:lnSpc>
              <a:spcBef>
                <a:spcPts val="0"/>
              </a:spcBef>
              <a:spcAft>
                <a:spcPct val="0"/>
              </a:spcAft>
              <a:buFont typeface="Wingdings" pitchFamily="2" charset="2"/>
              <a:buNone/>
            </a:pPr>
            <a:r>
              <a:rPr lang="ja-JP" altLang="en-US" sz="2000" dirty="0">
                <a:solidFill>
                  <a:srgbClr val="000000"/>
                </a:solidFill>
                <a:latin typeface="ＭＳ Ｐゴシック" charset="-128"/>
              </a:rPr>
              <a:t>地域包括ケア</a:t>
            </a:r>
            <a:r>
              <a:rPr lang="ja-JP" altLang="en-US" sz="2000" dirty="0" smtClean="0">
                <a:solidFill>
                  <a:srgbClr val="000000"/>
                </a:solidFill>
                <a:latin typeface="ＭＳ Ｐゴシック" charset="-128"/>
              </a:rPr>
              <a:t>病棟</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病室）から退院</a:t>
            </a:r>
            <a:r>
              <a:rPr lang="ja-JP" altLang="en-US" sz="2000" dirty="0">
                <a:solidFill>
                  <a:srgbClr val="000000"/>
                </a:solidFill>
                <a:latin typeface="ＭＳ Ｐゴシック" charset="-128"/>
              </a:rPr>
              <a:t>した患者</a:t>
            </a:r>
            <a:r>
              <a:rPr lang="ja-JP" altLang="en-US" sz="1800" dirty="0">
                <a:solidFill>
                  <a:srgbClr val="000000"/>
                </a:solidFill>
                <a:latin typeface="ＭＳ Ｐゴシック" charset="-128"/>
              </a:rPr>
              <a:t>（死亡退院を除く</a:t>
            </a:r>
            <a:r>
              <a:rPr lang="ja-JP" altLang="en-US" sz="1800" dirty="0" smtClean="0">
                <a:solidFill>
                  <a:srgbClr val="000000"/>
                </a:solidFill>
                <a:latin typeface="ＭＳ Ｐゴシック" charset="-128"/>
              </a:rPr>
              <a:t>）</a:t>
            </a:r>
            <a:r>
              <a:rPr lang="ja-JP" altLang="en-US" sz="2000" dirty="0" smtClean="0">
                <a:solidFill>
                  <a:srgbClr val="000000"/>
                </a:solidFill>
                <a:latin typeface="ＭＳ Ｐゴシック" charset="-128"/>
              </a:rPr>
              <a:t>＋転棟した患者</a:t>
            </a:r>
            <a:endParaRPr lang="ja-JP" altLang="en-US" sz="2000" dirty="0">
              <a:solidFill>
                <a:srgbClr val="000000"/>
              </a:solidFill>
              <a:latin typeface="ＭＳ Ｐゴシック" charset="-128"/>
            </a:endParaRPr>
          </a:p>
          <a:p>
            <a:pPr eaLnBrk="1" fontAlgn="base" hangingPunct="1">
              <a:lnSpc>
                <a:spcPts val="2000"/>
              </a:lnSpc>
              <a:spcBef>
                <a:spcPts val="600"/>
              </a:spcBef>
              <a:spcAft>
                <a:spcPct val="0"/>
              </a:spcAft>
              <a:buFont typeface="Wingdings" pitchFamily="2" charset="2"/>
              <a:buNone/>
            </a:pPr>
            <a:r>
              <a:rPr lang="en-US" altLang="ja-JP" sz="2000" dirty="0" smtClean="0">
                <a:solidFill>
                  <a:srgbClr val="000000"/>
                </a:solidFill>
                <a:latin typeface="ＭＳ Ｐゴシック" charset="-128"/>
              </a:rPr>
              <a:t>  </a:t>
            </a:r>
            <a:r>
              <a:rPr lang="en-US" altLang="ja-JP" sz="1600" dirty="0" smtClean="0">
                <a:solidFill>
                  <a:srgbClr val="000000"/>
                </a:solidFill>
                <a:latin typeface="ＭＳ Ｐゴシック" charset="-128"/>
              </a:rPr>
              <a:t>※</a:t>
            </a:r>
            <a:r>
              <a:rPr lang="ja-JP" altLang="en-US" sz="1600" dirty="0">
                <a:solidFill>
                  <a:srgbClr val="000000"/>
                </a:solidFill>
                <a:latin typeface="ＭＳ Ｐゴシック" charset="-128"/>
              </a:rPr>
              <a:t>　退院先の医療機関や介護施設については特別の関係であってもよい。</a:t>
            </a:r>
          </a:p>
          <a:p>
            <a:pPr eaLnBrk="1" fontAlgn="base" hangingPunct="1">
              <a:lnSpc>
                <a:spcPts val="2100"/>
              </a:lnSpc>
              <a:spcBef>
                <a:spcPct val="0"/>
              </a:spcBef>
              <a:spcAft>
                <a:spcPct val="0"/>
              </a:spcAft>
              <a:buFont typeface="Wingdings" pitchFamily="2" charset="2"/>
              <a:buNone/>
            </a:pP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cxnSp>
        <p:nvCxnSpPr>
          <p:cNvPr id="10" name="直線コネクタ 9"/>
          <p:cNvCxnSpPr/>
          <p:nvPr/>
        </p:nvCxnSpPr>
        <p:spPr>
          <a:xfrm flipV="1">
            <a:off x="579567" y="5600743"/>
            <a:ext cx="8776138" cy="42043"/>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370187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17941" y="1008647"/>
            <a:ext cx="9689654" cy="4357514"/>
          </a:xfrm>
          <a:prstGeom prst="rect">
            <a:avLst/>
          </a:prstGeom>
          <a:solidFill>
            <a:srgbClr val="FFFFAF">
              <a:alpha val="49804"/>
            </a:srgbClr>
          </a:solidFill>
          <a:ln w="9525">
            <a:solidFill>
              <a:schemeClr val="tx1"/>
            </a:solidFill>
            <a:miter lim="800000"/>
            <a:headEnd/>
            <a:tailEnd/>
          </a:ln>
        </p:spPr>
        <p:txBody>
          <a:bodyPr/>
          <a:lstStyle/>
          <a:p>
            <a:pPr>
              <a:buFont typeface="Wingdings" pitchFamily="2" charset="2"/>
              <a:buChar char="Ø"/>
              <a:defRPr/>
            </a:pPr>
            <a:r>
              <a:rPr lang="ja-JP" altLang="en-US" sz="1600" dirty="0" smtClean="0">
                <a:solidFill>
                  <a:prstClr val="black"/>
                </a:solidFill>
                <a:latin typeface="ＭＳ Ｐゴシック" panose="020B0600070205080204" pitchFamily="50" charset="-128"/>
              </a:rPr>
              <a:t>急性期病床における患者像ごとの評価の適正化を図るため、</a:t>
            </a:r>
            <a:r>
              <a:rPr lang="ja-JP" altLang="en-US" sz="1600" b="1" dirty="0">
                <a:solidFill>
                  <a:srgbClr val="0070C0"/>
                </a:solidFill>
                <a:latin typeface="ＭＳ Ｐゴシック" panose="020B0600070205080204" pitchFamily="50" charset="-128"/>
              </a:rPr>
              <a:t>モニタリング及び処置等の項目（</a:t>
            </a:r>
            <a:r>
              <a:rPr lang="en-US" altLang="ja-JP" sz="1600" b="1" dirty="0">
                <a:solidFill>
                  <a:srgbClr val="0070C0"/>
                </a:solidFill>
                <a:latin typeface="ＭＳ Ｐゴシック" panose="020B0600070205080204" pitchFamily="50" charset="-128"/>
              </a:rPr>
              <a:t>A</a:t>
            </a:r>
            <a:r>
              <a:rPr lang="ja-JP" altLang="en-US" sz="1600" b="1" dirty="0">
                <a:solidFill>
                  <a:srgbClr val="0070C0"/>
                </a:solidFill>
                <a:latin typeface="ＭＳ Ｐゴシック" panose="020B0600070205080204" pitchFamily="50" charset="-128"/>
              </a:rPr>
              <a:t>項目）について、急性期患者の特性を評価する</a:t>
            </a:r>
            <a:r>
              <a:rPr lang="ja-JP" altLang="en-US" sz="1600" b="1" dirty="0" smtClean="0">
                <a:solidFill>
                  <a:srgbClr val="0070C0"/>
                </a:solidFill>
                <a:latin typeface="ＭＳ Ｐゴシック" panose="020B0600070205080204" pitchFamily="50" charset="-128"/>
              </a:rPr>
              <a:t>項目</a:t>
            </a:r>
            <a:r>
              <a:rPr lang="ja-JP" altLang="en-US" sz="1600" dirty="0" smtClean="0">
                <a:solidFill>
                  <a:prstClr val="black"/>
                </a:solidFill>
                <a:latin typeface="ＭＳ Ｐゴシック" panose="020B0600070205080204" pitchFamily="50" charset="-128"/>
              </a:rPr>
              <a:t>とし、</a:t>
            </a:r>
            <a:r>
              <a:rPr lang="ja-JP" altLang="en-US" sz="1600" b="1" dirty="0" smtClean="0">
                <a:solidFill>
                  <a:srgbClr val="0070C0"/>
                </a:solidFill>
                <a:latin typeface="ＭＳ Ｐゴシック" panose="020B0600070205080204" pitchFamily="50" charset="-128"/>
              </a:rPr>
              <a:t>「一般病棟用の重症度、医療・看護必要度」</a:t>
            </a:r>
            <a:r>
              <a:rPr lang="ja-JP" altLang="en-US" sz="1600" dirty="0" smtClean="0">
                <a:solidFill>
                  <a:prstClr val="black"/>
                </a:solidFill>
                <a:latin typeface="ＭＳ Ｐゴシック" panose="020B0600070205080204" pitchFamily="50" charset="-128"/>
              </a:rPr>
              <a:t>に名称を変更する。</a:t>
            </a:r>
            <a:endParaRPr lang="en-US" altLang="ja-JP" sz="1600" dirty="0">
              <a:solidFill>
                <a:prstClr val="black"/>
              </a:solidFill>
              <a:latin typeface="ＭＳ Ｐゴシック" panose="020B0600070205080204" pitchFamily="50" charset="-128"/>
            </a:endParaRPr>
          </a:p>
        </p:txBody>
      </p:sp>
      <p:sp>
        <p:nvSpPr>
          <p:cNvPr id="2052" name="Rectangle 36"/>
          <p:cNvSpPr>
            <a:spLocks noChangeArrowheads="1"/>
          </p:cNvSpPr>
          <p:nvPr/>
        </p:nvSpPr>
        <p:spPr bwMode="auto">
          <a:xfrm>
            <a:off x="117941" y="592364"/>
            <a:ext cx="7002049"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 一般病棟用の重症度、医療・看護必要度の見直し</a:t>
            </a:r>
            <a:endParaRPr lang="ja-JP" altLang="en-US" sz="2400" dirty="0">
              <a:solidFill>
                <a:prstClr val="black"/>
              </a:solidFill>
            </a:endParaRPr>
          </a:p>
        </p:txBody>
      </p:sp>
      <p:graphicFrame>
        <p:nvGraphicFramePr>
          <p:cNvPr id="17" name="表 16"/>
          <p:cNvGraphicFramePr>
            <a:graphicFrameLocks noGrp="1"/>
          </p:cNvGraphicFramePr>
          <p:nvPr>
            <p:extLst/>
          </p:nvPr>
        </p:nvGraphicFramePr>
        <p:xfrm>
          <a:off x="383817" y="1632969"/>
          <a:ext cx="3960000" cy="2994660"/>
        </p:xfrm>
        <a:graphic>
          <a:graphicData uri="http://schemas.openxmlformats.org/drawingml/2006/table">
            <a:tbl>
              <a:tblPr firstRow="1" bandRow="1">
                <a:tableStyleId>{FABFCF23-3B69-468F-B69F-88F6DE6A72F2}</a:tableStyleId>
              </a:tblPr>
              <a:tblGrid>
                <a:gridCol w="3960000"/>
              </a:tblGrid>
              <a:tr h="179453">
                <a:tc>
                  <a:txBody>
                    <a:bodyPr/>
                    <a:lstStyle/>
                    <a:p>
                      <a:pPr algn="ctr"/>
                      <a:r>
                        <a:rPr kumimoji="1" lang="ja-JP" altLang="en-US" sz="1050" dirty="0" smtClean="0"/>
                        <a:t>現行（</a:t>
                      </a:r>
                      <a:r>
                        <a:rPr kumimoji="1" lang="en-US" altLang="ja-JP" sz="1050" dirty="0" smtClean="0"/>
                        <a:t>A</a:t>
                      </a:r>
                      <a:r>
                        <a:rPr kumimoji="1" lang="ja-JP" altLang="en-US" sz="1050" dirty="0" smtClean="0"/>
                        <a:t>項目）</a:t>
                      </a:r>
                      <a:endParaRPr kumimoji="1" lang="ja-JP" altLang="en-US" sz="1050" dirty="0"/>
                    </a:p>
                  </a:txBody>
                  <a:tcPr marL="99060" marR="99060" anchor="ct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１　創傷処置</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２　血圧測定</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３　時間尿測定</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４　呼吸ケア</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５　点滴ライン同時３本以上</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６　心電図モニター</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７　シリンジポンプの使用</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８　輸血や血液製剤の使用</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r h="17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９　専門的な治療・処置</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① 抗悪性腫瘍剤の使用、② 麻薬注射薬の使用</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③ 放射線治療、④ 免疫抑制剤の使用、⑤ 昇圧剤の使用、 </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⑥ 抗不整脈剤の使用、⑦ ドレナージの管理</a:t>
                      </a:r>
                    </a:p>
                  </a:txBody>
                  <a:tcPr marL="99060" marR="99060" horzOverflow="overflow">
                    <a:lnR w="12700" cap="flat" cmpd="sng" algn="ctr">
                      <a:solidFill>
                        <a:schemeClr val="accent5">
                          <a:lumMod val="60000"/>
                          <a:lumOff val="40000"/>
                        </a:schemeClr>
                      </a:solidFill>
                      <a:prstDash val="solid"/>
                      <a:round/>
                      <a:headEnd type="none" w="med" len="med"/>
                      <a:tailEnd type="none" w="med" len="med"/>
                    </a:lnR>
                  </a:tcPr>
                </a:tc>
              </a:tr>
            </a:tbl>
          </a:graphicData>
        </a:graphic>
      </p:graphicFrame>
      <p:graphicFrame>
        <p:nvGraphicFramePr>
          <p:cNvPr id="18" name="表 17"/>
          <p:cNvGraphicFramePr>
            <a:graphicFrameLocks noGrp="1"/>
          </p:cNvGraphicFramePr>
          <p:nvPr>
            <p:extLst/>
          </p:nvPr>
        </p:nvGraphicFramePr>
        <p:xfrm>
          <a:off x="5200366" y="1631640"/>
          <a:ext cx="4320000" cy="3177540"/>
        </p:xfrm>
        <a:graphic>
          <a:graphicData uri="http://schemas.openxmlformats.org/drawingml/2006/table">
            <a:tbl>
              <a:tblPr firstRow="1" bandRow="1">
                <a:tableStyleId>{9DCAF9ED-07DC-4A11-8D7F-57B35C25682E}</a:tableStyleId>
              </a:tblPr>
              <a:tblGrid>
                <a:gridCol w="4320000"/>
              </a:tblGrid>
              <a:tr h="190188">
                <a:tc>
                  <a:txBody>
                    <a:bodyPr/>
                    <a:lstStyle/>
                    <a:p>
                      <a:pPr algn="ctr"/>
                      <a:r>
                        <a:rPr kumimoji="1" lang="ja-JP" altLang="en-US" sz="1200" dirty="0" smtClean="0"/>
                        <a:t>改定後（</a:t>
                      </a:r>
                      <a:r>
                        <a:rPr kumimoji="1" lang="en-US" altLang="ja-JP" sz="1200" dirty="0" smtClean="0"/>
                        <a:t>A</a:t>
                      </a:r>
                      <a:r>
                        <a:rPr kumimoji="1" lang="ja-JP" altLang="en-US" sz="1200" dirty="0" smtClean="0"/>
                        <a:t>項目）</a:t>
                      </a:r>
                      <a:endParaRPr kumimoji="1" lang="ja-JP" altLang="en-US" sz="1200" dirty="0"/>
                    </a:p>
                  </a:txBody>
                  <a:tcPr marL="99060" marR="99060" anchor="ctr"/>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１　創傷処置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褥瘡処置　いずれか</a:t>
                      </a:r>
                      <a:r>
                        <a:rPr kumimoji="1" lang="en-US" altLang="ja-JP"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1</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つ以上該当する場合</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（削除）</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（削除）</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２</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呼吸ケア</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（喀痰吸引のみの場合を除く）</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３</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点滴ライン同時３本以上</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４</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心電図モニター</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５</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シリンジポンプの使用</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６</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輸血や血液製剤の使用</a:t>
                      </a:r>
                    </a:p>
                  </a:txBody>
                  <a:tcPr marL="99060" marR="99060" horzOverflow="overflow"/>
                </a:tc>
              </a:tr>
              <a:tr h="189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７</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専門的な治療・処置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① 抗悪性腫瘍剤の使用（注射剤）、</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② 抗悪性腫瘍剤の内服</a:t>
                      </a:r>
                      <a:endParaRPr kumimoji="1" lang="en-US" altLang="ja-JP"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③</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麻薬注射薬の使用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④ 麻薬の内服・貼付</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zh-TW"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⑤</a:t>
                      </a:r>
                      <a:r>
                        <a:rPr kumimoji="1" lang="zh-TW"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放射線治療、</a:t>
                      </a:r>
                      <a:endPar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⑥</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免疫抑制剤の使用、</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⑦</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昇圧剤の使用、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⑧</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抗不整脈剤の使用、</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⑨ 抗血栓塞栓薬の持続点滴</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　</a:t>
                      </a:r>
                      <a:r>
                        <a:rPr kumimoji="1" lang="ja-JP" altLang="en-US" sz="1050" b="0" i="0" u="sng"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⑩ </a:t>
                      </a:r>
                      <a:r>
                        <a:rPr kumimoji="1" lang="ja-JP" altLang="en-US" sz="105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ドレナージの管理</a:t>
                      </a:r>
                    </a:p>
                  </a:txBody>
                  <a:tcPr marL="99060" marR="99060" horzOverflow="overflow"/>
                </a:tc>
              </a:tr>
            </a:tbl>
          </a:graphicData>
        </a:graphic>
      </p:graphicFrame>
      <p:sp>
        <p:nvSpPr>
          <p:cNvPr id="19" name="右矢印 18"/>
          <p:cNvSpPr/>
          <p:nvPr/>
        </p:nvSpPr>
        <p:spPr>
          <a:xfrm>
            <a:off x="4529073" y="2564441"/>
            <a:ext cx="569251" cy="975629"/>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2" name="テキスト ボックス 1"/>
          <p:cNvSpPr txBox="1"/>
          <p:nvPr/>
        </p:nvSpPr>
        <p:spPr>
          <a:xfrm>
            <a:off x="125665" y="4796138"/>
            <a:ext cx="5154788" cy="523220"/>
          </a:xfrm>
          <a:prstGeom prst="rect">
            <a:avLst/>
          </a:prstGeom>
          <a:noFill/>
        </p:spPr>
        <p:txBody>
          <a:bodyPr wrap="square" rtlCol="0">
            <a:spAutoFit/>
          </a:bodyPr>
          <a:lstStyle/>
          <a:p>
            <a:r>
              <a:rPr lang="ja-JP" altLang="en-US" sz="1400" dirty="0" smtClean="0">
                <a:solidFill>
                  <a:prstClr val="black"/>
                </a:solidFill>
              </a:rPr>
              <a:t>［経過措置］</a:t>
            </a:r>
            <a:endParaRPr lang="en-US" altLang="ja-JP" sz="1400" dirty="0" smtClean="0">
              <a:solidFill>
                <a:prstClr val="black"/>
              </a:solidFill>
            </a:endParaRPr>
          </a:p>
          <a:p>
            <a:r>
              <a:rPr lang="ja-JP" altLang="en-US" sz="1400" dirty="0" smtClean="0">
                <a:solidFill>
                  <a:prstClr val="black"/>
                </a:solidFill>
              </a:rPr>
              <a:t>・上記の取り扱いについては、平成２６年１０月１日から施行する。</a:t>
            </a:r>
            <a:endParaRPr lang="ja-JP" altLang="en-US" sz="1400" dirty="0">
              <a:solidFill>
                <a:prstClr val="black"/>
              </a:solidFill>
            </a:endParaRPr>
          </a:p>
        </p:txBody>
      </p:sp>
      <p:sp>
        <p:nvSpPr>
          <p:cNvPr id="13" name="正方形/長方形 12"/>
          <p:cNvSpPr/>
          <p:nvPr/>
        </p:nvSpPr>
        <p:spPr>
          <a:xfrm>
            <a:off x="383848" y="4597447"/>
            <a:ext cx="3010181" cy="246221"/>
          </a:xfrm>
          <a:prstGeom prst="rect">
            <a:avLst/>
          </a:prstGeom>
        </p:spPr>
        <p:txBody>
          <a:bodyPr wrap="square">
            <a:spAutoFit/>
          </a:bodyPr>
          <a:lstStyle/>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　</a:t>
            </a:r>
            <a:r>
              <a:rPr lang="en-US" altLang="ja-JP" sz="1000" dirty="0" smtClean="0">
                <a:solidFill>
                  <a:prstClr val="black"/>
                </a:solidFill>
                <a:latin typeface="ＭＳ Ｐゴシック"/>
              </a:rPr>
              <a:t>B</a:t>
            </a:r>
            <a:r>
              <a:rPr lang="ja-JP" altLang="en-US" sz="1000" dirty="0" smtClean="0">
                <a:solidFill>
                  <a:prstClr val="black"/>
                </a:solidFill>
                <a:latin typeface="ＭＳ Ｐゴシック"/>
              </a:rPr>
              <a:t>項目については変更なし。</a:t>
            </a:r>
            <a:endParaRPr lang="ja-JP" altLang="en-US" sz="1000" dirty="0">
              <a:solidFill>
                <a:prstClr val="black"/>
              </a:solidFill>
              <a:latin typeface="ＭＳ Ｐゴシック"/>
            </a:endParaRPr>
          </a:p>
        </p:txBody>
      </p:sp>
      <p:sp>
        <p:nvSpPr>
          <p:cNvPr id="15" name="正方形/長方形 14"/>
          <p:cNvSpPr/>
          <p:nvPr/>
        </p:nvSpPr>
        <p:spPr>
          <a:xfrm>
            <a:off x="4926022" y="4812163"/>
            <a:ext cx="4949849" cy="553998"/>
          </a:xfrm>
          <a:prstGeom prst="rect">
            <a:avLst/>
          </a:prstGeom>
        </p:spPr>
        <p:txBody>
          <a:bodyPr wrap="square">
            <a:spAutoFit/>
          </a:bodyPr>
          <a:lstStyle/>
          <a:p>
            <a:r>
              <a:rPr lang="en-US" altLang="ja-JP" sz="1000" dirty="0" smtClean="0">
                <a:solidFill>
                  <a:prstClr val="black"/>
                </a:solidFill>
                <a:latin typeface="ＭＳ Ｐゴシック"/>
              </a:rPr>
              <a:t>※A</a:t>
            </a:r>
            <a:r>
              <a:rPr lang="ja-JP" altLang="en-US" sz="1000" dirty="0">
                <a:solidFill>
                  <a:prstClr val="black"/>
                </a:solidFill>
                <a:latin typeface="ＭＳ Ｐゴシック"/>
              </a:rPr>
              <a:t>項目</a:t>
            </a:r>
            <a:r>
              <a:rPr lang="en-US" altLang="ja-JP" sz="1000" dirty="0">
                <a:solidFill>
                  <a:prstClr val="black"/>
                </a:solidFill>
                <a:latin typeface="ＭＳ Ｐゴシック"/>
              </a:rPr>
              <a:t>2</a:t>
            </a:r>
            <a:r>
              <a:rPr lang="ja-JP" altLang="en-US" sz="1000" dirty="0">
                <a:solidFill>
                  <a:prstClr val="black"/>
                </a:solidFill>
                <a:latin typeface="ＭＳ Ｐゴシック"/>
              </a:rPr>
              <a:t>点以上かつ</a:t>
            </a:r>
            <a:r>
              <a:rPr lang="en-US" altLang="ja-JP" sz="1000" dirty="0">
                <a:solidFill>
                  <a:prstClr val="black"/>
                </a:solidFill>
                <a:latin typeface="ＭＳ Ｐゴシック"/>
              </a:rPr>
              <a:t>B</a:t>
            </a:r>
            <a:r>
              <a:rPr lang="ja-JP" altLang="en-US" sz="1000" dirty="0">
                <a:solidFill>
                  <a:prstClr val="black"/>
                </a:solidFill>
                <a:latin typeface="ＭＳ Ｐゴシック"/>
              </a:rPr>
              <a:t>項目</a:t>
            </a:r>
            <a:r>
              <a:rPr lang="en-US" altLang="ja-JP" sz="1000" dirty="0">
                <a:solidFill>
                  <a:prstClr val="black"/>
                </a:solidFill>
                <a:latin typeface="ＭＳ Ｐゴシック"/>
              </a:rPr>
              <a:t>3</a:t>
            </a:r>
            <a:r>
              <a:rPr lang="ja-JP" altLang="en-US" sz="1000" dirty="0">
                <a:solidFill>
                  <a:prstClr val="black"/>
                </a:solidFill>
                <a:latin typeface="ＭＳ Ｐゴシック"/>
              </a:rPr>
              <a:t>点</a:t>
            </a:r>
            <a:r>
              <a:rPr lang="ja-JP" altLang="en-US" sz="1000" dirty="0" smtClean="0">
                <a:solidFill>
                  <a:prstClr val="black"/>
                </a:solidFill>
                <a:latin typeface="ＭＳ Ｐゴシック"/>
              </a:rPr>
              <a:t>以上の該当患者割合　１割５分以上　については変更なし。</a:t>
            </a:r>
            <a:endParaRPr lang="en-US" altLang="ja-JP" sz="1000" dirty="0" smtClean="0">
              <a:solidFill>
                <a:prstClr val="black"/>
              </a:solidFill>
              <a:latin typeface="ＭＳ Ｐゴシック"/>
            </a:endParaRPr>
          </a:p>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救命救急入院料を算定する治療室を有する保険医療機関の病棟、及び、</a:t>
            </a:r>
            <a:endParaRPr lang="en-US" altLang="ja-JP" sz="1000" dirty="0" smtClean="0">
              <a:solidFill>
                <a:prstClr val="black"/>
              </a:solidFill>
              <a:latin typeface="ＭＳ Ｐゴシック"/>
            </a:endParaRPr>
          </a:p>
          <a:p>
            <a:r>
              <a:rPr lang="ja-JP" altLang="en-US" sz="1000" dirty="0" smtClean="0">
                <a:solidFill>
                  <a:prstClr val="black"/>
                </a:solidFill>
                <a:latin typeface="ＭＳ Ｐゴシック"/>
              </a:rPr>
              <a:t>　専門病院入院基本料（悪性腫瘍７割以上）についても、１割５分以上の基準を適用。</a:t>
            </a:r>
            <a:endParaRPr lang="ja-JP" altLang="en-US" sz="1000" dirty="0">
              <a:solidFill>
                <a:prstClr val="black"/>
              </a:solidFill>
              <a:latin typeface="ＭＳ Ｐゴシック"/>
            </a:endParaRPr>
          </a:p>
        </p:txBody>
      </p:sp>
      <p:sp>
        <p:nvSpPr>
          <p:cNvPr id="3" name="テキスト ボックス 2"/>
          <p:cNvSpPr txBox="1"/>
          <p:nvPr/>
        </p:nvSpPr>
        <p:spPr>
          <a:xfrm>
            <a:off x="7612244" y="3216905"/>
            <a:ext cx="1670871" cy="646331"/>
          </a:xfrm>
          <a:prstGeom prst="rect">
            <a:avLst/>
          </a:prstGeom>
          <a:solidFill>
            <a:schemeClr val="bg1"/>
          </a:solidFill>
          <a:ln>
            <a:solidFill>
              <a:srgbClr val="FFC000"/>
            </a:solidFill>
          </a:ln>
        </p:spPr>
        <p:txBody>
          <a:bodyPr wrap="square" rtlCol="0">
            <a:spAutoFit/>
          </a:bodyPr>
          <a:lstStyle/>
          <a:p>
            <a:r>
              <a:rPr lang="ja-JP" altLang="en-US" sz="1200" dirty="0" smtClean="0">
                <a:solidFill>
                  <a:prstClr val="black"/>
                </a:solidFill>
              </a:rPr>
              <a:t>・１～６は各</a:t>
            </a:r>
            <a:r>
              <a:rPr lang="en-US" altLang="ja-JP" sz="1200" dirty="0" smtClean="0">
                <a:solidFill>
                  <a:prstClr val="black"/>
                </a:solidFill>
              </a:rPr>
              <a:t>1</a:t>
            </a:r>
            <a:r>
              <a:rPr lang="ja-JP" altLang="en-US" sz="1200" dirty="0" smtClean="0">
                <a:solidFill>
                  <a:prstClr val="black"/>
                </a:solidFill>
              </a:rPr>
              <a:t>点</a:t>
            </a:r>
            <a:endParaRPr lang="en-US" altLang="ja-JP" sz="1200" dirty="0" smtClean="0">
              <a:solidFill>
                <a:prstClr val="black"/>
              </a:solidFill>
            </a:endParaRPr>
          </a:p>
          <a:p>
            <a:pPr marL="85725" indent="-85725"/>
            <a:r>
              <a:rPr lang="ja-JP" altLang="en-US" sz="1200" dirty="0">
                <a:solidFill>
                  <a:prstClr val="black"/>
                </a:solidFill>
              </a:rPr>
              <a:t>・</a:t>
            </a:r>
            <a:r>
              <a:rPr lang="ja-JP" altLang="en-US" sz="1200" dirty="0" smtClean="0">
                <a:solidFill>
                  <a:prstClr val="black"/>
                </a:solidFill>
              </a:rPr>
              <a:t>７は①～⑩のいずれ　かに該当した場合</a:t>
            </a:r>
            <a:r>
              <a:rPr lang="en-US" altLang="ja-JP" sz="1200" dirty="0" smtClean="0">
                <a:solidFill>
                  <a:prstClr val="black"/>
                </a:solidFill>
              </a:rPr>
              <a:t>2</a:t>
            </a:r>
            <a:r>
              <a:rPr lang="ja-JP" altLang="en-US" sz="1200" dirty="0" smtClean="0">
                <a:solidFill>
                  <a:prstClr val="black"/>
                </a:solidFill>
              </a:rPr>
              <a:t>点</a:t>
            </a:r>
            <a:endParaRPr lang="ja-JP" altLang="en-US" sz="1200" dirty="0">
              <a:solidFill>
                <a:prstClr val="black"/>
              </a:solidFill>
            </a:endParaRPr>
          </a:p>
        </p:txBody>
      </p:sp>
      <p:sp>
        <p:nvSpPr>
          <p:cNvPr id="16" name="Rectangle 37"/>
          <p:cNvSpPr>
            <a:spLocks noChangeArrowheads="1"/>
          </p:cNvSpPr>
          <p:nvPr/>
        </p:nvSpPr>
        <p:spPr bwMode="auto">
          <a:xfrm>
            <a:off x="117941" y="5668524"/>
            <a:ext cx="9511189" cy="1106305"/>
          </a:xfrm>
          <a:prstGeom prst="rect">
            <a:avLst/>
          </a:prstGeom>
          <a:solidFill>
            <a:srgbClr val="FFFFAF">
              <a:alpha val="49804"/>
            </a:srgbClr>
          </a:solidFill>
          <a:ln w="9525">
            <a:solidFill>
              <a:schemeClr val="tx1"/>
            </a:solidFill>
            <a:miter lim="800000"/>
            <a:headEnd/>
            <a:tailEnd/>
          </a:ln>
        </p:spPr>
        <p:txBody>
          <a:bodyPr/>
          <a:lstStyle/>
          <a:p>
            <a:pPr>
              <a:lnSpc>
                <a:spcPts val="1300"/>
              </a:lnSpc>
              <a:buFont typeface="Wingdings" pitchFamily="2" charset="2"/>
              <a:buChar char="Ø"/>
              <a:defRPr/>
            </a:pPr>
            <a:r>
              <a:rPr lang="ja-JP" altLang="en-US" sz="1200" dirty="0" smtClean="0">
                <a:solidFill>
                  <a:prstClr val="black"/>
                </a:solidFill>
                <a:latin typeface="ＭＳ Ｐゴシック"/>
              </a:rPr>
              <a:t>７対１、</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対１の病棟についても特定除外制度の見直しを行う。</a:t>
            </a:r>
            <a:endParaRPr lang="en-US" altLang="ja-JP" sz="1200" dirty="0" smtClean="0">
              <a:solidFill>
                <a:prstClr val="black"/>
              </a:solidFill>
              <a:latin typeface="ＭＳ Ｐゴシック"/>
            </a:endParaRPr>
          </a:p>
          <a:p>
            <a:pPr marL="179388" indent="-179388">
              <a:lnSpc>
                <a:spcPts val="1300"/>
              </a:lnSpc>
              <a:defRPr/>
            </a:pPr>
            <a:r>
              <a:rPr lang="ja-JP" altLang="en-US" sz="1200" b="1" dirty="0" smtClean="0">
                <a:solidFill>
                  <a:srgbClr val="0070C0"/>
                </a:solidFill>
                <a:latin typeface="ＭＳ Ｐゴシック"/>
              </a:rPr>
              <a:t>①　</a:t>
            </a:r>
            <a:r>
              <a:rPr lang="en-US" altLang="ja-JP" sz="1200" b="1" dirty="0" smtClean="0">
                <a:solidFill>
                  <a:srgbClr val="0070C0"/>
                </a:solidFill>
                <a:latin typeface="ＭＳ Ｐゴシック"/>
              </a:rPr>
              <a:t>90</a:t>
            </a:r>
            <a:r>
              <a:rPr lang="ja-JP" altLang="en-US" sz="1200" b="1" dirty="0">
                <a:solidFill>
                  <a:srgbClr val="0070C0"/>
                </a:solidFill>
                <a:latin typeface="ＭＳ Ｐゴシック"/>
              </a:rPr>
              <a:t>日を超えて</a:t>
            </a:r>
            <a:r>
              <a:rPr lang="ja-JP" altLang="en-US" sz="1200" b="1" dirty="0" smtClean="0">
                <a:solidFill>
                  <a:srgbClr val="0070C0"/>
                </a:solidFill>
                <a:latin typeface="ＭＳ Ｐゴシック"/>
              </a:rPr>
              <a:t>入院する患者について、</a:t>
            </a:r>
            <a:r>
              <a:rPr lang="ja-JP" altLang="en-US" sz="1200" b="1" dirty="0">
                <a:solidFill>
                  <a:srgbClr val="0070C0"/>
                </a:solidFill>
                <a:latin typeface="ＭＳ Ｐゴシック"/>
              </a:rPr>
              <a:t>療養病棟と同等の</a:t>
            </a:r>
            <a:r>
              <a:rPr lang="ja-JP" altLang="en-US" sz="1200" b="1" dirty="0" smtClean="0">
                <a:solidFill>
                  <a:srgbClr val="0070C0"/>
                </a:solidFill>
                <a:latin typeface="ＭＳ Ｐゴシック"/>
              </a:rPr>
              <a:t>報酬体系と</a:t>
            </a:r>
            <a:r>
              <a:rPr lang="ja-JP" altLang="en-US" sz="1200" b="1" dirty="0">
                <a:solidFill>
                  <a:srgbClr val="0070C0"/>
                </a:solidFill>
                <a:latin typeface="ＭＳ Ｐゴシック"/>
              </a:rPr>
              <a:t>する</a:t>
            </a:r>
            <a:r>
              <a:rPr lang="ja-JP" altLang="en-US" sz="1200" b="1" dirty="0" smtClean="0">
                <a:solidFill>
                  <a:srgbClr val="0070C0"/>
                </a:solidFill>
                <a:latin typeface="ＭＳ Ｐゴシック"/>
              </a:rPr>
              <a:t>。（平成</a:t>
            </a:r>
            <a:r>
              <a:rPr lang="en-US" altLang="ja-JP" sz="1200" b="1" dirty="0" smtClean="0">
                <a:solidFill>
                  <a:srgbClr val="0070C0"/>
                </a:solidFill>
                <a:latin typeface="ＭＳ Ｐゴシック"/>
              </a:rPr>
              <a:t>26</a:t>
            </a:r>
            <a:r>
              <a:rPr lang="ja-JP" altLang="en-US" sz="1200" b="1" dirty="0" smtClean="0">
                <a:solidFill>
                  <a:srgbClr val="0070C0"/>
                </a:solidFill>
                <a:latin typeface="ＭＳ Ｐゴシック"/>
              </a:rPr>
              <a:t>年３月</a:t>
            </a:r>
            <a:r>
              <a:rPr lang="en-US" altLang="ja-JP" sz="1200" b="1" dirty="0" smtClean="0">
                <a:solidFill>
                  <a:srgbClr val="0070C0"/>
                </a:solidFill>
                <a:latin typeface="ＭＳ Ｐゴシック"/>
              </a:rPr>
              <a:t>31</a:t>
            </a:r>
            <a:r>
              <a:rPr lang="ja-JP" altLang="en-US" sz="1200" b="1" dirty="0" smtClean="0">
                <a:solidFill>
                  <a:srgbClr val="0070C0"/>
                </a:solidFill>
                <a:latin typeface="ＭＳ Ｐゴシック"/>
              </a:rPr>
              <a:t>日に入院している患者は医療区分３と見なす）</a:t>
            </a:r>
            <a:endParaRPr lang="en-US" altLang="ja-JP" sz="1200" b="1" dirty="0">
              <a:solidFill>
                <a:srgbClr val="0070C0"/>
              </a:solidFill>
              <a:latin typeface="ＭＳ Ｐゴシック"/>
            </a:endParaRPr>
          </a:p>
          <a:p>
            <a:pPr>
              <a:lnSpc>
                <a:spcPts val="1300"/>
              </a:lnSpc>
              <a:defRPr/>
            </a:pPr>
            <a:r>
              <a:rPr lang="ja-JP" altLang="en-US" sz="1200" b="1" dirty="0" smtClean="0">
                <a:solidFill>
                  <a:srgbClr val="0070C0"/>
                </a:solidFill>
                <a:latin typeface="ＭＳ Ｐゴシック"/>
              </a:rPr>
              <a:t>②　</a:t>
            </a:r>
            <a:r>
              <a:rPr lang="en-US" altLang="ja-JP" sz="1200" b="1" dirty="0" smtClean="0">
                <a:solidFill>
                  <a:srgbClr val="0070C0"/>
                </a:solidFill>
                <a:latin typeface="ＭＳ Ｐゴシック"/>
              </a:rPr>
              <a:t>90</a:t>
            </a:r>
            <a:r>
              <a:rPr lang="ja-JP" altLang="en-US" sz="1200" b="1" dirty="0">
                <a:solidFill>
                  <a:srgbClr val="0070C0"/>
                </a:solidFill>
                <a:latin typeface="ＭＳ Ｐゴシック"/>
              </a:rPr>
              <a:t>日を超えて入院する</a:t>
            </a:r>
            <a:r>
              <a:rPr lang="ja-JP" altLang="en-US" sz="1200" b="1" dirty="0" smtClean="0">
                <a:solidFill>
                  <a:srgbClr val="0070C0"/>
                </a:solidFill>
                <a:latin typeface="ＭＳ Ｐゴシック"/>
              </a:rPr>
              <a:t>患者について、</a:t>
            </a:r>
            <a:r>
              <a:rPr lang="ja-JP" altLang="en-US" sz="1200" b="1" dirty="0">
                <a:solidFill>
                  <a:srgbClr val="0070C0"/>
                </a:solidFill>
                <a:latin typeface="ＭＳ Ｐゴシック"/>
              </a:rPr>
              <a:t>出来高算定とするが、平均在院日数の計算対象とする。</a:t>
            </a:r>
            <a:endParaRPr lang="en-US" altLang="ja-JP" sz="1200" b="1" dirty="0">
              <a:solidFill>
                <a:srgbClr val="0070C0"/>
              </a:solidFill>
              <a:latin typeface="ＭＳ Ｐゴシック"/>
            </a:endParaRPr>
          </a:p>
          <a:p>
            <a:pPr>
              <a:lnSpc>
                <a:spcPts val="1300"/>
              </a:lnSpc>
              <a:defRPr/>
            </a:pPr>
            <a:r>
              <a:rPr lang="ja-JP" altLang="en-US" sz="1200" dirty="0" smtClean="0">
                <a:solidFill>
                  <a:prstClr val="black"/>
                </a:solidFill>
              </a:rPr>
              <a:t>①</a:t>
            </a:r>
            <a:r>
              <a:rPr lang="ja-JP" altLang="en-US" sz="1200" dirty="0">
                <a:solidFill>
                  <a:prstClr val="black"/>
                </a:solidFill>
              </a:rPr>
              <a:t>、②</a:t>
            </a:r>
            <a:r>
              <a:rPr lang="ja-JP" altLang="ja-JP" sz="1200" dirty="0">
                <a:solidFill>
                  <a:prstClr val="black"/>
                </a:solidFill>
              </a:rPr>
              <a:t>の取扱いについて、病棟単位で、医療機関が選択することとする</a:t>
            </a:r>
            <a:r>
              <a:rPr lang="ja-JP" altLang="ja-JP" sz="1200" dirty="0" smtClean="0">
                <a:solidFill>
                  <a:prstClr val="black"/>
                </a:solidFill>
              </a:rPr>
              <a:t>。</a:t>
            </a:r>
            <a:endParaRPr lang="en-US" altLang="ja-JP" sz="1200" dirty="0" smtClean="0">
              <a:solidFill>
                <a:prstClr val="black"/>
              </a:solidFill>
            </a:endParaRPr>
          </a:p>
          <a:p>
            <a:pPr>
              <a:lnSpc>
                <a:spcPts val="1300"/>
              </a:lnSpc>
              <a:defRPr/>
            </a:pPr>
            <a:r>
              <a:rPr lang="en-US" altLang="ja-JP" sz="1200" dirty="0">
                <a:solidFill>
                  <a:prstClr val="black"/>
                </a:solidFill>
                <a:latin typeface="ＭＳ Ｐゴシック"/>
              </a:rPr>
              <a:t>※</a:t>
            </a:r>
            <a:r>
              <a:rPr lang="ja-JP" altLang="en-US" sz="1200" dirty="0">
                <a:solidFill>
                  <a:prstClr val="black"/>
                </a:solidFill>
                <a:latin typeface="ＭＳ Ｐゴシック"/>
              </a:rPr>
              <a:t>　本取扱いは平成</a:t>
            </a:r>
            <a:r>
              <a:rPr lang="en-US" altLang="ja-JP" sz="1200" dirty="0">
                <a:solidFill>
                  <a:prstClr val="black"/>
                </a:solidFill>
                <a:latin typeface="ＭＳ Ｐゴシック"/>
              </a:rPr>
              <a:t>26</a:t>
            </a:r>
            <a:r>
              <a:rPr lang="ja-JP" altLang="en-US" sz="1200" dirty="0">
                <a:solidFill>
                  <a:prstClr val="black"/>
                </a:solidFill>
                <a:latin typeface="ＭＳ Ｐゴシック"/>
              </a:rPr>
              <a:t>年</a:t>
            </a:r>
            <a:r>
              <a:rPr lang="en-US" altLang="ja-JP" sz="1200" dirty="0">
                <a:solidFill>
                  <a:prstClr val="black"/>
                </a:solidFill>
                <a:latin typeface="ＭＳ Ｐゴシック"/>
              </a:rPr>
              <a:t>10</a:t>
            </a:r>
            <a:r>
              <a:rPr lang="ja-JP" altLang="en-US" sz="1200" dirty="0">
                <a:solidFill>
                  <a:prstClr val="black"/>
                </a:solidFill>
                <a:latin typeface="ＭＳ Ｐゴシック"/>
              </a:rPr>
              <a:t>月</a:t>
            </a:r>
            <a:r>
              <a:rPr lang="en-US" altLang="ja-JP" sz="1200" dirty="0">
                <a:solidFill>
                  <a:prstClr val="black"/>
                </a:solidFill>
                <a:latin typeface="ＭＳ Ｐゴシック"/>
              </a:rPr>
              <a:t>1</a:t>
            </a:r>
            <a:r>
              <a:rPr lang="ja-JP" altLang="en-US" sz="1200" dirty="0">
                <a:solidFill>
                  <a:prstClr val="black"/>
                </a:solidFill>
                <a:latin typeface="ＭＳ Ｐゴシック"/>
              </a:rPr>
              <a:t>日から実施することとする。また、①を選択する病棟のうち</a:t>
            </a:r>
            <a:r>
              <a:rPr lang="en-US" altLang="ja-JP" sz="1200" dirty="0">
                <a:solidFill>
                  <a:prstClr val="black"/>
                </a:solidFill>
                <a:latin typeface="ＭＳ Ｐゴシック"/>
              </a:rPr>
              <a:t>1</a:t>
            </a:r>
            <a:r>
              <a:rPr lang="ja-JP" altLang="en-US" sz="1200" dirty="0">
                <a:solidFill>
                  <a:prstClr val="black"/>
                </a:solidFill>
                <a:latin typeface="ＭＳ Ｐゴシック"/>
              </a:rPr>
              <a:t>病棟については、平成</a:t>
            </a:r>
            <a:r>
              <a:rPr lang="en-US" altLang="ja-JP" sz="1200" dirty="0">
                <a:solidFill>
                  <a:prstClr val="black"/>
                </a:solidFill>
                <a:latin typeface="ＭＳ Ｐゴシック"/>
              </a:rPr>
              <a:t>27</a:t>
            </a:r>
            <a:r>
              <a:rPr lang="ja-JP" altLang="en-US" sz="1200" dirty="0">
                <a:solidFill>
                  <a:prstClr val="black"/>
                </a:solidFill>
                <a:latin typeface="ＭＳ Ｐゴシック"/>
              </a:rPr>
              <a:t>年</a:t>
            </a:r>
            <a:r>
              <a:rPr lang="en-US" altLang="ja-JP" sz="1200" dirty="0">
                <a:solidFill>
                  <a:prstClr val="black"/>
                </a:solidFill>
                <a:latin typeface="ＭＳ Ｐゴシック"/>
              </a:rPr>
              <a:t>9</a:t>
            </a:r>
            <a:r>
              <a:rPr lang="ja-JP" altLang="en-US" sz="1200" dirty="0">
                <a:solidFill>
                  <a:prstClr val="black"/>
                </a:solidFill>
                <a:latin typeface="ＭＳ Ｐゴシック"/>
              </a:rPr>
              <a:t>月</a:t>
            </a:r>
            <a:r>
              <a:rPr lang="en-US" altLang="ja-JP" sz="1200" dirty="0">
                <a:solidFill>
                  <a:prstClr val="black"/>
                </a:solidFill>
                <a:latin typeface="ＭＳ Ｐゴシック"/>
              </a:rPr>
              <a:t>30</a:t>
            </a:r>
            <a:r>
              <a:rPr lang="ja-JP" altLang="en-US" sz="1200" dirty="0">
                <a:solidFill>
                  <a:prstClr val="black"/>
                </a:solidFill>
                <a:latin typeface="ＭＳ Ｐゴシック"/>
              </a:rPr>
              <a:t>日まで、</a:t>
            </a:r>
            <a:r>
              <a:rPr lang="en-US" altLang="ja-JP" sz="1200" dirty="0">
                <a:solidFill>
                  <a:srgbClr val="FF0000"/>
                </a:solidFill>
                <a:latin typeface="ＭＳ Ｐゴシック"/>
              </a:rPr>
              <a:t>2</a:t>
            </a:r>
            <a:r>
              <a:rPr lang="ja-JP" altLang="en-US" sz="1200" dirty="0">
                <a:solidFill>
                  <a:srgbClr val="FF0000"/>
                </a:solidFill>
                <a:latin typeface="ＭＳ Ｐゴシック"/>
              </a:rPr>
              <a:t>室</a:t>
            </a:r>
            <a:r>
              <a:rPr lang="en-US" altLang="ja-JP" sz="1200" dirty="0">
                <a:solidFill>
                  <a:srgbClr val="FF0000"/>
                </a:solidFill>
                <a:latin typeface="ＭＳ Ｐゴシック"/>
              </a:rPr>
              <a:t>4</a:t>
            </a:r>
            <a:r>
              <a:rPr lang="ja-JP" altLang="en-US" sz="1200" dirty="0">
                <a:solidFill>
                  <a:srgbClr val="FF0000"/>
                </a:solidFill>
                <a:latin typeface="ＭＳ Ｐゴシック"/>
              </a:rPr>
              <a:t>床</a:t>
            </a:r>
            <a:r>
              <a:rPr lang="ja-JP" altLang="en-US" sz="1200" dirty="0">
                <a:solidFill>
                  <a:prstClr val="black"/>
                </a:solidFill>
                <a:latin typeface="ＭＳ Ｐゴシック"/>
              </a:rPr>
              <a:t>まで</a:t>
            </a:r>
            <a:r>
              <a:rPr lang="ja-JP" altLang="en-US" sz="1200" dirty="0" smtClean="0">
                <a:solidFill>
                  <a:prstClr val="black"/>
                </a:solidFill>
                <a:latin typeface="ＭＳ Ｐゴシック"/>
              </a:rPr>
              <a:t>に</a:t>
            </a:r>
            <a:endParaRPr lang="en-US" altLang="ja-JP" sz="1200" dirty="0" smtClean="0">
              <a:solidFill>
                <a:prstClr val="black"/>
              </a:solidFill>
              <a:latin typeface="ＭＳ Ｐゴシック"/>
            </a:endParaRPr>
          </a:p>
          <a:p>
            <a:pPr>
              <a:lnSpc>
                <a:spcPts val="1300"/>
              </a:lnSpc>
              <a:defRPr/>
            </a:pPr>
            <a:r>
              <a:rPr lang="en-US" altLang="ja-JP" sz="1200" dirty="0">
                <a:solidFill>
                  <a:prstClr val="black"/>
                </a:solidFill>
                <a:latin typeface="ＭＳ Ｐゴシック"/>
              </a:rPr>
              <a:t> </a:t>
            </a:r>
            <a:r>
              <a:rPr lang="en-US" altLang="ja-JP" sz="1200" dirty="0" smtClean="0">
                <a:solidFill>
                  <a:prstClr val="black"/>
                </a:solidFill>
                <a:latin typeface="ＭＳ Ｐゴシック"/>
              </a:rPr>
              <a:t>  </a:t>
            </a:r>
            <a:r>
              <a:rPr lang="ja-JP" altLang="en-US" sz="1200" dirty="0" smtClean="0">
                <a:solidFill>
                  <a:prstClr val="black"/>
                </a:solidFill>
                <a:latin typeface="ＭＳ Ｐゴシック"/>
              </a:rPr>
              <a:t>限り</a:t>
            </a:r>
            <a:r>
              <a:rPr lang="ja-JP" altLang="en-US" sz="1200" dirty="0">
                <a:solidFill>
                  <a:prstClr val="black"/>
                </a:solidFill>
                <a:latin typeface="ＭＳ Ｐゴシック"/>
              </a:rPr>
              <a:t>、</a:t>
            </a:r>
            <a:r>
              <a:rPr lang="ja-JP" altLang="en-US" sz="1200" dirty="0" smtClean="0">
                <a:solidFill>
                  <a:prstClr val="black"/>
                </a:solidFill>
                <a:latin typeface="ＭＳ Ｐゴシック"/>
              </a:rPr>
              <a:t>出来高算定</a:t>
            </a:r>
            <a:r>
              <a:rPr lang="ja-JP" altLang="en-US" sz="1200" dirty="0">
                <a:solidFill>
                  <a:prstClr val="black"/>
                </a:solidFill>
                <a:latin typeface="ＭＳ Ｐゴシック"/>
              </a:rPr>
              <a:t>を行う病床を設定できる。当該病床の患者は平均在院日数の計算対象から除外する</a:t>
            </a:r>
            <a:r>
              <a:rPr lang="ja-JP" altLang="en-US" sz="1200" dirty="0" smtClean="0">
                <a:solidFill>
                  <a:prstClr val="black"/>
                </a:solidFill>
                <a:latin typeface="ＭＳ Ｐゴシック"/>
              </a:rPr>
              <a:t>。</a:t>
            </a:r>
            <a:endParaRPr lang="en-US" altLang="ja-JP" sz="1200" dirty="0">
              <a:solidFill>
                <a:prstClr val="black"/>
              </a:solidFill>
              <a:latin typeface="ＭＳ Ｐゴシック"/>
            </a:endParaRPr>
          </a:p>
        </p:txBody>
      </p:sp>
      <p:sp>
        <p:nvSpPr>
          <p:cNvPr id="20" name="Rectangle 36"/>
          <p:cNvSpPr>
            <a:spLocks noChangeArrowheads="1"/>
          </p:cNvSpPr>
          <p:nvPr/>
        </p:nvSpPr>
        <p:spPr bwMode="auto">
          <a:xfrm>
            <a:off x="117941" y="5349261"/>
            <a:ext cx="3539660" cy="31926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000" dirty="0" smtClean="0">
                <a:solidFill>
                  <a:prstClr val="black"/>
                </a:solidFill>
              </a:rPr>
              <a:t>◇ 特定除外制度の見直し</a:t>
            </a:r>
            <a:endParaRPr lang="ja-JP" altLang="en-US" sz="2000" dirty="0">
              <a:solidFill>
                <a:prstClr val="black"/>
              </a:solidFill>
            </a:endParaRPr>
          </a:p>
        </p:txBody>
      </p:sp>
      <p:sp>
        <p:nvSpPr>
          <p:cNvPr id="21" name="Rectangle 2"/>
          <p:cNvSpPr>
            <a:spLocks noChangeArrowheads="1"/>
          </p:cNvSpPr>
          <p:nvPr/>
        </p:nvSpPr>
        <p:spPr bwMode="auto">
          <a:xfrm>
            <a:off x="194354" y="44450"/>
            <a:ext cx="9517327" cy="547914"/>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５．</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入院の</a:t>
            </a: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機能</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分化（７対１入院基本料の見直し）</a:t>
            </a:r>
          </a:p>
        </p:txBody>
      </p:sp>
      <p:sp>
        <p:nvSpPr>
          <p:cNvPr id="2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479656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902709"/>
            <a:ext cx="9511189" cy="5631655"/>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a:lnSpc>
                <a:spcPts val="2000"/>
              </a:lnSpc>
              <a:buFont typeface="Wingdings" pitchFamily="2" charset="2"/>
              <a:buChar char="Ø"/>
              <a:defRPr/>
            </a:pPr>
            <a:r>
              <a:rPr lang="ja-JP" altLang="en-US" spc="-100" dirty="0" smtClean="0">
                <a:solidFill>
                  <a:prstClr val="black"/>
                </a:solidFill>
                <a:latin typeface="ＭＳ Ｐゴシック"/>
              </a:rPr>
              <a:t> 一定</a:t>
            </a:r>
            <a:r>
              <a:rPr lang="ja-JP" altLang="en-US" spc="-100" dirty="0">
                <a:solidFill>
                  <a:prstClr val="black"/>
                </a:solidFill>
                <a:latin typeface="ＭＳ Ｐゴシック"/>
              </a:rPr>
              <a:t>程度治療法が標準化し、短期間で退院可能</a:t>
            </a:r>
            <a:r>
              <a:rPr lang="ja-JP" altLang="en-US" spc="-100" dirty="0" smtClean="0">
                <a:solidFill>
                  <a:prstClr val="black"/>
                </a:solidFill>
                <a:latin typeface="ＭＳ Ｐゴシック"/>
              </a:rPr>
              <a:t>な検査・手術が</a:t>
            </a:r>
            <a:r>
              <a:rPr lang="ja-JP" altLang="en-US" spc="-100" dirty="0">
                <a:solidFill>
                  <a:prstClr val="black"/>
                </a:solidFill>
                <a:latin typeface="ＭＳ Ｐゴシック"/>
              </a:rPr>
              <a:t>存在していることを踏まえて</a:t>
            </a:r>
            <a:r>
              <a:rPr lang="ja-JP" altLang="en-US" spc="-100" dirty="0" smtClean="0">
                <a:solidFill>
                  <a:prstClr val="black"/>
                </a:solidFill>
                <a:latin typeface="ＭＳ Ｐゴシック"/>
              </a:rPr>
              <a:t>、</a:t>
            </a:r>
            <a:endParaRPr lang="en-US" altLang="ja-JP" spc="-100" dirty="0" smtClean="0">
              <a:solidFill>
                <a:prstClr val="black"/>
              </a:solidFill>
              <a:latin typeface="ＭＳ Ｐゴシック"/>
            </a:endParaRPr>
          </a:p>
          <a:p>
            <a:pPr>
              <a:lnSpc>
                <a:spcPts val="2000"/>
              </a:lnSpc>
              <a:defRPr/>
            </a:pPr>
            <a:r>
              <a:rPr lang="en-US" altLang="ja-JP" spc="-100" dirty="0">
                <a:solidFill>
                  <a:prstClr val="black"/>
                </a:solidFill>
                <a:latin typeface="ＭＳ Ｐゴシック"/>
              </a:rPr>
              <a:t> </a:t>
            </a:r>
            <a:r>
              <a:rPr lang="en-US" altLang="ja-JP" spc="-100" dirty="0" smtClean="0">
                <a:solidFill>
                  <a:prstClr val="black"/>
                </a:solidFill>
                <a:latin typeface="ＭＳ Ｐゴシック"/>
              </a:rPr>
              <a:t>  </a:t>
            </a:r>
            <a:r>
              <a:rPr lang="ja-JP" altLang="en-US" spc="-100" dirty="0" smtClean="0">
                <a:solidFill>
                  <a:prstClr val="black"/>
                </a:solidFill>
                <a:latin typeface="ＭＳ Ｐゴシック"/>
              </a:rPr>
              <a:t>短期</a:t>
            </a:r>
            <a:r>
              <a:rPr lang="ja-JP" altLang="en-US" spc="-100" dirty="0">
                <a:solidFill>
                  <a:prstClr val="black"/>
                </a:solidFill>
                <a:latin typeface="ＭＳ Ｐゴシック"/>
              </a:rPr>
              <a:t>滞在手術</a:t>
            </a:r>
            <a:r>
              <a:rPr lang="ja-JP" altLang="en-US" spc="-100" dirty="0" smtClean="0">
                <a:solidFill>
                  <a:prstClr val="black"/>
                </a:solidFill>
                <a:latin typeface="ＭＳ Ｐゴシック"/>
              </a:rPr>
              <a:t>基本料３の対象を</a:t>
            </a:r>
            <a:r>
              <a:rPr lang="ja-JP" altLang="en-US" b="1" spc="-100" dirty="0" smtClean="0">
                <a:solidFill>
                  <a:srgbClr val="FF0000"/>
                </a:solidFill>
                <a:latin typeface="ＭＳ Ｐゴシック"/>
              </a:rPr>
              <a:t>２１種類（検査５、手術１６）に拡大</a:t>
            </a:r>
            <a:r>
              <a:rPr lang="ja-JP" altLang="en-US" spc="-100" dirty="0" smtClean="0">
                <a:solidFill>
                  <a:prstClr val="black"/>
                </a:solidFill>
                <a:latin typeface="ＭＳ Ｐゴシック"/>
              </a:rPr>
              <a:t>するとともに、包括範囲を全診療報酬点数とする</a:t>
            </a:r>
            <a:r>
              <a:rPr lang="ja-JP" altLang="en-US" dirty="0" smtClean="0">
                <a:solidFill>
                  <a:prstClr val="black"/>
                </a:solidFill>
                <a:latin typeface="ＭＳ Ｐゴシック"/>
              </a:rPr>
              <a:t>。</a:t>
            </a:r>
            <a:endParaRPr lang="en-US" altLang="ja-JP" sz="2000" dirty="0" smtClean="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a:defRPr/>
            </a:pPr>
            <a:endParaRPr lang="en-US" altLang="ja-JP" sz="1000" dirty="0">
              <a:solidFill>
                <a:prstClr val="black"/>
              </a:solidFill>
              <a:latin typeface="ＭＳ Ｐゴシック"/>
            </a:endParaRPr>
          </a:p>
          <a:p>
            <a:pPr>
              <a:defRPr/>
            </a:pPr>
            <a:endParaRPr lang="en-US" altLang="ja-JP" sz="1000" dirty="0" smtClean="0">
              <a:solidFill>
                <a:prstClr val="black"/>
              </a:solidFill>
              <a:latin typeface="ＭＳ Ｐゴシック"/>
            </a:endParaRPr>
          </a:p>
          <a:p>
            <a:pPr marL="174625" indent="-174625">
              <a:lnSpc>
                <a:spcPts val="2000"/>
              </a:lnSpc>
              <a:spcBef>
                <a:spcPts val="600"/>
              </a:spcBef>
              <a:defRPr/>
            </a:pPr>
            <a:r>
              <a:rPr lang="en-US" altLang="ja-JP" dirty="0" smtClean="0">
                <a:solidFill>
                  <a:prstClr val="black"/>
                </a:solidFill>
                <a:latin typeface="ＭＳ Ｐゴシック"/>
              </a:rPr>
              <a:t>※</a:t>
            </a:r>
            <a:r>
              <a:rPr lang="ja-JP" altLang="en-US" dirty="0" smtClean="0">
                <a:solidFill>
                  <a:prstClr val="black"/>
                </a:solidFill>
                <a:latin typeface="ＭＳ Ｐゴシック"/>
              </a:rPr>
              <a:t>　入院５日目までに該当手術・検査を実施した患者については、他に手術を実施した場合を除き、</a:t>
            </a:r>
            <a:r>
              <a:rPr lang="ja-JP" altLang="en-US" u="sng" dirty="0" smtClean="0">
                <a:solidFill>
                  <a:srgbClr val="FF0000"/>
                </a:solidFill>
                <a:latin typeface="ＭＳ Ｐゴシック"/>
              </a:rPr>
              <a:t>本点数を算定する</a:t>
            </a:r>
            <a:r>
              <a:rPr lang="ja-JP" altLang="en-US" dirty="0" smtClean="0">
                <a:solidFill>
                  <a:prstClr val="black"/>
                </a:solidFill>
                <a:latin typeface="ＭＳ Ｐゴシック"/>
              </a:rPr>
              <a:t>。また、本点数のみを算定した患者は</a:t>
            </a:r>
            <a:r>
              <a:rPr lang="ja-JP" altLang="en-US" u="sng" dirty="0" smtClean="0">
                <a:solidFill>
                  <a:srgbClr val="FF0000"/>
                </a:solidFill>
                <a:latin typeface="ＭＳ Ｐゴシック"/>
              </a:rPr>
              <a:t>平均在院日数の計算対象から除く</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p:txBody>
      </p:sp>
      <p:sp>
        <p:nvSpPr>
          <p:cNvPr id="2052" name="Rectangle 36"/>
          <p:cNvSpPr>
            <a:spLocks noChangeArrowheads="1"/>
          </p:cNvSpPr>
          <p:nvPr/>
        </p:nvSpPr>
        <p:spPr bwMode="auto">
          <a:xfrm>
            <a:off x="194340" y="695487"/>
            <a:ext cx="5199593"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smtClean="0">
                <a:solidFill>
                  <a:prstClr val="black"/>
                </a:solidFill>
              </a:rPr>
              <a:t>◇ 短期滞在手術基本料の見直し</a:t>
            </a:r>
            <a:endParaRPr lang="ja-JP" altLang="en-US" sz="2400" dirty="0">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xmlns="" val="1242989865"/>
              </p:ext>
            </p:extLst>
          </p:nvPr>
        </p:nvGraphicFramePr>
        <p:xfrm>
          <a:off x="283023" y="1929200"/>
          <a:ext cx="9333945" cy="3931920"/>
        </p:xfrm>
        <a:graphic>
          <a:graphicData uri="http://schemas.openxmlformats.org/drawingml/2006/table">
            <a:tbl>
              <a:tblPr bandRow="1">
                <a:tableStyleId>{073A0DAA-6AF3-43AB-8588-CEC1D06C72B9}</a:tableStyleId>
              </a:tblPr>
              <a:tblGrid>
                <a:gridCol w="4733818"/>
                <a:gridCol w="4600127"/>
              </a:tblGrid>
              <a:tr h="3742988">
                <a:tc>
                  <a:txBody>
                    <a:bodyPr/>
                    <a:lstStyle/>
                    <a:p>
                      <a:pPr>
                        <a:defRPr/>
                      </a:pPr>
                      <a:r>
                        <a:rPr lang="ja-JP" altLang="en-US" sz="1400" b="1" dirty="0" smtClean="0">
                          <a:latin typeface="+mj-ea"/>
                        </a:rPr>
                        <a:t>＜対象検査：５＞</a:t>
                      </a:r>
                      <a:endParaRPr lang="en-US" altLang="ja-JP" sz="1400" b="1" dirty="0" smtClean="0">
                        <a:latin typeface="+mj-ea"/>
                      </a:endParaRPr>
                    </a:p>
                    <a:p>
                      <a:pPr marL="444500" indent="-444500">
                        <a:defRPr/>
                      </a:pPr>
                      <a:r>
                        <a:rPr lang="ja-JP" altLang="en-US" sz="1400" b="1" dirty="0" smtClean="0">
                          <a:latin typeface="+mj-ea"/>
                        </a:rPr>
                        <a:t>Ｄ</a:t>
                      </a:r>
                      <a:r>
                        <a:rPr lang="en-US" altLang="ja-JP" sz="1400" b="1" dirty="0" smtClean="0">
                          <a:latin typeface="+mj-ea"/>
                        </a:rPr>
                        <a:t>237 </a:t>
                      </a:r>
                      <a:r>
                        <a:rPr lang="ja-JP" altLang="en-US" sz="1400" b="1" dirty="0" smtClean="0">
                          <a:latin typeface="+mj-ea"/>
                        </a:rPr>
                        <a:t>終夜睡眠ポリグラフィー１　携帯用装置を使用した場合</a:t>
                      </a:r>
                      <a:endParaRPr lang="en-US" altLang="ja-JP" sz="1400" b="1" dirty="0" smtClean="0">
                        <a:latin typeface="+mj-ea"/>
                      </a:endParaRPr>
                    </a:p>
                    <a:p>
                      <a:pPr marL="355600" indent="-355600">
                        <a:defRPr/>
                      </a:pPr>
                      <a:r>
                        <a:rPr lang="ja-JP" altLang="en-US" sz="1400" b="1" dirty="0" smtClean="0">
                          <a:latin typeface="+mj-ea"/>
                        </a:rPr>
                        <a:t>Ｄ</a:t>
                      </a:r>
                      <a:r>
                        <a:rPr lang="en-US" altLang="ja-JP" sz="1400" b="1" dirty="0" smtClean="0">
                          <a:latin typeface="+mj-ea"/>
                        </a:rPr>
                        <a:t>237 </a:t>
                      </a:r>
                      <a:r>
                        <a:rPr lang="ja-JP" altLang="en-US" sz="1400" b="1" dirty="0" smtClean="0">
                          <a:latin typeface="+mj-ea"/>
                        </a:rPr>
                        <a:t>終夜睡眠ポリグラフィー２　多点感圧センサーを有する睡眠評価装置を使用した場合</a:t>
                      </a:r>
                      <a:endParaRPr lang="en-US" altLang="ja-JP" sz="1400" b="1" dirty="0" smtClean="0">
                        <a:latin typeface="+mj-ea"/>
                      </a:endParaRPr>
                    </a:p>
                    <a:p>
                      <a:pPr>
                        <a:defRPr/>
                      </a:pPr>
                      <a:r>
                        <a:rPr lang="ja-JP" altLang="en-US" sz="1400" b="1" dirty="0" smtClean="0">
                          <a:latin typeface="+mj-ea"/>
                        </a:rPr>
                        <a:t>Ｄ</a:t>
                      </a:r>
                      <a:r>
                        <a:rPr lang="en-US" altLang="ja-JP" sz="1400" b="1" dirty="0" smtClean="0">
                          <a:latin typeface="+mj-ea"/>
                        </a:rPr>
                        <a:t>237 </a:t>
                      </a:r>
                      <a:r>
                        <a:rPr lang="ja-JP" altLang="en-US" sz="1400" b="1" dirty="0" smtClean="0">
                          <a:latin typeface="+mj-ea"/>
                        </a:rPr>
                        <a:t>終夜睡眠ポリグラフィー３　１及び２以外の場合</a:t>
                      </a:r>
                      <a:endParaRPr lang="en-US" altLang="ja-JP" sz="1400" b="1" dirty="0" smtClean="0">
                        <a:latin typeface="+mj-ea"/>
                      </a:endParaRPr>
                    </a:p>
                    <a:p>
                      <a:pPr>
                        <a:defRPr/>
                      </a:pPr>
                      <a:r>
                        <a:rPr lang="ja-JP" altLang="en-US" sz="1400" b="1" dirty="0" smtClean="0">
                          <a:latin typeface="+mj-ea"/>
                        </a:rPr>
                        <a:t>Ｄ</a:t>
                      </a:r>
                      <a:r>
                        <a:rPr lang="en-US" altLang="ja-JP" sz="1400" b="1" dirty="0" smtClean="0">
                          <a:latin typeface="+mj-ea"/>
                        </a:rPr>
                        <a:t>291</a:t>
                      </a:r>
                      <a:r>
                        <a:rPr lang="ja-JP" altLang="en-US" sz="1400" b="1" dirty="0" smtClean="0">
                          <a:latin typeface="+mj-ea"/>
                        </a:rPr>
                        <a:t>－２ 小児食物アレルギー負荷検査</a:t>
                      </a:r>
                      <a:endParaRPr lang="en-US" altLang="ja-JP" sz="1400" b="1" dirty="0" smtClean="0">
                        <a:latin typeface="+mj-ea"/>
                      </a:endParaRPr>
                    </a:p>
                    <a:p>
                      <a:pPr>
                        <a:defRPr/>
                      </a:pPr>
                      <a:r>
                        <a:rPr lang="ja-JP" altLang="en-US" sz="1400" b="1" dirty="0" smtClean="0">
                          <a:latin typeface="+mj-ea"/>
                        </a:rPr>
                        <a:t>Ｄ</a:t>
                      </a:r>
                      <a:r>
                        <a:rPr lang="en-US" altLang="ja-JP" sz="1400" b="1" dirty="0" smtClean="0">
                          <a:latin typeface="+mj-ea"/>
                        </a:rPr>
                        <a:t>413 </a:t>
                      </a:r>
                      <a:r>
                        <a:rPr lang="ja-JP" altLang="en-US" sz="1400" b="1" dirty="0" smtClean="0">
                          <a:latin typeface="+mj-ea"/>
                        </a:rPr>
                        <a:t>前立腺針生検法</a:t>
                      </a:r>
                      <a:endParaRPr lang="en-US" altLang="ja-JP" sz="1400" b="1" dirty="0" smtClean="0">
                        <a:latin typeface="+mj-ea"/>
                      </a:endParaRPr>
                    </a:p>
                    <a:p>
                      <a:endParaRPr kumimoji="1" lang="ja-JP" altLang="en-US" sz="1400" b="1" dirty="0"/>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alpha val="70000"/>
                      </a:schemeClr>
                    </a:solidFill>
                  </a:tcPr>
                </a:tc>
                <a:tc>
                  <a:txBody>
                    <a:bodyPr/>
                    <a:lstStyle/>
                    <a:p>
                      <a:pPr>
                        <a:defRPr/>
                      </a:pPr>
                      <a:r>
                        <a:rPr lang="ja-JP" altLang="en-US" sz="1400" b="1" dirty="0" smtClean="0">
                          <a:latin typeface="+mj-ea"/>
                        </a:rPr>
                        <a:t>＜対象手術：１６＞</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008 </a:t>
                      </a:r>
                      <a:r>
                        <a:rPr lang="ja-JP" altLang="en-US" sz="1400" b="1" dirty="0" smtClean="0">
                          <a:latin typeface="+mj-ea"/>
                        </a:rPr>
                        <a:t>腋臭症手術２皮膚有毛部切除術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093</a:t>
                      </a:r>
                      <a:r>
                        <a:rPr lang="ja-JP" altLang="en-US" sz="1400" b="1" dirty="0" smtClean="0">
                          <a:latin typeface="+mj-ea"/>
                        </a:rPr>
                        <a:t>－２ 関節鏡下手根管開放手術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196</a:t>
                      </a:r>
                      <a:r>
                        <a:rPr lang="ja-JP" altLang="en-US" sz="1400" b="1" dirty="0" smtClean="0">
                          <a:latin typeface="+mj-ea"/>
                        </a:rPr>
                        <a:t>－２ 胸腔鏡下交感神経節切除術（両側）</a:t>
                      </a:r>
                      <a:endParaRPr lang="en-US" altLang="ja-JP" sz="1400" b="1" dirty="0" smtClean="0">
                        <a:latin typeface="+mj-ea"/>
                      </a:endParaRPr>
                    </a:p>
                    <a:p>
                      <a:pPr marL="355600" indent="-355600">
                        <a:defRPr/>
                      </a:pPr>
                      <a:r>
                        <a:rPr lang="ja-JP" altLang="en-US" sz="1400" b="1" dirty="0" smtClean="0">
                          <a:latin typeface="+mj-ea"/>
                        </a:rPr>
                        <a:t>Ｋ</a:t>
                      </a:r>
                      <a:r>
                        <a:rPr lang="en-US" altLang="ja-JP" sz="1400" b="1" dirty="0" smtClean="0">
                          <a:latin typeface="+mj-ea"/>
                        </a:rPr>
                        <a:t>282 </a:t>
                      </a:r>
                      <a:r>
                        <a:rPr lang="ja-JP" altLang="en-US" sz="1400" b="1" dirty="0" smtClean="0">
                          <a:latin typeface="+mj-ea"/>
                        </a:rPr>
                        <a:t>水晶体再建術１　眼内レンズを挿入する場合　ロその他のもの</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282 </a:t>
                      </a:r>
                      <a:r>
                        <a:rPr lang="ja-JP" altLang="en-US" sz="1400" b="1" dirty="0" smtClean="0">
                          <a:latin typeface="+mj-ea"/>
                        </a:rPr>
                        <a:t>水晶体再建術２　眼内レンズを挿入しない場合</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474 </a:t>
                      </a:r>
                      <a:r>
                        <a:rPr lang="ja-JP" altLang="en-US" sz="1400" b="1" dirty="0" smtClean="0">
                          <a:latin typeface="+mj-ea"/>
                        </a:rPr>
                        <a:t>乳腺腫瘍摘出術１長径</a:t>
                      </a:r>
                      <a:r>
                        <a:rPr lang="en-US" altLang="ja-JP" sz="1400" b="1" dirty="0" smtClean="0">
                          <a:latin typeface="+mj-ea"/>
                        </a:rPr>
                        <a:t>5cm</a:t>
                      </a:r>
                      <a:r>
                        <a:rPr lang="ja-JP" altLang="en-US" sz="1400" b="1" dirty="0" smtClean="0">
                          <a:latin typeface="+mj-ea"/>
                        </a:rPr>
                        <a:t>未満</a:t>
                      </a:r>
                      <a:r>
                        <a:rPr lang="en-US" altLang="ja-JP" sz="1400" b="1" dirty="0" smtClean="0">
                          <a:latin typeface="+mj-ea"/>
                        </a:rPr>
                        <a:t>	</a:t>
                      </a:r>
                    </a:p>
                    <a:p>
                      <a:pPr>
                        <a:defRPr/>
                      </a:pPr>
                      <a:r>
                        <a:rPr lang="ja-JP" altLang="en-US" sz="1400" b="1" dirty="0" smtClean="0">
                          <a:latin typeface="+mj-ea"/>
                        </a:rPr>
                        <a:t>Ｋ</a:t>
                      </a:r>
                      <a:r>
                        <a:rPr lang="en-US" altLang="ja-JP" sz="1400" b="1" dirty="0" smtClean="0">
                          <a:latin typeface="+mj-ea"/>
                        </a:rPr>
                        <a:t>617 </a:t>
                      </a:r>
                      <a:r>
                        <a:rPr lang="ja-JP" altLang="en-US" sz="1400" b="1" dirty="0" smtClean="0">
                          <a:latin typeface="+mj-ea"/>
                        </a:rPr>
                        <a:t>下肢静脈瘤手術１抜去切除術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617 </a:t>
                      </a:r>
                      <a:r>
                        <a:rPr lang="ja-JP" altLang="en-US" sz="1400" b="1" dirty="0" smtClean="0">
                          <a:latin typeface="+mj-ea"/>
                        </a:rPr>
                        <a:t>下肢静脈瘤手術２硬化療法</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617 </a:t>
                      </a:r>
                      <a:r>
                        <a:rPr lang="ja-JP" altLang="en-US" sz="1400" b="1" dirty="0" smtClean="0">
                          <a:latin typeface="+mj-ea"/>
                        </a:rPr>
                        <a:t>下肢静脈瘤手術３高位結紮術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633 </a:t>
                      </a:r>
                      <a:r>
                        <a:rPr lang="ja-JP" altLang="en-US" sz="1400" b="1" dirty="0" smtClean="0">
                          <a:latin typeface="+mj-ea"/>
                        </a:rPr>
                        <a:t>ヘルニア手術５鼠径ヘルニア</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634 </a:t>
                      </a:r>
                      <a:r>
                        <a:rPr lang="ja-JP" altLang="en-US" sz="1400" b="1" dirty="0" smtClean="0">
                          <a:latin typeface="+mj-ea"/>
                        </a:rPr>
                        <a:t>腹腔鏡下鼠径ヘルニア手術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721 </a:t>
                      </a:r>
                      <a:r>
                        <a:rPr lang="ja-JP" altLang="en-US" sz="1400" b="1" dirty="0" smtClean="0">
                          <a:latin typeface="+mj-ea"/>
                        </a:rPr>
                        <a:t>内視鏡的結腸ポリープ・粘膜切除術１長径２</a:t>
                      </a:r>
                      <a:r>
                        <a:rPr lang="en-US" altLang="ja-JP" sz="1400" b="1" dirty="0" smtClean="0">
                          <a:latin typeface="+mj-ea"/>
                        </a:rPr>
                        <a:t>cm</a:t>
                      </a:r>
                      <a:r>
                        <a:rPr lang="ja-JP" altLang="en-US" sz="1400" b="1" dirty="0" smtClean="0">
                          <a:latin typeface="+mj-ea"/>
                        </a:rPr>
                        <a:t>未満</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721 </a:t>
                      </a:r>
                      <a:r>
                        <a:rPr lang="ja-JP" altLang="en-US" sz="1400" b="1" dirty="0" smtClean="0">
                          <a:latin typeface="+mj-ea"/>
                        </a:rPr>
                        <a:t>内視鏡的結腸ポリープ・粘膜切除術２長径</a:t>
                      </a:r>
                      <a:r>
                        <a:rPr lang="en-US" altLang="ja-JP" sz="1400" b="1" dirty="0" smtClean="0">
                          <a:latin typeface="+mj-ea"/>
                        </a:rPr>
                        <a:t>2cm</a:t>
                      </a:r>
                      <a:r>
                        <a:rPr lang="ja-JP" altLang="en-US" sz="1400" b="1" dirty="0" smtClean="0">
                          <a:latin typeface="+mj-ea"/>
                        </a:rPr>
                        <a:t>以上</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743 </a:t>
                      </a:r>
                      <a:r>
                        <a:rPr lang="ja-JP" altLang="en-US" sz="1400" b="1" dirty="0" smtClean="0">
                          <a:latin typeface="+mj-ea"/>
                        </a:rPr>
                        <a:t>痔核手術　２硬化療法（四段階注射法）</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867 </a:t>
                      </a:r>
                      <a:r>
                        <a:rPr lang="ja-JP" altLang="en-US" sz="1400" b="1" dirty="0" smtClean="0">
                          <a:latin typeface="+mj-ea"/>
                        </a:rPr>
                        <a:t>子宮頚部</a:t>
                      </a:r>
                      <a:r>
                        <a:rPr lang="en-US" altLang="ja-JP" sz="1400" b="1" dirty="0" smtClean="0">
                          <a:latin typeface="+mj-ea"/>
                        </a:rPr>
                        <a:t>(</a:t>
                      </a:r>
                      <a:r>
                        <a:rPr lang="ja-JP" altLang="en-US" sz="1400" b="1" dirty="0" smtClean="0">
                          <a:latin typeface="+mj-ea"/>
                        </a:rPr>
                        <a:t>腟部</a:t>
                      </a:r>
                      <a:r>
                        <a:rPr lang="en-US" altLang="ja-JP" sz="1400" b="1" dirty="0" smtClean="0">
                          <a:latin typeface="+mj-ea"/>
                        </a:rPr>
                        <a:t>)</a:t>
                      </a:r>
                      <a:r>
                        <a:rPr lang="ja-JP" altLang="en-US" sz="1400" b="1" dirty="0" smtClean="0">
                          <a:latin typeface="+mj-ea"/>
                        </a:rPr>
                        <a:t>切除術</a:t>
                      </a:r>
                      <a:endParaRPr lang="en-US" altLang="ja-JP" sz="1400" b="1" dirty="0" smtClean="0">
                        <a:latin typeface="+mj-ea"/>
                      </a:endParaRPr>
                    </a:p>
                    <a:p>
                      <a:pPr>
                        <a:defRPr/>
                      </a:pPr>
                      <a:r>
                        <a:rPr lang="ja-JP" altLang="en-US" sz="1400" b="1" dirty="0" smtClean="0">
                          <a:latin typeface="+mj-ea"/>
                        </a:rPr>
                        <a:t>Ｋ</a:t>
                      </a:r>
                      <a:r>
                        <a:rPr lang="en-US" altLang="ja-JP" sz="1400" b="1" dirty="0" smtClean="0">
                          <a:latin typeface="+mj-ea"/>
                        </a:rPr>
                        <a:t>873 </a:t>
                      </a:r>
                      <a:r>
                        <a:rPr lang="ja-JP" altLang="en-US" sz="1400" b="1" dirty="0" smtClean="0">
                          <a:latin typeface="+mj-ea"/>
                        </a:rPr>
                        <a:t>子宮鏡下子宮筋腫摘出術</a:t>
                      </a:r>
                      <a:endParaRPr kumimoji="1" lang="ja-JP" altLang="en-US" sz="1400" b="1" dirty="0"/>
                    </a:p>
                  </a:txBody>
                  <a:tcP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alpha val="70000"/>
                      </a:schemeClr>
                    </a:solidFill>
                  </a:tcPr>
                </a:tc>
              </a:tr>
            </a:tbl>
          </a:graphicData>
        </a:graphic>
      </p:graphicFrame>
      <p:sp>
        <p:nvSpPr>
          <p:cNvPr id="9" name="Rectangle 2"/>
          <p:cNvSpPr>
            <a:spLocks noChangeArrowheads="1"/>
          </p:cNvSpPr>
          <p:nvPr/>
        </p:nvSpPr>
        <p:spPr bwMode="auto">
          <a:xfrm>
            <a:off x="194354" y="44449"/>
            <a:ext cx="9517327" cy="643919"/>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５．</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入院の</a:t>
            </a:r>
            <a:r>
              <a:rPr kumimoji="1" lang="ja-JP" altLang="en-US" sz="3200" b="0" i="0" u="none" strike="noStrike" kern="0" cap="none" spc="0" normalizeH="0" baseline="0" noProof="0" dirty="0">
                <a:ln>
                  <a:noFill/>
                </a:ln>
                <a:solidFill>
                  <a:srgbClr val="000000"/>
                </a:solidFill>
                <a:effectLst/>
                <a:uLnTx/>
                <a:uFillTx/>
                <a:latin typeface="Calibri" pitchFamily="34" charset="0"/>
                <a:ea typeface="ＭＳ Ｐゴシック" charset="-128"/>
              </a:rPr>
              <a:t>機能</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分化（７対１入院基本料の見直し）</a:t>
            </a: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5043476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a:t>
            </a:r>
            <a:r>
              <a:rPr lang="ja-JP" altLang="en-US" dirty="0">
                <a:solidFill>
                  <a:srgbClr val="000000"/>
                </a:solidFill>
                <a:latin typeface="Calibri"/>
                <a:ea typeface="ＭＳ Ｐゴシック"/>
              </a:rPr>
              <a:t>入院の機能</a:t>
            </a:r>
            <a:r>
              <a:rPr lang="ja-JP" altLang="en-US" dirty="0" smtClean="0">
                <a:solidFill>
                  <a:srgbClr val="000000"/>
                </a:solidFill>
                <a:latin typeface="Calibri"/>
                <a:ea typeface="ＭＳ Ｐゴシック"/>
              </a:rPr>
              <a:t>分化（</a:t>
            </a:r>
            <a:r>
              <a:rPr lang="ja-JP" altLang="en-US" dirty="0" smtClean="0">
                <a:solidFill>
                  <a:srgbClr val="000000"/>
                </a:solidFill>
              </a:rPr>
              <a:t>急性期後の受け皿病床の整備）</a:t>
            </a:r>
          </a:p>
        </p:txBody>
      </p:sp>
      <p:sp>
        <p:nvSpPr>
          <p:cNvPr id="7" name="正方形/長方形 6"/>
          <p:cNvSpPr/>
          <p:nvPr/>
        </p:nvSpPr>
        <p:spPr>
          <a:xfrm>
            <a:off x="165099" y="4364484"/>
            <a:ext cx="9546565"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７対</a:t>
            </a:r>
            <a:r>
              <a:rPr lang="ja-JP" altLang="ja-JP" sz="2000" kern="0" dirty="0">
                <a:solidFill>
                  <a:prstClr val="black"/>
                </a:solidFill>
                <a:latin typeface="ＭＳ Ｐゴシック"/>
                <a:ea typeface="ＭＳ Ｐゴシック"/>
                <a:cs typeface="ＭＳ ゴシック"/>
              </a:rPr>
              <a:t>１の要件強化に伴い、その受け皿として厚生労働省が算定を増やしたい項目</a:t>
            </a:r>
            <a:r>
              <a:rPr lang="ja-JP" altLang="ja-JP" sz="2000" kern="0" dirty="0" smtClean="0">
                <a:solidFill>
                  <a:prstClr val="black"/>
                </a:solidFill>
                <a:latin typeface="ＭＳ Ｐゴシック"/>
                <a:ea typeface="ＭＳ Ｐゴシック"/>
                <a:cs typeface="ＭＳ ゴシック"/>
              </a:rPr>
              <a:t>。</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中小</a:t>
            </a:r>
            <a:r>
              <a:rPr lang="ja-JP" altLang="ja-JP" sz="2000" kern="0" dirty="0">
                <a:solidFill>
                  <a:prstClr val="black"/>
                </a:solidFill>
                <a:latin typeface="ＭＳ Ｐゴシック"/>
                <a:ea typeface="ＭＳ Ｐゴシック"/>
                <a:cs typeface="ＭＳ ゴシック"/>
              </a:rPr>
              <a:t>病院（許可病床</a:t>
            </a:r>
            <a:r>
              <a:rPr lang="ja-JP" altLang="ja-JP" sz="2000" kern="0" dirty="0" smtClean="0">
                <a:solidFill>
                  <a:prstClr val="black"/>
                </a:solidFill>
                <a:latin typeface="ＭＳ Ｐゴシック"/>
                <a:ea typeface="ＭＳ Ｐゴシック"/>
                <a:cs typeface="ＭＳ ゴシック"/>
              </a:rPr>
              <a:t>数</a:t>
            </a:r>
            <a:r>
              <a:rPr lang="ja-JP" altLang="en-US" sz="2000" kern="0" dirty="0" smtClean="0">
                <a:solidFill>
                  <a:prstClr val="black"/>
                </a:solidFill>
                <a:latin typeface="ＭＳ Ｐゴシック"/>
                <a:ea typeface="ＭＳ Ｐゴシック"/>
                <a:cs typeface="ＭＳ ゴシック"/>
              </a:rPr>
              <a:t>２００</a:t>
            </a:r>
            <a:r>
              <a:rPr lang="ja-JP" altLang="ja-JP" sz="2000" kern="0" dirty="0" smtClean="0">
                <a:solidFill>
                  <a:prstClr val="black"/>
                </a:solidFill>
                <a:latin typeface="ＭＳ Ｐゴシック"/>
                <a:ea typeface="ＭＳ Ｐゴシック"/>
                <a:cs typeface="ＭＳ ゴシック"/>
              </a:rPr>
              <a:t>床</a:t>
            </a:r>
            <a:r>
              <a:rPr lang="ja-JP" altLang="ja-JP" sz="2000" kern="0" dirty="0">
                <a:solidFill>
                  <a:prstClr val="black"/>
                </a:solidFill>
                <a:latin typeface="ＭＳ Ｐゴシック"/>
                <a:ea typeface="ＭＳ Ｐゴシック"/>
                <a:cs typeface="ＭＳ ゴシック"/>
              </a:rPr>
              <a:t>未満）については病室算定も可能としており、中小</a:t>
            </a:r>
            <a:r>
              <a:rPr lang="ja-JP" altLang="ja-JP" sz="2000" kern="0" dirty="0" smtClean="0">
                <a:solidFill>
                  <a:prstClr val="black"/>
                </a:solidFill>
                <a:latin typeface="ＭＳ Ｐゴシック"/>
                <a:ea typeface="ＭＳ Ｐゴシック"/>
                <a:cs typeface="ＭＳ ゴシック"/>
              </a:rPr>
              <a:t>病院</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対策</a:t>
            </a:r>
            <a:r>
              <a:rPr lang="ja-JP" altLang="ja-JP" sz="2000" kern="0" dirty="0">
                <a:solidFill>
                  <a:prstClr val="black"/>
                </a:solidFill>
                <a:latin typeface="ＭＳ Ｐゴシック"/>
                <a:ea typeface="ＭＳ Ｐゴシック"/>
                <a:cs typeface="ＭＳ ゴシック"/>
              </a:rPr>
              <a:t>にもなっている。点数も現在の亜急性期入院医療管理料より５００点以上</a:t>
            </a:r>
            <a:r>
              <a:rPr lang="ja-JP" altLang="ja-JP" sz="2000" kern="0" dirty="0" smtClean="0">
                <a:solidFill>
                  <a:prstClr val="black"/>
                </a:solidFill>
                <a:latin typeface="ＭＳ Ｐゴシック"/>
                <a:ea typeface="ＭＳ Ｐゴシック"/>
                <a:cs typeface="ＭＳ ゴシック"/>
              </a:rPr>
              <a:t>引上げ</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err="1" smtClean="0">
                <a:solidFill>
                  <a:prstClr val="black"/>
                </a:solidFill>
                <a:latin typeface="ＭＳ Ｐゴシック"/>
                <a:ea typeface="ＭＳ Ｐゴシック"/>
                <a:cs typeface="ＭＳ ゴシック"/>
              </a:rPr>
              <a:t>られて</a:t>
            </a:r>
            <a:r>
              <a:rPr lang="ja-JP" altLang="ja-JP" sz="2000" kern="0" dirty="0">
                <a:solidFill>
                  <a:prstClr val="black"/>
                </a:solidFill>
                <a:latin typeface="ＭＳ Ｐゴシック"/>
                <a:ea typeface="ＭＳ Ｐゴシック"/>
                <a:cs typeface="ＭＳ ゴシック"/>
              </a:rPr>
              <a:t>おり、７対１を維持できなくなった場合に有効に活用できる。</a:t>
            </a:r>
            <a:endParaRPr lang="ja-JP" altLang="ja-JP" sz="2000" kern="100" dirty="0">
              <a:solidFill>
                <a:prstClr val="black"/>
              </a:solidFill>
              <a:latin typeface="ＭＳ Ｐゴシック"/>
              <a:ea typeface="ＭＳ Ｐゴシック"/>
              <a:cs typeface="Times New Roman"/>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また</a:t>
            </a:r>
            <a:r>
              <a:rPr lang="ja-JP" altLang="ja-JP" sz="2000" kern="0" dirty="0">
                <a:solidFill>
                  <a:prstClr val="black"/>
                </a:solidFill>
                <a:latin typeface="ＭＳ Ｐゴシック"/>
                <a:ea typeface="ＭＳ Ｐゴシック"/>
                <a:cs typeface="ＭＳ ゴシック"/>
              </a:rPr>
              <a:t>、７対１入院基本料等の一般病棟を算定している医療</a:t>
            </a:r>
            <a:r>
              <a:rPr lang="ja-JP" altLang="ja-JP" sz="2000" kern="0" dirty="0" smtClean="0">
                <a:solidFill>
                  <a:prstClr val="black"/>
                </a:solidFill>
                <a:latin typeface="ＭＳ Ｐゴシック"/>
                <a:ea typeface="ＭＳ Ｐゴシック"/>
                <a:cs typeface="ＭＳ ゴシック"/>
              </a:rPr>
              <a:t>機関は</a:t>
            </a:r>
            <a:r>
              <a:rPr lang="ja-JP" altLang="ja-JP" sz="2000" kern="0" dirty="0">
                <a:solidFill>
                  <a:prstClr val="black"/>
                </a:solidFill>
                <a:latin typeface="ＭＳ Ｐゴシック"/>
                <a:ea typeface="ＭＳ Ｐゴシック"/>
                <a:cs typeface="ＭＳ ゴシック"/>
              </a:rPr>
              <a:t>、</a:t>
            </a:r>
            <a:r>
              <a:rPr lang="ja-JP" altLang="ja-JP" sz="2000" kern="0" dirty="0" smtClean="0">
                <a:solidFill>
                  <a:prstClr val="black"/>
                </a:solidFill>
                <a:latin typeface="ＭＳ Ｐゴシック"/>
                <a:ea typeface="ＭＳ Ｐゴシック"/>
                <a:cs typeface="ＭＳ ゴシック"/>
              </a:rPr>
              <a:t>６０日間の算定制</a:t>
            </a:r>
            <a:endParaRPr lang="en-US" altLang="ja-JP" sz="2000" kern="0" dirty="0" smtClean="0">
              <a:solidFill>
                <a:prstClr val="black"/>
              </a:solidFill>
              <a:latin typeface="ＭＳ Ｐゴシック"/>
              <a:ea typeface="ＭＳ Ｐゴシック"/>
              <a:cs typeface="ＭＳ ゴシック"/>
            </a:endParaRPr>
          </a:p>
          <a:p>
            <a:pPr>
              <a:lnSpc>
                <a:spcPts val="22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2000" kern="0" dirty="0">
                <a:solidFill>
                  <a:prstClr val="black"/>
                </a:solidFill>
                <a:latin typeface="ＭＳ Ｐゴシック"/>
                <a:ea typeface="ＭＳ Ｐゴシック"/>
                <a:cs typeface="ＭＳ ゴシック"/>
              </a:rPr>
              <a:t> </a:t>
            </a:r>
            <a:r>
              <a:rPr lang="en-US" altLang="ja-JP" sz="2000" kern="0" dirty="0" smtClean="0">
                <a:solidFill>
                  <a:prstClr val="black"/>
                </a:solidFill>
                <a:latin typeface="ＭＳ Ｐゴシック"/>
                <a:ea typeface="ＭＳ Ｐゴシック"/>
                <a:cs typeface="ＭＳ ゴシック"/>
              </a:rPr>
              <a:t> </a:t>
            </a:r>
            <a:r>
              <a:rPr lang="ja-JP" altLang="ja-JP" sz="2000" kern="0" dirty="0" smtClean="0">
                <a:solidFill>
                  <a:prstClr val="black"/>
                </a:solidFill>
                <a:latin typeface="ＭＳ Ｐゴシック"/>
                <a:ea typeface="ＭＳ Ｐゴシック"/>
                <a:cs typeface="ＭＳ ゴシック"/>
              </a:rPr>
              <a:t>限</a:t>
            </a:r>
            <a:r>
              <a:rPr lang="ja-JP" altLang="ja-JP" sz="2000" kern="0" dirty="0">
                <a:solidFill>
                  <a:prstClr val="black"/>
                </a:solidFill>
                <a:latin typeface="ＭＳ Ｐゴシック"/>
                <a:ea typeface="ＭＳ Ｐゴシック"/>
                <a:cs typeface="ＭＳ ゴシック"/>
              </a:rPr>
              <a:t>はあるものの、平均在院日数から除外する特定除外のような活用もできる。</a:t>
            </a:r>
            <a:endParaRPr lang="ja-JP" altLang="ja-JP" sz="2000" kern="100" dirty="0">
              <a:solidFill>
                <a:prstClr val="black"/>
              </a:solidFill>
              <a:latin typeface="ＭＳ Ｐゴシック"/>
              <a:ea typeface="ＭＳ Ｐゴシック"/>
              <a:cs typeface="Times New Roman"/>
            </a:endParaRPr>
          </a:p>
        </p:txBody>
      </p:sp>
      <p:sp>
        <p:nvSpPr>
          <p:cNvPr id="9" name="Rectangle 7"/>
          <p:cNvSpPr>
            <a:spLocks noChangeArrowheads="1"/>
          </p:cNvSpPr>
          <p:nvPr/>
        </p:nvSpPr>
        <p:spPr bwMode="auto">
          <a:xfrm>
            <a:off x="165101" y="762008"/>
            <a:ext cx="9546565" cy="1479387"/>
          </a:xfrm>
          <a:prstGeom prst="rect">
            <a:avLst/>
          </a:prstGeom>
          <a:solidFill>
            <a:srgbClr val="FFFF00"/>
          </a:solidFill>
          <a:ln w="9525">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300"/>
              </a:lnSpc>
              <a:spcBef>
                <a:spcPts val="0"/>
              </a:spcBef>
              <a:spcAft>
                <a:spcPct val="0"/>
              </a:spcAft>
              <a:buFontTx/>
              <a:buNone/>
            </a:pPr>
            <a:r>
              <a:rPr lang="ja-JP" altLang="en-US" sz="2200" dirty="0" smtClean="0">
                <a:solidFill>
                  <a:srgbClr val="000000"/>
                </a:solidFill>
                <a:latin typeface="ＭＳ Ｐゴシック"/>
                <a:ea typeface="ＭＳ Ｐゴシック"/>
              </a:rPr>
              <a:t>・急性期後の患者の受入れ</a:t>
            </a:r>
            <a:r>
              <a:rPr lang="ja-JP" altLang="en-US" sz="2200" dirty="0">
                <a:solidFill>
                  <a:srgbClr val="000000"/>
                </a:solidFill>
                <a:latin typeface="ＭＳ Ｐゴシック"/>
                <a:ea typeface="ＭＳ Ｐゴシック"/>
              </a:rPr>
              <a:t>等</a:t>
            </a:r>
            <a:r>
              <a:rPr lang="ja-JP" altLang="en-US" sz="2200" dirty="0" smtClean="0">
                <a:solidFill>
                  <a:srgbClr val="000000"/>
                </a:solidFill>
                <a:latin typeface="ＭＳ Ｐゴシック"/>
                <a:ea typeface="ＭＳ Ｐゴシック"/>
              </a:rPr>
              <a:t>、地域包括ケアシステムを支える病棟を充実</a:t>
            </a:r>
            <a:endParaRPr lang="en-US" altLang="ja-JP" sz="2200" dirty="0" smtClean="0">
              <a:solidFill>
                <a:srgbClr val="000000"/>
              </a:solidFill>
              <a:latin typeface="ＭＳ Ｐゴシック"/>
              <a:ea typeface="ＭＳ Ｐゴシック"/>
            </a:endParaRPr>
          </a:p>
          <a:p>
            <a:pPr eaLnBrk="1" fontAlgn="base" hangingPunct="1">
              <a:lnSpc>
                <a:spcPts val="2300"/>
              </a:lnSpc>
              <a:spcBef>
                <a:spcPts val="0"/>
              </a:spcBef>
              <a:spcAft>
                <a:spcPct val="0"/>
              </a:spcAft>
              <a:buFontTx/>
              <a:buNone/>
            </a:pPr>
            <a:r>
              <a:rPr lang="ja-JP" altLang="en-US" sz="2200" dirty="0" smtClean="0">
                <a:solidFill>
                  <a:srgbClr val="000000"/>
                </a:solidFill>
                <a:latin typeface="ＭＳ Ｐゴシック"/>
                <a:ea typeface="ＭＳ Ｐゴシック"/>
              </a:rPr>
              <a:t>・</a:t>
            </a:r>
            <a:r>
              <a:rPr lang="ja-JP" altLang="en-US" sz="2200" dirty="0" smtClean="0">
                <a:solidFill>
                  <a:srgbClr val="FF0000"/>
                </a:solidFill>
                <a:latin typeface="ＭＳ Ｐゴシック"/>
                <a:ea typeface="ＭＳ Ｐゴシック"/>
              </a:rPr>
              <a:t>地域包括ケア病棟入院料、地域包括ケア入院医療管理料を新設</a:t>
            </a:r>
            <a:endParaRPr lang="en-US" altLang="ja-JP" sz="2200" dirty="0" smtClean="0">
              <a:solidFill>
                <a:srgbClr val="FF0000"/>
              </a:solidFill>
              <a:latin typeface="ＭＳ Ｐゴシック"/>
              <a:ea typeface="ＭＳ Ｐゴシック"/>
            </a:endParaRPr>
          </a:p>
          <a:p>
            <a:pPr eaLnBrk="1" fontAlgn="base" hangingPunct="1">
              <a:lnSpc>
                <a:spcPts val="2300"/>
              </a:lnSpc>
              <a:spcBef>
                <a:spcPts val="0"/>
              </a:spcBef>
              <a:spcAft>
                <a:spcPct val="0"/>
              </a:spcAft>
              <a:buFont typeface="Arial" charset="0"/>
              <a:buNone/>
            </a:pPr>
            <a:r>
              <a:rPr lang="ja-JP" altLang="en-US" sz="2200" dirty="0" smtClean="0">
                <a:solidFill>
                  <a:srgbClr val="000000"/>
                </a:solidFill>
                <a:latin typeface="ＭＳ Ｐゴシック"/>
                <a:ea typeface="ＭＳ Ｐゴシック"/>
              </a:rPr>
              <a:t>　→機能強化・要件追加に伴い、評価引き上げ</a:t>
            </a:r>
            <a:endParaRPr lang="en-US" altLang="ja-JP" sz="2200" dirty="0">
              <a:solidFill>
                <a:prstClr val="black"/>
              </a:solidFill>
              <a:latin typeface="ＭＳ Ｐゴシック"/>
              <a:ea typeface="ＭＳ Ｐゴシック"/>
            </a:endParaRPr>
          </a:p>
          <a:p>
            <a:pPr algn="r" eaLnBrk="1" fontAlgn="base" hangingPunct="1">
              <a:lnSpc>
                <a:spcPts val="2300"/>
              </a:lnSpc>
              <a:spcBef>
                <a:spcPts val="0"/>
              </a:spcBef>
              <a:spcAft>
                <a:spcPct val="0"/>
              </a:spcAft>
              <a:buFont typeface="Arial" charset="0"/>
              <a:buNone/>
            </a:pPr>
            <a:r>
              <a:rPr lang="ja-JP" altLang="en-US" sz="2200" dirty="0">
                <a:solidFill>
                  <a:prstClr val="black"/>
                </a:solidFill>
                <a:latin typeface="ＭＳ Ｐゴシック"/>
                <a:ea typeface="ＭＳ Ｐゴシック"/>
              </a:rPr>
              <a:t>（</a:t>
            </a:r>
            <a:r>
              <a:rPr lang="ja-JP" altLang="ja-JP" sz="2200" dirty="0" smtClean="0">
                <a:solidFill>
                  <a:prstClr val="black"/>
                </a:solidFill>
                <a:latin typeface="ＭＳ Ｐゴシック"/>
                <a:ea typeface="ＭＳ Ｐゴシック"/>
              </a:rPr>
              <a:t>現行</a:t>
            </a:r>
            <a:r>
              <a:rPr lang="ja-JP" altLang="ja-JP" sz="2200" dirty="0">
                <a:solidFill>
                  <a:prstClr val="black"/>
                </a:solidFill>
                <a:latin typeface="ＭＳ Ｐゴシック"/>
                <a:ea typeface="ＭＳ Ｐゴシック"/>
              </a:rPr>
              <a:t>の亜急性期入院医療管理料は</a:t>
            </a:r>
            <a:r>
              <a:rPr lang="ja-JP" altLang="ja-JP" sz="2200" dirty="0" smtClean="0">
                <a:solidFill>
                  <a:prstClr val="black"/>
                </a:solidFill>
                <a:latin typeface="ＭＳ Ｐゴシック"/>
                <a:ea typeface="ＭＳ Ｐゴシック"/>
              </a:rPr>
              <a:t>廃止</a:t>
            </a:r>
            <a:r>
              <a:rPr lang="ja-JP" altLang="en-US" sz="2200" dirty="0" smtClean="0">
                <a:solidFill>
                  <a:prstClr val="black"/>
                </a:solidFill>
                <a:latin typeface="ＭＳ Ｐゴシック"/>
                <a:ea typeface="ＭＳ Ｐゴシック"/>
              </a:rPr>
              <a:t>）</a:t>
            </a:r>
            <a:endParaRPr lang="en-US" altLang="ja-JP" sz="2200" dirty="0" smtClean="0">
              <a:solidFill>
                <a:prstClr val="black"/>
              </a:solidFill>
              <a:latin typeface="ＭＳ Ｐゴシック"/>
              <a:ea typeface="ＭＳ Ｐゴシック"/>
            </a:endParaRPr>
          </a:p>
          <a:p>
            <a:pPr algn="r" eaLnBrk="1" fontAlgn="base" hangingPunct="1">
              <a:lnSpc>
                <a:spcPts val="2300"/>
              </a:lnSpc>
              <a:spcBef>
                <a:spcPts val="0"/>
              </a:spcBef>
              <a:spcAft>
                <a:spcPct val="0"/>
              </a:spcAft>
              <a:buFont typeface="Arial" charset="0"/>
              <a:buNone/>
            </a:pPr>
            <a:r>
              <a:rPr lang="en-US" altLang="ja-JP" sz="1400" dirty="0" smtClean="0">
                <a:solidFill>
                  <a:prstClr val="black"/>
                </a:solidFill>
                <a:latin typeface="ＭＳ Ｐゴシック"/>
                <a:ea typeface="ＭＳ Ｐゴシック"/>
              </a:rPr>
              <a:t>※</a:t>
            </a:r>
            <a:r>
              <a:rPr lang="ja-JP" altLang="en-US" sz="1400" dirty="0" smtClean="0">
                <a:solidFill>
                  <a:prstClr val="black"/>
                </a:solidFill>
                <a:latin typeface="ＭＳ Ｐゴシック"/>
                <a:ea typeface="ＭＳ Ｐゴシック"/>
              </a:rPr>
              <a:t>平成</a:t>
            </a:r>
            <a:r>
              <a:rPr lang="en-US" altLang="ja-JP" sz="1400" dirty="0" smtClean="0">
                <a:solidFill>
                  <a:prstClr val="black"/>
                </a:solidFill>
                <a:latin typeface="ＭＳ Ｐゴシック"/>
                <a:ea typeface="ＭＳ Ｐゴシック"/>
              </a:rPr>
              <a:t>26</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3</a:t>
            </a:r>
            <a:r>
              <a:rPr lang="ja-JP" altLang="en-US" sz="1400" dirty="0" smtClean="0">
                <a:solidFill>
                  <a:prstClr val="black"/>
                </a:solidFill>
                <a:latin typeface="ＭＳ Ｐゴシック"/>
                <a:ea typeface="ＭＳ Ｐゴシック"/>
              </a:rPr>
              <a:t>月</a:t>
            </a:r>
            <a:r>
              <a:rPr lang="en-US" altLang="ja-JP" sz="1400" dirty="0" smtClean="0">
                <a:solidFill>
                  <a:prstClr val="black"/>
                </a:solidFill>
                <a:latin typeface="ＭＳ Ｐゴシック"/>
                <a:ea typeface="ＭＳ Ｐゴシック"/>
              </a:rPr>
              <a:t>31</a:t>
            </a:r>
            <a:r>
              <a:rPr lang="ja-JP" altLang="en-US" sz="1400" dirty="0" smtClean="0">
                <a:solidFill>
                  <a:prstClr val="black"/>
                </a:solidFill>
                <a:latin typeface="ＭＳ Ｐゴシック"/>
                <a:ea typeface="ＭＳ Ｐゴシック"/>
              </a:rPr>
              <a:t>日までに届出している病室は平成</a:t>
            </a:r>
            <a:r>
              <a:rPr lang="en-US" altLang="ja-JP" sz="1400" dirty="0" smtClean="0">
                <a:solidFill>
                  <a:prstClr val="black"/>
                </a:solidFill>
                <a:latin typeface="ＭＳ Ｐゴシック"/>
                <a:ea typeface="ＭＳ Ｐゴシック"/>
              </a:rPr>
              <a:t>26</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9</a:t>
            </a:r>
            <a:r>
              <a:rPr lang="ja-JP" altLang="en-US" sz="1400" dirty="0" smtClean="0">
                <a:solidFill>
                  <a:prstClr val="black"/>
                </a:solidFill>
                <a:latin typeface="ＭＳ Ｐゴシック"/>
                <a:ea typeface="ＭＳ Ｐゴシック"/>
              </a:rPr>
              <a:t>月</a:t>
            </a:r>
            <a:r>
              <a:rPr lang="en-US" altLang="ja-JP" sz="1400" dirty="0" smtClean="0">
                <a:solidFill>
                  <a:prstClr val="black"/>
                </a:solidFill>
                <a:latin typeface="ＭＳ Ｐゴシック"/>
                <a:ea typeface="ＭＳ Ｐゴシック"/>
              </a:rPr>
              <a:t>30</a:t>
            </a:r>
            <a:r>
              <a:rPr lang="ja-JP" altLang="en-US" sz="1400" dirty="0" smtClean="0">
                <a:solidFill>
                  <a:prstClr val="black"/>
                </a:solidFill>
                <a:latin typeface="ＭＳ Ｐゴシック"/>
                <a:ea typeface="ＭＳ Ｐゴシック"/>
              </a:rPr>
              <a:t>日までは算定できる</a:t>
            </a:r>
            <a:endParaRPr lang="ja-JP" altLang="ja-JP" sz="1400" dirty="0">
              <a:solidFill>
                <a:prstClr val="black"/>
              </a:solidFill>
              <a:latin typeface="ＭＳ Ｐゴシック"/>
              <a:ea typeface="ＭＳ Ｐゴシック"/>
            </a:endParaRPr>
          </a:p>
        </p:txBody>
      </p:sp>
      <p:sp>
        <p:nvSpPr>
          <p:cNvPr id="10" name="Rectangle 10"/>
          <p:cNvSpPr>
            <a:spLocks noChangeArrowheads="1"/>
          </p:cNvSpPr>
          <p:nvPr/>
        </p:nvSpPr>
        <p:spPr bwMode="auto">
          <a:xfrm>
            <a:off x="165098" y="2241395"/>
            <a:ext cx="9546565" cy="2123089"/>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lnSpc>
                <a:spcPts val="2000"/>
              </a:lnSpc>
              <a:spcBef>
                <a:spcPct val="0"/>
              </a:spcBef>
              <a:spcAft>
                <a:spcPct val="0"/>
              </a:spcAft>
              <a:buFont typeface="Wingdings" pitchFamily="2" charset="2"/>
              <a:buNone/>
            </a:pPr>
            <a:r>
              <a:rPr lang="ja-JP" altLang="en-US" sz="2000" dirty="0" smtClean="0">
                <a:solidFill>
                  <a:srgbClr val="000000"/>
                </a:solidFill>
                <a:latin typeface="ＭＳ Ｐゴシック" charset="-128"/>
              </a:rPr>
              <a:t>① 地域包括ケア病棟入院料１：</a:t>
            </a:r>
            <a:r>
              <a:rPr lang="en-US" altLang="ja-JP" sz="2000" dirty="0" smtClean="0">
                <a:solidFill>
                  <a:srgbClr val="000000"/>
                </a:solidFill>
                <a:latin typeface="ＭＳ Ｐゴシック" charset="-128"/>
              </a:rPr>
              <a:t>2,558</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日、２：</a:t>
            </a:r>
            <a:r>
              <a:rPr lang="en-US" altLang="ja-JP" sz="2000" dirty="0" smtClean="0">
                <a:solidFill>
                  <a:srgbClr val="000000"/>
                </a:solidFill>
                <a:latin typeface="ＭＳ Ｐゴシック" charset="-128"/>
              </a:rPr>
              <a:t>2,058</a:t>
            </a:r>
            <a:r>
              <a:rPr lang="ja-JP" altLang="en-US" sz="2000" dirty="0" smtClean="0">
                <a:solidFill>
                  <a:srgbClr val="000000"/>
                </a:solidFill>
                <a:latin typeface="ＭＳ Ｐゴシック" charset="-128"/>
              </a:rPr>
              <a:t>点</a:t>
            </a:r>
            <a:r>
              <a:rPr lang="en-US" altLang="ja-JP" sz="2000" dirty="0" smtClean="0">
                <a:solidFill>
                  <a:srgbClr val="000000"/>
                </a:solidFill>
                <a:latin typeface="ＭＳ Ｐゴシック" charset="-128"/>
              </a:rPr>
              <a:t>/</a:t>
            </a:r>
            <a:r>
              <a:rPr lang="ja-JP" altLang="en-US" sz="2000" dirty="0" smtClean="0">
                <a:solidFill>
                  <a:srgbClr val="000000"/>
                </a:solidFill>
                <a:latin typeface="ＭＳ Ｐゴシック" charset="-128"/>
              </a:rPr>
              <a:t>日</a:t>
            </a:r>
            <a:endParaRPr lang="en-US" altLang="ja-JP" sz="2000" dirty="0" smtClean="0">
              <a:solidFill>
                <a:srgbClr val="000000"/>
              </a:solidFill>
              <a:latin typeface="ＭＳ Ｐゴシック" charset="-128"/>
            </a:endParaRPr>
          </a:p>
          <a:p>
            <a:pPr eaLnBrk="1" fontAlgn="base" hangingPunct="1">
              <a:lnSpc>
                <a:spcPts val="2000"/>
              </a:lnSpc>
              <a:spcBef>
                <a:spcPct val="0"/>
              </a:spcBef>
              <a:spcAft>
                <a:spcPct val="0"/>
              </a:spcAft>
              <a:buFont typeface="Arial" charset="0"/>
              <a:buNone/>
            </a:pPr>
            <a:r>
              <a:rPr lang="ja-JP" altLang="en-US" sz="2000" dirty="0" smtClean="0">
                <a:solidFill>
                  <a:srgbClr val="000000"/>
                </a:solidFill>
                <a:latin typeface="ＭＳ Ｐゴシック" charset="-128"/>
              </a:rPr>
              <a:t>② </a:t>
            </a:r>
            <a:r>
              <a:rPr lang="ja-JP" altLang="en-US" sz="2000" dirty="0" smtClean="0">
                <a:solidFill>
                  <a:srgbClr val="000000"/>
                </a:solidFill>
                <a:latin typeface="ＭＳ Ｐゴシック" charset="-128"/>
                <a:ea typeface="ＭＳ Ｐゴシック"/>
              </a:rPr>
              <a:t>地域</a:t>
            </a:r>
            <a:r>
              <a:rPr lang="ja-JP" altLang="en-US" sz="2000" dirty="0">
                <a:solidFill>
                  <a:srgbClr val="000000"/>
                </a:solidFill>
                <a:latin typeface="ＭＳ Ｐゴシック" charset="-128"/>
                <a:ea typeface="ＭＳ Ｐゴシック"/>
              </a:rPr>
              <a:t>包括ケア</a:t>
            </a:r>
            <a:r>
              <a:rPr lang="ja-JP" altLang="en-US" sz="2000" dirty="0" smtClean="0">
                <a:solidFill>
                  <a:srgbClr val="000000"/>
                </a:solidFill>
                <a:latin typeface="ＭＳ Ｐゴシック" charset="-128"/>
                <a:ea typeface="ＭＳ Ｐゴシック"/>
              </a:rPr>
              <a:t>入院医療管理料１：</a:t>
            </a:r>
            <a:r>
              <a:rPr lang="en-US" altLang="ja-JP" sz="2000" dirty="0">
                <a:solidFill>
                  <a:srgbClr val="000000"/>
                </a:solidFill>
                <a:latin typeface="ＭＳ Ｐゴシック" charset="-128"/>
                <a:ea typeface="ＭＳ Ｐゴシック"/>
              </a:rPr>
              <a:t>2,558</a:t>
            </a:r>
            <a:r>
              <a:rPr lang="ja-JP" altLang="en-US" sz="2000" dirty="0">
                <a:solidFill>
                  <a:srgbClr val="000000"/>
                </a:solidFill>
                <a:latin typeface="ＭＳ Ｐゴシック" charset="-128"/>
                <a:ea typeface="ＭＳ Ｐゴシック"/>
              </a:rPr>
              <a:t>点</a:t>
            </a:r>
            <a:r>
              <a:rPr lang="en-US" altLang="ja-JP" sz="2000" dirty="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日、２：</a:t>
            </a:r>
            <a:r>
              <a:rPr lang="en-US" altLang="ja-JP" sz="2000" dirty="0" smtClean="0">
                <a:solidFill>
                  <a:srgbClr val="000000"/>
                </a:solidFill>
                <a:latin typeface="ＭＳ Ｐゴシック" charset="-128"/>
                <a:ea typeface="ＭＳ Ｐゴシック"/>
              </a:rPr>
              <a:t>2,058</a:t>
            </a:r>
            <a:r>
              <a:rPr lang="ja-JP" altLang="en-US" sz="2000" dirty="0" smtClean="0">
                <a:solidFill>
                  <a:srgbClr val="000000"/>
                </a:solidFill>
                <a:latin typeface="ＭＳ Ｐゴシック" charset="-128"/>
                <a:ea typeface="ＭＳ Ｐゴシック"/>
              </a:rPr>
              <a:t>点</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日　　</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200</a:t>
            </a:r>
            <a:r>
              <a:rPr lang="ja-JP" altLang="en-US" sz="2000" dirty="0" smtClean="0">
                <a:solidFill>
                  <a:srgbClr val="000000"/>
                </a:solidFill>
                <a:latin typeface="ＭＳ Ｐゴシック" charset="-128"/>
                <a:ea typeface="ＭＳ Ｐゴシック"/>
              </a:rPr>
              <a:t>床未満病院のみ１病棟中病室単位で届出可能）　など</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a:t>
            </a:r>
            <a:r>
              <a:rPr lang="ja-JP" altLang="en-US" sz="2000" dirty="0" smtClean="0">
                <a:solidFill>
                  <a:srgbClr val="000000"/>
                </a:solidFill>
                <a:latin typeface="ＭＳ Ｐゴシック" charset="-128"/>
                <a:ea typeface="ＭＳ Ｐゴシック"/>
              </a:rPr>
              <a:t>機能強化・要件追加の内容</a:t>
            </a:r>
            <a:r>
              <a:rPr lang="en-US" altLang="ja-JP" sz="2000" dirty="0" smtClean="0">
                <a:solidFill>
                  <a:srgbClr val="000000"/>
                </a:solidFill>
                <a:latin typeface="ＭＳ Ｐゴシック" charset="-128"/>
                <a:ea typeface="ＭＳ Ｐゴシック"/>
              </a:rPr>
              <a:t>〕</a:t>
            </a: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(1) </a:t>
            </a:r>
            <a:r>
              <a:rPr lang="ja-JP" altLang="en-US" sz="2000" dirty="0" smtClean="0">
                <a:solidFill>
                  <a:srgbClr val="000000"/>
                </a:solidFill>
                <a:latin typeface="ＭＳ Ｐゴシック" charset="-128"/>
                <a:ea typeface="ＭＳ Ｐゴシック"/>
              </a:rPr>
              <a:t>急性期後の患者の受入れ</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(2) </a:t>
            </a:r>
            <a:r>
              <a:rPr lang="ja-JP" altLang="en-US" sz="2000" dirty="0" smtClean="0">
                <a:solidFill>
                  <a:srgbClr val="000000"/>
                </a:solidFill>
                <a:latin typeface="ＭＳ Ｐゴシック" charset="-128"/>
                <a:ea typeface="ＭＳ Ｐゴシック"/>
              </a:rPr>
              <a:t>在宅患者の急変時の受入れ</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(3) </a:t>
            </a:r>
            <a:r>
              <a:rPr lang="ja-JP" altLang="en-US" sz="2000" dirty="0" smtClean="0">
                <a:solidFill>
                  <a:srgbClr val="000000"/>
                </a:solidFill>
                <a:latin typeface="ＭＳ Ｐゴシック" charset="-128"/>
                <a:ea typeface="ＭＳ Ｐゴシック"/>
              </a:rPr>
              <a:t>在宅・生活復帰支援</a:t>
            </a:r>
            <a:endParaRPr lang="en-US" altLang="ja-JP" sz="2000" dirty="0" smtClean="0">
              <a:solidFill>
                <a:srgbClr val="000000"/>
              </a:solidFill>
              <a:latin typeface="ＭＳ Ｐゴシック" charset="-128"/>
              <a:ea typeface="ＭＳ Ｐゴシック"/>
            </a:endParaRPr>
          </a:p>
          <a:p>
            <a:pPr eaLnBrk="1" fontAlgn="base" hangingPunct="1">
              <a:lnSpc>
                <a:spcPts val="2000"/>
              </a:lnSpc>
              <a:spcBef>
                <a:spcPct val="0"/>
              </a:spcBef>
              <a:spcAft>
                <a:spcPct val="0"/>
              </a:spcAft>
              <a:buFont typeface="Arial" charset="0"/>
              <a:buNone/>
            </a:pPr>
            <a:r>
              <a:rPr lang="ja-JP" altLang="en-US" sz="2000" dirty="0">
                <a:solidFill>
                  <a:srgbClr val="000000"/>
                </a:solidFill>
                <a:latin typeface="ＭＳ Ｐゴシック" charset="-128"/>
                <a:ea typeface="ＭＳ Ｐゴシック"/>
              </a:rPr>
              <a:t>　</a:t>
            </a:r>
            <a:r>
              <a:rPr lang="ja-JP" altLang="en-US" sz="2000" dirty="0" smtClean="0">
                <a:solidFill>
                  <a:srgbClr val="000000"/>
                </a:solidFill>
                <a:latin typeface="ＭＳ Ｐゴシック" charset="-128"/>
                <a:ea typeface="ＭＳ Ｐゴシック"/>
              </a:rPr>
              <a:t>　</a:t>
            </a:r>
            <a:r>
              <a:rPr lang="en-US" altLang="ja-JP" sz="2000" dirty="0" smtClean="0">
                <a:solidFill>
                  <a:srgbClr val="000000"/>
                </a:solidFill>
                <a:latin typeface="ＭＳ Ｐゴシック" charset="-128"/>
                <a:ea typeface="ＭＳ Ｐゴシック"/>
              </a:rPr>
              <a:t>(4) </a:t>
            </a:r>
            <a:r>
              <a:rPr lang="ja-JP" altLang="en-US" sz="2000" dirty="0" smtClean="0">
                <a:solidFill>
                  <a:srgbClr val="000000"/>
                </a:solidFill>
                <a:latin typeface="ＭＳ Ｐゴシック" charset="-128"/>
                <a:ea typeface="ＭＳ Ｐゴシック"/>
              </a:rPr>
              <a:t>診療データ提出</a:t>
            </a:r>
            <a:r>
              <a:rPr lang="ja-JP" altLang="en-US" sz="2000" dirty="0" smtClean="0">
                <a:solidFill>
                  <a:srgbClr val="000000"/>
                </a:solidFill>
                <a:latin typeface="ＭＳ Ｐゴシック" charset="-128"/>
              </a:rPr>
              <a:t>　　　　　</a:t>
            </a:r>
            <a:r>
              <a:rPr lang="ja-JP" altLang="en-US" sz="2400" dirty="0" smtClean="0">
                <a:solidFill>
                  <a:srgbClr val="000000"/>
                </a:solidFill>
                <a:latin typeface="ＭＳ Ｐゴシック" charset="-128"/>
              </a:rPr>
              <a:t>　　　</a:t>
            </a: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668646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1001266"/>
            <a:ext cx="9511189" cy="5748855"/>
          </a:xfrm>
          <a:prstGeom prst="rect">
            <a:avLst/>
          </a:prstGeom>
          <a:solidFill>
            <a:srgbClr val="FFFFAF">
              <a:alpha val="49804"/>
            </a:srgbClr>
          </a:solidFill>
          <a:ln w="9525">
            <a:solidFill>
              <a:schemeClr val="tx1"/>
            </a:solidFill>
            <a:miter lim="800000"/>
            <a:headEnd/>
            <a:tailEnd/>
          </a:ln>
        </p:spPr>
        <p:txBody>
          <a:bodyPr/>
          <a:lstStyle/>
          <a:p>
            <a:pPr>
              <a:defRPr/>
            </a:pPr>
            <a:endParaRPr lang="en-US" altLang="ja-JP" sz="1050" dirty="0">
              <a:solidFill>
                <a:prstClr val="black"/>
              </a:solidFill>
              <a:latin typeface="ＭＳ Ｐゴシック"/>
            </a:endParaRPr>
          </a:p>
          <a:p>
            <a:pPr marL="174625" indent="-174625">
              <a:buFont typeface="Wingdings" pitchFamily="2" charset="2"/>
              <a:buChar char="Ø"/>
              <a:defRPr/>
            </a:pPr>
            <a:r>
              <a:rPr lang="ja-JP" altLang="en-US" sz="1400" dirty="0">
                <a:solidFill>
                  <a:prstClr val="black"/>
                </a:solidFill>
                <a:latin typeface="ＭＳ Ｐゴシック"/>
              </a:rPr>
              <a:t>　急性期後の受入をはじめとする地域包括ケアシステムを支える病棟の充実が求められていること</a:t>
            </a:r>
            <a:r>
              <a:rPr lang="ja-JP" altLang="en-US" sz="1400" dirty="0" smtClean="0">
                <a:solidFill>
                  <a:prstClr val="black"/>
                </a:solidFill>
                <a:latin typeface="ＭＳ Ｐゴシック"/>
              </a:rPr>
              <a:t>から新た</a:t>
            </a:r>
            <a:r>
              <a:rPr lang="ja-JP" altLang="en-US" sz="1400" dirty="0">
                <a:solidFill>
                  <a:prstClr val="black"/>
                </a:solidFill>
                <a:latin typeface="ＭＳ Ｐゴシック"/>
              </a:rPr>
              <a:t>な評価を新設する</a:t>
            </a:r>
            <a:r>
              <a:rPr lang="ja-JP" altLang="en-US" sz="1400" dirty="0" smtClean="0">
                <a:solidFill>
                  <a:prstClr val="black"/>
                </a:solidFill>
                <a:latin typeface="ＭＳ Ｐゴシック"/>
              </a:rPr>
              <a:t>。</a:t>
            </a:r>
            <a:endParaRPr lang="en-US" altLang="ja-JP" sz="800" dirty="0">
              <a:solidFill>
                <a:prstClr val="black"/>
              </a:solidFill>
              <a:latin typeface="ＭＳ Ｐゴシック"/>
            </a:endParaRPr>
          </a:p>
          <a:p>
            <a:pPr>
              <a:defRPr/>
            </a:pPr>
            <a:r>
              <a:rPr lang="ja-JP" altLang="en-US" sz="2000" b="1" dirty="0" smtClean="0">
                <a:solidFill>
                  <a:srgbClr val="0070C0"/>
                </a:solidFill>
              </a:rPr>
              <a:t>　</a:t>
            </a:r>
            <a:r>
              <a:rPr lang="ja-JP" altLang="en-US" sz="1600" b="1" dirty="0" smtClean="0">
                <a:solidFill>
                  <a:srgbClr val="0070C0"/>
                </a:solidFill>
              </a:rPr>
              <a:t>（</a:t>
            </a:r>
            <a:r>
              <a:rPr lang="ja-JP" altLang="en-US" sz="1600" b="1" dirty="0">
                <a:solidFill>
                  <a:srgbClr val="0070C0"/>
                </a:solidFill>
              </a:rPr>
              <a:t>新）　　</a:t>
            </a:r>
            <a:r>
              <a:rPr lang="en-US" altLang="ja-JP" sz="1600" b="1" dirty="0" smtClean="0">
                <a:solidFill>
                  <a:srgbClr val="0070C0"/>
                </a:solidFill>
              </a:rPr>
              <a:t>	</a:t>
            </a:r>
            <a:r>
              <a:rPr lang="ja-JP" altLang="en-US" sz="1600" b="1" u="sng" dirty="0" smtClean="0">
                <a:solidFill>
                  <a:srgbClr val="0070C0"/>
                </a:solidFill>
              </a:rPr>
              <a:t>地域包括ケア病棟入院料（入院医療管理料）１</a:t>
            </a:r>
            <a:r>
              <a:rPr lang="ja-JP" altLang="en-US" sz="1600" b="1" u="sng" dirty="0">
                <a:solidFill>
                  <a:srgbClr val="0070C0"/>
                </a:solidFill>
              </a:rPr>
              <a:t>　 </a:t>
            </a:r>
            <a:r>
              <a:rPr lang="ja-JP" altLang="en-US" sz="1600" b="1" u="sng" dirty="0" smtClean="0">
                <a:solidFill>
                  <a:srgbClr val="0070C0"/>
                </a:solidFill>
              </a:rPr>
              <a:t>２</a:t>
            </a:r>
            <a:r>
              <a:rPr lang="en-US" altLang="ja-JP" sz="1600" b="1" u="sng" dirty="0" smtClean="0">
                <a:solidFill>
                  <a:srgbClr val="0070C0"/>
                </a:solidFill>
              </a:rPr>
              <a:t>,</a:t>
            </a:r>
            <a:r>
              <a:rPr lang="ja-JP" altLang="en-US" sz="1600" b="1" u="sng" dirty="0" smtClean="0">
                <a:solidFill>
                  <a:srgbClr val="0070C0"/>
                </a:solidFill>
              </a:rPr>
              <a:t>５５８</a:t>
            </a:r>
            <a:r>
              <a:rPr lang="ja-JP" altLang="en-US" sz="1600" b="1" u="sng" dirty="0" smtClean="0">
                <a:solidFill>
                  <a:srgbClr val="0070C0"/>
                </a:solidFill>
                <a:latin typeface="ＭＳ Ｐゴシック" pitchFamily="50" charset="-128"/>
              </a:rPr>
              <a:t>点　（</a:t>
            </a:r>
            <a:r>
              <a:rPr lang="ja-JP" altLang="en-US" sz="1600" b="1" u="sng" dirty="0">
                <a:solidFill>
                  <a:srgbClr val="0070C0"/>
                </a:solidFill>
                <a:latin typeface="ＭＳ Ｐゴシック" pitchFamily="50" charset="-128"/>
              </a:rPr>
              <a:t>６０</a:t>
            </a:r>
            <a:r>
              <a:rPr lang="ja-JP" altLang="en-US" sz="1600" b="1" u="sng" dirty="0" smtClean="0">
                <a:solidFill>
                  <a:srgbClr val="0070C0"/>
                </a:solidFill>
                <a:latin typeface="ＭＳ Ｐゴシック" pitchFamily="50" charset="-128"/>
              </a:rPr>
              <a:t>日まで）</a:t>
            </a:r>
            <a:endParaRPr lang="en-US" altLang="ja-JP" sz="1600" b="1" u="sng" dirty="0" smtClean="0">
              <a:solidFill>
                <a:srgbClr val="0070C0"/>
              </a:solidFill>
              <a:latin typeface="ＭＳ Ｐゴシック" pitchFamily="50" charset="-128"/>
            </a:endParaRPr>
          </a:p>
          <a:p>
            <a:pPr indent="622300"/>
            <a:r>
              <a:rPr lang="ja-JP" altLang="en-US" sz="1600" b="1" dirty="0" smtClean="0">
                <a:solidFill>
                  <a:srgbClr val="0070C0"/>
                </a:solidFill>
                <a:latin typeface="ＭＳ Ｐゴシック" pitchFamily="50" charset="-128"/>
              </a:rPr>
              <a:t>　 </a:t>
            </a:r>
            <a:r>
              <a:rPr lang="en-US" altLang="ja-JP" sz="1600" b="1" dirty="0" smtClean="0">
                <a:solidFill>
                  <a:srgbClr val="0070C0"/>
                </a:solidFill>
                <a:latin typeface="ＭＳ Ｐゴシック" pitchFamily="50" charset="-128"/>
              </a:rPr>
              <a:t>	</a:t>
            </a:r>
            <a:r>
              <a:rPr lang="ja-JP" altLang="en-US" sz="1600" b="1" u="sng" dirty="0" smtClean="0">
                <a:solidFill>
                  <a:srgbClr val="0070C0"/>
                </a:solidFill>
              </a:rPr>
              <a:t>地域包括ケア病棟入院料（入院医療管理料）２　 ２</a:t>
            </a:r>
            <a:r>
              <a:rPr lang="en-US" altLang="ja-JP" sz="1600" b="1" u="sng" dirty="0" smtClean="0">
                <a:solidFill>
                  <a:srgbClr val="0070C0"/>
                </a:solidFill>
              </a:rPr>
              <a:t>,</a:t>
            </a:r>
            <a:r>
              <a:rPr lang="ja-JP" altLang="en-US" sz="1600" b="1" u="sng" dirty="0" smtClean="0">
                <a:solidFill>
                  <a:srgbClr val="0070C0"/>
                </a:solidFill>
              </a:rPr>
              <a:t>０５８</a:t>
            </a:r>
            <a:r>
              <a:rPr lang="ja-JP" altLang="en-US" sz="1600" b="1" u="sng" dirty="0" smtClean="0">
                <a:solidFill>
                  <a:srgbClr val="0070C0"/>
                </a:solidFill>
                <a:latin typeface="ＭＳ Ｐゴシック" pitchFamily="50" charset="-128"/>
              </a:rPr>
              <a:t>点　（</a:t>
            </a:r>
            <a:r>
              <a:rPr lang="ja-JP" altLang="en-US" sz="1600" b="1" u="sng" dirty="0">
                <a:solidFill>
                  <a:srgbClr val="0070C0"/>
                </a:solidFill>
                <a:latin typeface="ＭＳ Ｐゴシック" pitchFamily="50" charset="-128"/>
              </a:rPr>
              <a:t>６０</a:t>
            </a:r>
            <a:r>
              <a:rPr lang="ja-JP" altLang="en-US" sz="1600" b="1" u="sng" dirty="0" smtClean="0">
                <a:solidFill>
                  <a:srgbClr val="0070C0"/>
                </a:solidFill>
                <a:latin typeface="ＭＳ Ｐゴシック" pitchFamily="50" charset="-128"/>
              </a:rPr>
              <a:t>日まで）</a:t>
            </a:r>
            <a:endParaRPr lang="en-US" altLang="ja-JP" sz="1600" b="1" dirty="0" smtClean="0">
              <a:solidFill>
                <a:srgbClr val="0070C0"/>
              </a:solidFill>
              <a:latin typeface="ＭＳ Ｐゴシック" pitchFamily="50" charset="-128"/>
            </a:endParaRPr>
          </a:p>
          <a:p>
            <a:pPr indent="622300"/>
            <a:r>
              <a:rPr lang="en-US" altLang="ja-JP" sz="1600" b="1"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看護職員配置加算</a:t>
            </a:r>
            <a:r>
              <a:rPr lang="en-US" altLang="ja-JP" sz="1600" b="1" u="sng"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１５０点</a:t>
            </a:r>
            <a:endParaRPr lang="en-US" altLang="ja-JP" sz="1600" b="1" u="sng" dirty="0" smtClean="0">
              <a:solidFill>
                <a:srgbClr val="0070C0"/>
              </a:solidFill>
              <a:latin typeface="ＭＳ Ｐゴシック" pitchFamily="50" charset="-128"/>
            </a:endParaRPr>
          </a:p>
          <a:p>
            <a:pPr indent="622300"/>
            <a:r>
              <a:rPr lang="en-US" altLang="ja-JP" sz="1600" b="1" dirty="0">
                <a:solidFill>
                  <a:srgbClr val="0070C0"/>
                </a:solidFill>
                <a:latin typeface="ＭＳ Ｐゴシック" pitchFamily="50" charset="-128"/>
              </a:rPr>
              <a:t>	</a:t>
            </a:r>
            <a:r>
              <a:rPr lang="en-US" altLang="ja-JP" sz="1600" b="1"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看護補助者配置加算</a:t>
            </a:r>
            <a:r>
              <a:rPr lang="en-US" altLang="ja-JP" sz="1600" b="1" u="sng"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１５０点</a:t>
            </a:r>
            <a:endParaRPr lang="en-US" altLang="ja-JP" sz="1600" b="1" u="sng" dirty="0" smtClean="0">
              <a:solidFill>
                <a:srgbClr val="0070C0"/>
              </a:solidFill>
              <a:latin typeface="ＭＳ Ｐゴシック" pitchFamily="50" charset="-128"/>
            </a:endParaRPr>
          </a:p>
          <a:p>
            <a:pPr indent="622300"/>
            <a:r>
              <a:rPr lang="en-US" altLang="ja-JP" sz="1600" b="1" dirty="0">
                <a:solidFill>
                  <a:srgbClr val="0070C0"/>
                </a:solidFill>
                <a:latin typeface="ＭＳ Ｐゴシック" pitchFamily="50" charset="-128"/>
              </a:rPr>
              <a:t>	</a:t>
            </a:r>
            <a:r>
              <a:rPr lang="en-US" altLang="ja-JP" sz="1600" b="1" dirty="0" smtClean="0">
                <a:solidFill>
                  <a:srgbClr val="0070C0"/>
                </a:solidFill>
                <a:latin typeface="ＭＳ Ｐゴシック" pitchFamily="50" charset="-128"/>
              </a:rPr>
              <a:t>	</a:t>
            </a:r>
            <a:r>
              <a:rPr lang="ja-JP" altLang="en-US" sz="1600" b="1" u="sng" dirty="0" smtClean="0">
                <a:solidFill>
                  <a:srgbClr val="0070C0"/>
                </a:solidFill>
                <a:latin typeface="ＭＳ Ｐゴシック" pitchFamily="50" charset="-128"/>
              </a:rPr>
              <a:t>救急・在宅等支援病床初期加算</a:t>
            </a:r>
            <a:r>
              <a:rPr lang="en-US" altLang="ja-JP" sz="1600" b="1" u="sng" dirty="0" smtClean="0">
                <a:solidFill>
                  <a:srgbClr val="0070C0"/>
                </a:solidFill>
                <a:latin typeface="ＭＳ Ｐゴシック" pitchFamily="50" charset="-128"/>
              </a:rPr>
              <a:t>	</a:t>
            </a:r>
            <a:r>
              <a:rPr lang="ja-JP" altLang="en-US" sz="1600" b="1" u="sng" dirty="0">
                <a:solidFill>
                  <a:srgbClr val="0070C0"/>
                </a:solidFill>
                <a:latin typeface="ＭＳ Ｐゴシック" pitchFamily="50" charset="-128"/>
              </a:rPr>
              <a:t>１５０</a:t>
            </a:r>
            <a:r>
              <a:rPr lang="ja-JP" altLang="en-US" sz="1600" b="1" u="sng" dirty="0" smtClean="0">
                <a:solidFill>
                  <a:srgbClr val="0070C0"/>
                </a:solidFill>
                <a:latin typeface="ＭＳ Ｐゴシック" pitchFamily="50" charset="-128"/>
              </a:rPr>
              <a:t>点</a:t>
            </a:r>
            <a:r>
              <a:rPr lang="en-US" altLang="ja-JP" sz="1600" b="1" u="sng" dirty="0" smtClean="0">
                <a:solidFill>
                  <a:srgbClr val="0070C0"/>
                </a:solidFill>
                <a:latin typeface="ＭＳ Ｐゴシック" pitchFamily="50" charset="-128"/>
              </a:rPr>
              <a:t>(</a:t>
            </a:r>
            <a:r>
              <a:rPr lang="ja-JP" altLang="en-US" sz="1600" b="1" u="sng" dirty="0" smtClean="0">
                <a:solidFill>
                  <a:srgbClr val="0070C0"/>
                </a:solidFill>
                <a:latin typeface="ＭＳ Ｐゴシック" pitchFamily="50" charset="-128"/>
              </a:rPr>
              <a:t>１４日まで）</a:t>
            </a:r>
            <a:endParaRPr lang="en-US" altLang="ja-JP" sz="1100" dirty="0" smtClean="0">
              <a:solidFill>
                <a:prstClr val="black"/>
              </a:solidFill>
              <a:latin typeface="ＭＳ Ｐゴシック"/>
            </a:endParaRPr>
          </a:p>
          <a:p>
            <a:pPr marL="177800" indent="-177800">
              <a:lnSpc>
                <a:spcPts val="1500"/>
              </a:lnSpc>
              <a:defRPr/>
            </a:pPr>
            <a:r>
              <a:rPr lang="ja-JP" altLang="en-US" sz="1300" dirty="0" smtClean="0">
                <a:solidFill>
                  <a:prstClr val="black"/>
                </a:solidFill>
                <a:latin typeface="ＭＳ Ｐゴシック" pitchFamily="50" charset="-128"/>
              </a:rPr>
              <a:t>［</a:t>
            </a:r>
            <a:r>
              <a:rPr lang="ja-JP" altLang="en-US" sz="1300" dirty="0">
                <a:solidFill>
                  <a:prstClr val="black"/>
                </a:solidFill>
                <a:latin typeface="ＭＳ Ｐゴシック" pitchFamily="50" charset="-128"/>
              </a:rPr>
              <a:t>施設</a:t>
            </a:r>
            <a:r>
              <a:rPr lang="ja-JP" altLang="en-US" sz="1300" dirty="0" smtClean="0">
                <a:solidFill>
                  <a:prstClr val="black"/>
                </a:solidFill>
                <a:latin typeface="ＭＳ Ｐゴシック" pitchFamily="50" charset="-128"/>
              </a:rPr>
              <a:t>基準等］</a:t>
            </a:r>
            <a:endParaRPr lang="en-US" altLang="ja-JP" sz="1300" dirty="0" smtClean="0">
              <a:solidFill>
                <a:prstClr val="black"/>
              </a:solidFill>
              <a:latin typeface="ＭＳ Ｐゴシック" pitchFamily="50" charset="-128"/>
            </a:endParaRPr>
          </a:p>
          <a:p>
            <a:pPr marL="177800" indent="88900">
              <a:lnSpc>
                <a:spcPts val="1500"/>
              </a:lnSpc>
              <a:defRPr/>
            </a:pPr>
            <a:r>
              <a:rPr lang="ja-JP" altLang="en-US" sz="1300" dirty="0" smtClean="0">
                <a:solidFill>
                  <a:prstClr val="black"/>
                </a:solidFill>
                <a:latin typeface="ＭＳ Ｐゴシック" pitchFamily="50" charset="-128"/>
              </a:rPr>
              <a:t>①  疾患別リハビリテーション又はがん患者リハビリテーションを届け出ていること</a:t>
            </a:r>
            <a:r>
              <a:rPr lang="ja-JP" altLang="en-US" sz="1300" dirty="0">
                <a:solidFill>
                  <a:prstClr val="black"/>
                </a:solidFill>
                <a:latin typeface="ＭＳ Ｐゴシック" pitchFamily="50" charset="-128"/>
              </a:rPr>
              <a:t>　 </a:t>
            </a:r>
            <a:endParaRPr lang="en-US" altLang="ja-JP" sz="1300" dirty="0" smtClean="0">
              <a:solidFill>
                <a:prstClr val="black"/>
              </a:solidFill>
              <a:latin typeface="ＭＳ Ｐゴシック" pitchFamily="50" charset="-128"/>
            </a:endParaRPr>
          </a:p>
          <a:p>
            <a:pPr marL="177800" indent="93663">
              <a:lnSpc>
                <a:spcPts val="1500"/>
              </a:lnSpc>
              <a:defRPr/>
            </a:pPr>
            <a:r>
              <a:rPr lang="ja-JP" altLang="en-US" sz="1300" dirty="0" smtClean="0">
                <a:solidFill>
                  <a:prstClr val="black"/>
                </a:solidFill>
                <a:latin typeface="ＭＳ Ｐゴシック" pitchFamily="50" charset="-128"/>
              </a:rPr>
              <a:t>②</a:t>
            </a:r>
            <a:r>
              <a:rPr lang="ja-JP" altLang="en-US" sz="1300" dirty="0">
                <a:solidFill>
                  <a:prstClr val="black"/>
                </a:solidFill>
                <a:latin typeface="ＭＳ Ｐゴシック" pitchFamily="50" charset="-128"/>
              </a:rPr>
              <a:t>　入院医療管理料は</a:t>
            </a:r>
            <a:r>
              <a:rPr lang="ja-JP" altLang="en-US" sz="1300" u="sng" dirty="0">
                <a:solidFill>
                  <a:prstClr val="black"/>
                </a:solidFill>
                <a:latin typeface="ＭＳ Ｐゴシック" pitchFamily="50" charset="-128"/>
              </a:rPr>
              <a:t>病室単位の評価</a:t>
            </a:r>
            <a:r>
              <a:rPr lang="ja-JP" altLang="en-US" sz="1300" dirty="0">
                <a:solidFill>
                  <a:prstClr val="black"/>
                </a:solidFill>
                <a:latin typeface="ＭＳ Ｐゴシック" pitchFamily="50" charset="-128"/>
              </a:rPr>
              <a:t>とし、</a:t>
            </a:r>
            <a:r>
              <a:rPr lang="ja-JP" altLang="en-US" sz="1300" dirty="0">
                <a:solidFill>
                  <a:srgbClr val="FF0000"/>
                </a:solidFill>
                <a:latin typeface="ＭＳ Ｐゴシック" pitchFamily="50" charset="-128"/>
              </a:rPr>
              <a:t>届出は許可病床</a:t>
            </a:r>
            <a:r>
              <a:rPr lang="en-US" altLang="ja-JP" sz="1300" dirty="0">
                <a:solidFill>
                  <a:srgbClr val="FF0000"/>
                </a:solidFill>
                <a:latin typeface="ＭＳ Ｐゴシック" pitchFamily="50" charset="-128"/>
              </a:rPr>
              <a:t>200</a:t>
            </a:r>
            <a:r>
              <a:rPr lang="ja-JP" altLang="en-US" sz="1300" dirty="0">
                <a:solidFill>
                  <a:srgbClr val="FF0000"/>
                </a:solidFill>
                <a:latin typeface="ＭＳ Ｐゴシック" pitchFamily="50" charset="-128"/>
              </a:rPr>
              <a:t>床未満の医療機関で１病棟に</a:t>
            </a:r>
            <a:r>
              <a:rPr lang="ja-JP" altLang="en-US" sz="1300" dirty="0" smtClean="0">
                <a:solidFill>
                  <a:srgbClr val="FF0000"/>
                </a:solidFill>
                <a:latin typeface="ＭＳ Ｐゴシック" pitchFamily="50" charset="-128"/>
              </a:rPr>
              <a:t>限る</a:t>
            </a:r>
            <a:endParaRPr lang="en-US" altLang="ja-JP" sz="1300" dirty="0" smtClean="0">
              <a:solidFill>
                <a:prstClr val="black"/>
              </a:solidFill>
              <a:latin typeface="ＭＳ Ｐゴシック" pitchFamily="50" charset="-128"/>
            </a:endParaRPr>
          </a:p>
          <a:p>
            <a:pPr marL="177800" indent="93663">
              <a:lnSpc>
                <a:spcPts val="1500"/>
              </a:lnSpc>
              <a:defRPr/>
            </a:pPr>
            <a:r>
              <a:rPr lang="ja-JP" altLang="en-US" sz="1300" dirty="0" smtClean="0">
                <a:solidFill>
                  <a:prstClr val="black"/>
                </a:solidFill>
                <a:latin typeface="ＭＳ Ｐゴシック" pitchFamily="50" charset="-128"/>
              </a:rPr>
              <a:t>③　</a:t>
            </a:r>
            <a:r>
              <a:rPr lang="ja-JP" altLang="en-US" sz="1300" u="sng" dirty="0" smtClean="0">
                <a:solidFill>
                  <a:prstClr val="black"/>
                </a:solidFill>
                <a:latin typeface="ＭＳ Ｐゴシック" pitchFamily="50" charset="-128"/>
              </a:rPr>
              <a:t>療養</a:t>
            </a:r>
            <a:r>
              <a:rPr lang="ja-JP" altLang="en-US" sz="1300" u="sng" dirty="0">
                <a:solidFill>
                  <a:prstClr val="black"/>
                </a:solidFill>
                <a:latin typeface="ＭＳ Ｐゴシック" pitchFamily="50" charset="-128"/>
              </a:rPr>
              <a:t>病床</a:t>
            </a:r>
            <a:r>
              <a:rPr lang="ja-JP" altLang="en-US" sz="1300" dirty="0">
                <a:solidFill>
                  <a:prstClr val="black"/>
                </a:solidFill>
                <a:latin typeface="ＭＳ Ｐゴシック" pitchFamily="50" charset="-128"/>
              </a:rPr>
              <a:t>については、</a:t>
            </a:r>
            <a:r>
              <a:rPr lang="ja-JP" altLang="en-US" sz="1300" u="sng" dirty="0">
                <a:solidFill>
                  <a:prstClr val="black"/>
                </a:solidFill>
                <a:latin typeface="ＭＳ Ｐゴシック" pitchFamily="50" charset="-128"/>
              </a:rPr>
              <a:t>１病棟に限り届出</a:t>
            </a:r>
            <a:r>
              <a:rPr lang="ja-JP" altLang="en-US" sz="1300" dirty="0">
                <a:solidFill>
                  <a:prstClr val="black"/>
                </a:solidFill>
                <a:latin typeface="ＭＳ Ｐゴシック" pitchFamily="50" charset="-128"/>
              </a:rPr>
              <a:t>することが</a:t>
            </a:r>
            <a:r>
              <a:rPr lang="ja-JP" altLang="en-US" sz="1300" dirty="0" smtClean="0">
                <a:solidFill>
                  <a:prstClr val="black"/>
                </a:solidFill>
                <a:latin typeface="ＭＳ Ｐゴシック" pitchFamily="50" charset="-128"/>
              </a:rPr>
              <a:t>できる</a:t>
            </a:r>
            <a:endParaRPr lang="en-US" altLang="ja-JP" sz="1300" dirty="0" smtClean="0">
              <a:solidFill>
                <a:prstClr val="black"/>
              </a:solidFill>
              <a:latin typeface="ＭＳ Ｐゴシック" pitchFamily="50" charset="-128"/>
            </a:endParaRPr>
          </a:p>
          <a:p>
            <a:pPr marL="177800" indent="93663">
              <a:lnSpc>
                <a:spcPts val="1500"/>
              </a:lnSpc>
              <a:defRPr/>
            </a:pPr>
            <a:r>
              <a:rPr lang="ja-JP" altLang="en-US" sz="1300" dirty="0">
                <a:solidFill>
                  <a:prstClr val="black"/>
                </a:solidFill>
                <a:latin typeface="ＭＳ Ｐゴシック" pitchFamily="50" charset="-128"/>
              </a:rPr>
              <a:t>④　</a:t>
            </a:r>
            <a:r>
              <a:rPr lang="ja-JP" altLang="en-US" sz="1300" dirty="0">
                <a:solidFill>
                  <a:srgbClr val="FF0000"/>
                </a:solidFill>
                <a:latin typeface="ＭＳ Ｐゴシック" pitchFamily="50" charset="-128"/>
              </a:rPr>
              <a:t>許可病床</a:t>
            </a:r>
            <a:r>
              <a:rPr lang="en-US" altLang="ja-JP" sz="1300" dirty="0">
                <a:solidFill>
                  <a:srgbClr val="FF0000"/>
                </a:solidFill>
                <a:latin typeface="ＭＳ Ｐゴシック" pitchFamily="50" charset="-128"/>
              </a:rPr>
              <a:t>200</a:t>
            </a:r>
            <a:r>
              <a:rPr lang="ja-JP" altLang="en-US" sz="1300" dirty="0">
                <a:solidFill>
                  <a:srgbClr val="FF0000"/>
                </a:solidFill>
                <a:latin typeface="ＭＳ Ｐゴシック" pitchFamily="50" charset="-128"/>
              </a:rPr>
              <a:t>床未満の医療機関にあっては、</a:t>
            </a:r>
            <a:r>
              <a:rPr lang="ja-JP" altLang="en-US" sz="1300" u="sng" dirty="0">
                <a:solidFill>
                  <a:srgbClr val="FF0000"/>
                </a:solidFill>
                <a:latin typeface="ＭＳ Ｐゴシック" pitchFamily="50" charset="-128"/>
              </a:rPr>
              <a:t>入院基本料の届出がなく</a:t>
            </a:r>
            <a:r>
              <a:rPr lang="ja-JP" altLang="en-US" sz="1300" dirty="0">
                <a:solidFill>
                  <a:srgbClr val="FF0000"/>
                </a:solidFill>
                <a:latin typeface="ＭＳ Ｐゴシック" pitchFamily="50" charset="-128"/>
              </a:rPr>
              <a:t>、地域包括ケア病棟入院料のみの届出であって</a:t>
            </a:r>
            <a:r>
              <a:rPr lang="ja-JP" altLang="en-US" sz="1300" dirty="0" smtClean="0">
                <a:solidFill>
                  <a:srgbClr val="FF0000"/>
                </a:solidFill>
                <a:latin typeface="ＭＳ Ｐゴシック" pitchFamily="50" charset="-128"/>
              </a:rPr>
              <a:t>も</a:t>
            </a:r>
            <a:endParaRPr lang="en-US" altLang="ja-JP" sz="1300" dirty="0" smtClean="0">
              <a:solidFill>
                <a:srgbClr val="FF0000"/>
              </a:solidFill>
              <a:latin typeface="ＭＳ Ｐゴシック" pitchFamily="50" charset="-128"/>
            </a:endParaRPr>
          </a:p>
          <a:p>
            <a:pPr marL="177800" indent="93663">
              <a:lnSpc>
                <a:spcPts val="1500"/>
              </a:lnSpc>
              <a:defRPr/>
            </a:pPr>
            <a:r>
              <a:rPr lang="en-US" altLang="ja-JP" sz="1300" dirty="0">
                <a:solidFill>
                  <a:srgbClr val="FF0000"/>
                </a:solidFill>
                <a:latin typeface="ＭＳ Ｐゴシック" pitchFamily="50" charset="-128"/>
              </a:rPr>
              <a:t> </a:t>
            </a:r>
            <a:r>
              <a:rPr lang="en-US" altLang="ja-JP" sz="1300" dirty="0" smtClean="0">
                <a:solidFill>
                  <a:srgbClr val="FF0000"/>
                </a:solidFill>
                <a:latin typeface="ＭＳ Ｐゴシック" pitchFamily="50" charset="-128"/>
              </a:rPr>
              <a:t>  </a:t>
            </a:r>
            <a:r>
              <a:rPr lang="ja-JP" altLang="en-US" sz="1300" dirty="0" smtClean="0">
                <a:solidFill>
                  <a:srgbClr val="FF0000"/>
                </a:solidFill>
                <a:latin typeface="ＭＳ Ｐゴシック" pitchFamily="50" charset="-128"/>
              </a:rPr>
              <a:t>差し支えない</a:t>
            </a:r>
            <a:endParaRPr lang="ja-JP" altLang="en-US" sz="1300" dirty="0">
              <a:solidFill>
                <a:srgbClr val="FF0000"/>
              </a:solidFill>
              <a:latin typeface="ＭＳ Ｐゴシック" pitchFamily="50" charset="-128"/>
            </a:endParaRPr>
          </a:p>
          <a:p>
            <a:pPr marL="538163" indent="-273050">
              <a:lnSpc>
                <a:spcPts val="1500"/>
              </a:lnSpc>
              <a:defRPr/>
            </a:pPr>
            <a:r>
              <a:rPr lang="ja-JP" altLang="en-US" sz="1300" dirty="0" smtClean="0">
                <a:solidFill>
                  <a:prstClr val="black"/>
                </a:solidFill>
              </a:rPr>
              <a:t>⑤</a:t>
            </a:r>
            <a:r>
              <a:rPr lang="ja-JP" altLang="en-US" sz="1300" dirty="0">
                <a:solidFill>
                  <a:prstClr val="black"/>
                </a:solidFill>
              </a:rPr>
              <a:t>　</a:t>
            </a:r>
            <a:r>
              <a:rPr lang="ja-JP" altLang="en-US" sz="1300" dirty="0" smtClean="0">
                <a:solidFill>
                  <a:prstClr val="black"/>
                </a:solidFill>
              </a:rPr>
              <a:t>看護配置</a:t>
            </a:r>
            <a:r>
              <a:rPr lang="en-US" altLang="ja-JP" sz="1300" u="sng" dirty="0" smtClean="0">
                <a:solidFill>
                  <a:prstClr val="black"/>
                </a:solidFill>
              </a:rPr>
              <a:t>13</a:t>
            </a:r>
            <a:r>
              <a:rPr lang="ja-JP" altLang="en-US" sz="1300" u="sng" dirty="0" smtClean="0">
                <a:solidFill>
                  <a:prstClr val="black"/>
                </a:solidFill>
              </a:rPr>
              <a:t>対</a:t>
            </a:r>
            <a:r>
              <a:rPr lang="en-US" altLang="ja-JP" sz="1300" u="sng" dirty="0" smtClean="0">
                <a:solidFill>
                  <a:prstClr val="black"/>
                </a:solidFill>
              </a:rPr>
              <a:t>1</a:t>
            </a:r>
            <a:r>
              <a:rPr lang="ja-JP" altLang="en-US" sz="1300" u="sng" dirty="0" smtClean="0">
                <a:solidFill>
                  <a:prstClr val="black"/>
                </a:solidFill>
              </a:rPr>
              <a:t>以上</a:t>
            </a:r>
            <a:r>
              <a:rPr lang="ja-JP" altLang="en-US" sz="1300" dirty="0" smtClean="0">
                <a:solidFill>
                  <a:prstClr val="black"/>
                </a:solidFill>
              </a:rPr>
              <a:t>、専従の理学療法士、作業療法士又は言語聴覚士</a:t>
            </a:r>
            <a:r>
              <a:rPr lang="en-US" altLang="ja-JP" sz="1300" dirty="0" smtClean="0">
                <a:solidFill>
                  <a:prstClr val="black"/>
                </a:solidFill>
              </a:rPr>
              <a:t>1</a:t>
            </a:r>
            <a:r>
              <a:rPr lang="ja-JP" altLang="en-US" sz="1300" dirty="0" smtClean="0">
                <a:solidFill>
                  <a:prstClr val="black"/>
                </a:solidFill>
              </a:rPr>
              <a:t>人以上、専任の在宅復帰支援担当者</a:t>
            </a:r>
            <a:r>
              <a:rPr lang="en-US" altLang="ja-JP" sz="1300" dirty="0" smtClean="0">
                <a:solidFill>
                  <a:prstClr val="black"/>
                </a:solidFill>
              </a:rPr>
              <a:t>1</a:t>
            </a:r>
            <a:r>
              <a:rPr lang="ja-JP" altLang="en-US" sz="1300" dirty="0" smtClean="0">
                <a:solidFill>
                  <a:prstClr val="black"/>
                </a:solidFill>
              </a:rPr>
              <a:t>人以上</a:t>
            </a:r>
            <a:endParaRPr lang="ja-JP" altLang="en-US" sz="1300" dirty="0">
              <a:solidFill>
                <a:prstClr val="black"/>
              </a:solidFill>
            </a:endParaRPr>
          </a:p>
          <a:p>
            <a:pPr marL="177800" indent="87313">
              <a:lnSpc>
                <a:spcPts val="1500"/>
              </a:lnSpc>
              <a:defRPr/>
            </a:pPr>
            <a:r>
              <a:rPr lang="ja-JP" altLang="en-US" sz="1300" dirty="0" smtClean="0">
                <a:solidFill>
                  <a:prstClr val="black"/>
                </a:solidFill>
              </a:rPr>
              <a:t>⑥</a:t>
            </a:r>
            <a:r>
              <a:rPr lang="ja-JP" altLang="en-US" sz="1300" dirty="0">
                <a:solidFill>
                  <a:prstClr val="black"/>
                </a:solidFill>
              </a:rPr>
              <a:t>　一般病棟用の重症度、医療・看護必要度Ａ項目１点以上の</a:t>
            </a:r>
            <a:r>
              <a:rPr lang="ja-JP" altLang="en-US" sz="1300" dirty="0" smtClean="0">
                <a:solidFill>
                  <a:prstClr val="black"/>
                </a:solidFill>
              </a:rPr>
              <a:t>患者が</a:t>
            </a:r>
            <a:r>
              <a:rPr lang="en-US" altLang="ja-JP" sz="1300" dirty="0" smtClean="0">
                <a:solidFill>
                  <a:prstClr val="black"/>
                </a:solidFill>
              </a:rPr>
              <a:t>10</a:t>
            </a:r>
            <a:r>
              <a:rPr lang="ja-JP" altLang="en-US" sz="1300" dirty="0">
                <a:solidFill>
                  <a:prstClr val="black"/>
                </a:solidFill>
              </a:rPr>
              <a:t>％</a:t>
            </a:r>
            <a:r>
              <a:rPr lang="ja-JP" altLang="en-US" sz="1300" dirty="0" smtClean="0">
                <a:solidFill>
                  <a:prstClr val="black"/>
                </a:solidFill>
              </a:rPr>
              <a:t>以上</a:t>
            </a:r>
            <a:endParaRPr lang="en-US" altLang="ja-JP" sz="1300" dirty="0" smtClean="0">
              <a:solidFill>
                <a:prstClr val="black"/>
              </a:solidFill>
            </a:endParaRPr>
          </a:p>
          <a:p>
            <a:pPr marL="444500" indent="-179388">
              <a:lnSpc>
                <a:spcPts val="1500"/>
              </a:lnSpc>
              <a:defRPr/>
            </a:pPr>
            <a:r>
              <a:rPr lang="ja-JP" altLang="en-US" sz="1300" dirty="0" smtClean="0">
                <a:solidFill>
                  <a:prstClr val="black"/>
                </a:solidFill>
              </a:rPr>
              <a:t>⑦</a:t>
            </a:r>
            <a:r>
              <a:rPr lang="ja-JP" altLang="en-US" sz="1300" dirty="0">
                <a:solidFill>
                  <a:prstClr val="black"/>
                </a:solidFill>
              </a:rPr>
              <a:t>　</a:t>
            </a:r>
            <a:r>
              <a:rPr lang="ja-JP" altLang="en-US" sz="1300" dirty="0" smtClean="0">
                <a:solidFill>
                  <a:prstClr val="black"/>
                </a:solidFill>
              </a:rPr>
              <a:t>以下の</a:t>
            </a:r>
            <a:r>
              <a:rPr lang="ja-JP" altLang="en-US" sz="1300" u="sng" dirty="0" smtClean="0">
                <a:solidFill>
                  <a:srgbClr val="FF0000"/>
                </a:solidFill>
              </a:rPr>
              <a:t>いずれか</a:t>
            </a:r>
            <a:r>
              <a:rPr lang="ja-JP" altLang="en-US" sz="1300" dirty="0" smtClean="0">
                <a:solidFill>
                  <a:prstClr val="black"/>
                </a:solidFill>
              </a:rPr>
              <a:t>を満たすこと　ア</a:t>
            </a:r>
            <a:r>
              <a:rPr lang="en-US" altLang="ja-JP" sz="1300" dirty="0" smtClean="0">
                <a:solidFill>
                  <a:prstClr val="black"/>
                </a:solidFill>
              </a:rPr>
              <a:t>)</a:t>
            </a:r>
            <a:r>
              <a:rPr lang="ja-JP" altLang="en-US" sz="1300" dirty="0">
                <a:solidFill>
                  <a:prstClr val="black"/>
                </a:solidFill>
              </a:rPr>
              <a:t>　</a:t>
            </a:r>
            <a:r>
              <a:rPr lang="ja-JP" altLang="en-US" sz="1300" dirty="0" smtClean="0">
                <a:solidFill>
                  <a:prstClr val="black"/>
                </a:solidFill>
              </a:rPr>
              <a:t>在宅</a:t>
            </a:r>
            <a:r>
              <a:rPr lang="ja-JP" altLang="en-US" sz="1300" dirty="0">
                <a:solidFill>
                  <a:prstClr val="black"/>
                </a:solidFill>
              </a:rPr>
              <a:t>療養支援</a:t>
            </a:r>
            <a:r>
              <a:rPr lang="ja-JP" altLang="en-US" sz="1300" dirty="0" smtClean="0">
                <a:solidFill>
                  <a:prstClr val="black"/>
                </a:solidFill>
              </a:rPr>
              <a:t>病院、イ</a:t>
            </a:r>
            <a:r>
              <a:rPr lang="en-US" altLang="ja-JP" sz="1300" dirty="0" smtClean="0">
                <a:solidFill>
                  <a:prstClr val="black"/>
                </a:solidFill>
              </a:rPr>
              <a:t>)</a:t>
            </a:r>
            <a:r>
              <a:rPr lang="ja-JP" altLang="en-US" sz="1300" dirty="0" smtClean="0">
                <a:solidFill>
                  <a:prstClr val="black"/>
                </a:solidFill>
              </a:rPr>
              <a:t>　在宅</a:t>
            </a:r>
            <a:r>
              <a:rPr lang="ja-JP" altLang="en-US" sz="1300" dirty="0">
                <a:solidFill>
                  <a:prstClr val="black"/>
                </a:solidFill>
              </a:rPr>
              <a:t>療養後方支援病院（新設・後述）として年３件以上</a:t>
            </a:r>
            <a:r>
              <a:rPr lang="ja-JP" altLang="en-US" sz="1300" dirty="0" smtClean="0">
                <a:solidFill>
                  <a:prstClr val="black"/>
                </a:solidFill>
              </a:rPr>
              <a:t>の受入実績、ウ</a:t>
            </a:r>
            <a:r>
              <a:rPr lang="en-US" altLang="ja-JP" sz="1300" dirty="0" smtClean="0">
                <a:solidFill>
                  <a:prstClr val="black"/>
                </a:solidFill>
              </a:rPr>
              <a:t>)</a:t>
            </a:r>
            <a:r>
              <a:rPr lang="ja-JP" altLang="en-US" sz="1300" dirty="0">
                <a:solidFill>
                  <a:prstClr val="black"/>
                </a:solidFill>
              </a:rPr>
              <a:t>　二次救急医療</a:t>
            </a:r>
            <a:r>
              <a:rPr lang="ja-JP" altLang="en-US" sz="1300" dirty="0" smtClean="0">
                <a:solidFill>
                  <a:prstClr val="black"/>
                </a:solidFill>
              </a:rPr>
              <a:t>施設、エ</a:t>
            </a:r>
            <a:r>
              <a:rPr lang="en-US" altLang="ja-JP" sz="1300" dirty="0" smtClean="0">
                <a:solidFill>
                  <a:prstClr val="black"/>
                </a:solidFill>
              </a:rPr>
              <a:t>)</a:t>
            </a:r>
            <a:r>
              <a:rPr lang="ja-JP" altLang="en-US" sz="1300" dirty="0">
                <a:solidFill>
                  <a:prstClr val="black"/>
                </a:solidFill>
              </a:rPr>
              <a:t>　救急告示</a:t>
            </a:r>
            <a:r>
              <a:rPr lang="ja-JP" altLang="en-US" sz="1300" dirty="0" smtClean="0">
                <a:solidFill>
                  <a:prstClr val="black"/>
                </a:solidFill>
              </a:rPr>
              <a:t>病院</a:t>
            </a:r>
            <a:endParaRPr lang="en-US" altLang="ja-JP" sz="1300" dirty="0" smtClean="0">
              <a:solidFill>
                <a:prstClr val="black"/>
              </a:solidFill>
            </a:endParaRPr>
          </a:p>
          <a:p>
            <a:pPr marL="177800" indent="87313">
              <a:lnSpc>
                <a:spcPts val="1500"/>
              </a:lnSpc>
              <a:defRPr/>
            </a:pPr>
            <a:r>
              <a:rPr lang="ja-JP" altLang="en-US" sz="1300" dirty="0" smtClean="0">
                <a:solidFill>
                  <a:prstClr val="black"/>
                </a:solidFill>
              </a:rPr>
              <a:t>⑧</a:t>
            </a:r>
            <a:r>
              <a:rPr lang="ja-JP" altLang="en-US" sz="1300" dirty="0">
                <a:solidFill>
                  <a:prstClr val="black"/>
                </a:solidFill>
              </a:rPr>
              <a:t>　</a:t>
            </a:r>
            <a:r>
              <a:rPr lang="ja-JP" altLang="en-US" sz="1300" dirty="0" smtClean="0">
                <a:solidFill>
                  <a:prstClr val="black"/>
                </a:solidFill>
              </a:rPr>
              <a:t>データ提出加算の届出を行っていること</a:t>
            </a:r>
            <a:endParaRPr lang="en-US" altLang="ja-JP" sz="1300" dirty="0" smtClean="0">
              <a:solidFill>
                <a:prstClr val="black"/>
              </a:solidFill>
            </a:endParaRPr>
          </a:p>
          <a:p>
            <a:pPr marL="177800" indent="87313">
              <a:lnSpc>
                <a:spcPts val="1500"/>
              </a:lnSpc>
              <a:defRPr/>
            </a:pPr>
            <a:r>
              <a:rPr lang="ja-JP" altLang="en-US" sz="1300" dirty="0" smtClean="0">
                <a:solidFill>
                  <a:prstClr val="black"/>
                </a:solidFill>
              </a:rPr>
              <a:t>⑨</a:t>
            </a:r>
            <a:r>
              <a:rPr lang="ja-JP" altLang="en-US" sz="1300" dirty="0">
                <a:solidFill>
                  <a:prstClr val="black"/>
                </a:solidFill>
              </a:rPr>
              <a:t>　リハビリテーションを提供する患者について</a:t>
            </a:r>
            <a:r>
              <a:rPr lang="ja-JP" altLang="en-US" sz="1300" dirty="0" smtClean="0">
                <a:solidFill>
                  <a:prstClr val="black"/>
                </a:solidFill>
              </a:rPr>
              <a:t>、１日</a:t>
            </a:r>
            <a:r>
              <a:rPr lang="ja-JP" altLang="en-US" sz="1300" dirty="0">
                <a:solidFill>
                  <a:prstClr val="black"/>
                </a:solidFill>
              </a:rPr>
              <a:t>平均２単位以上提供している</a:t>
            </a:r>
            <a:r>
              <a:rPr lang="ja-JP" altLang="en-US" sz="1300" dirty="0" smtClean="0">
                <a:solidFill>
                  <a:prstClr val="black"/>
                </a:solidFill>
              </a:rPr>
              <a:t>こと</a:t>
            </a:r>
            <a:endParaRPr lang="en-US" altLang="ja-JP" sz="1300" dirty="0" smtClean="0">
              <a:solidFill>
                <a:prstClr val="black"/>
              </a:solidFill>
            </a:endParaRPr>
          </a:p>
          <a:p>
            <a:pPr marL="444500" indent="-179388">
              <a:lnSpc>
                <a:spcPts val="1500"/>
              </a:lnSpc>
              <a:defRPr/>
            </a:pPr>
            <a:r>
              <a:rPr lang="ja-JP" altLang="en-US" sz="1300" dirty="0" smtClean="0">
                <a:solidFill>
                  <a:prstClr val="black"/>
                </a:solidFill>
                <a:latin typeface="ＭＳ Ｐゴシック"/>
              </a:rPr>
              <a:t>⑩</a:t>
            </a:r>
            <a:r>
              <a:rPr lang="ja-JP" altLang="en-US" sz="1300" dirty="0">
                <a:solidFill>
                  <a:prstClr val="black"/>
                </a:solidFill>
                <a:latin typeface="ＭＳ Ｐゴシック"/>
              </a:rPr>
              <a:t>　平成</a:t>
            </a:r>
            <a:r>
              <a:rPr lang="en-US" altLang="ja-JP" sz="1300" dirty="0">
                <a:solidFill>
                  <a:prstClr val="black"/>
                </a:solidFill>
                <a:latin typeface="ＭＳ Ｐゴシック"/>
              </a:rPr>
              <a:t>26</a:t>
            </a:r>
            <a:r>
              <a:rPr lang="ja-JP" altLang="en-US" sz="1300" dirty="0">
                <a:solidFill>
                  <a:prstClr val="black"/>
                </a:solidFill>
                <a:latin typeface="ＭＳ Ｐゴシック"/>
              </a:rPr>
              <a:t>年３月</a:t>
            </a:r>
            <a:r>
              <a:rPr lang="en-US" altLang="ja-JP" sz="1300" dirty="0">
                <a:solidFill>
                  <a:prstClr val="black"/>
                </a:solidFill>
                <a:latin typeface="ＭＳ Ｐゴシック"/>
              </a:rPr>
              <a:t>31</a:t>
            </a:r>
            <a:r>
              <a:rPr lang="ja-JP" altLang="en-US" sz="1300" dirty="0">
                <a:solidFill>
                  <a:prstClr val="black"/>
                </a:solidFill>
                <a:latin typeface="ＭＳ Ｐゴシック"/>
              </a:rPr>
              <a:t>日に</a:t>
            </a:r>
            <a:r>
              <a:rPr lang="en-US" altLang="ja-JP" sz="1300" dirty="0">
                <a:solidFill>
                  <a:prstClr val="black"/>
                </a:solidFill>
                <a:latin typeface="ＭＳ Ｐゴシック"/>
              </a:rPr>
              <a:t>10</a:t>
            </a:r>
            <a:r>
              <a:rPr lang="ja-JP" altLang="en-US" sz="1300" dirty="0">
                <a:solidFill>
                  <a:prstClr val="black"/>
                </a:solidFill>
                <a:latin typeface="ＭＳ Ｐゴシック"/>
              </a:rPr>
              <a:t>対１、</a:t>
            </a:r>
            <a:r>
              <a:rPr lang="en-US" altLang="ja-JP" sz="1300" dirty="0">
                <a:solidFill>
                  <a:prstClr val="black"/>
                </a:solidFill>
                <a:latin typeface="ＭＳ Ｐゴシック"/>
              </a:rPr>
              <a:t>13</a:t>
            </a:r>
            <a:r>
              <a:rPr lang="ja-JP" altLang="en-US" sz="1300" dirty="0">
                <a:solidFill>
                  <a:prstClr val="black"/>
                </a:solidFill>
                <a:latin typeface="ＭＳ Ｐゴシック"/>
              </a:rPr>
              <a:t>対１、</a:t>
            </a:r>
            <a:r>
              <a:rPr lang="en-US" altLang="ja-JP" sz="1300" dirty="0">
                <a:solidFill>
                  <a:prstClr val="black"/>
                </a:solidFill>
                <a:latin typeface="ＭＳ Ｐゴシック"/>
              </a:rPr>
              <a:t>15</a:t>
            </a:r>
            <a:r>
              <a:rPr lang="ja-JP" altLang="en-US" sz="1300" dirty="0">
                <a:solidFill>
                  <a:prstClr val="black"/>
                </a:solidFill>
                <a:latin typeface="ＭＳ Ｐゴシック"/>
              </a:rPr>
              <a:t>対１入院基本料を届け出ている病院は地域包括ケア病棟入院料を届け出ている期間中、７対１入院基本料を届け出ることは</a:t>
            </a:r>
            <a:r>
              <a:rPr lang="ja-JP" altLang="en-US" sz="1300" dirty="0" smtClean="0">
                <a:solidFill>
                  <a:prstClr val="black"/>
                </a:solidFill>
                <a:latin typeface="ＭＳ Ｐゴシック"/>
              </a:rPr>
              <a:t>できない</a:t>
            </a:r>
            <a:endParaRPr lang="en-US" altLang="ja-JP" sz="1300" dirty="0" smtClean="0">
              <a:solidFill>
                <a:prstClr val="black"/>
              </a:solidFill>
              <a:latin typeface="ＭＳ Ｐゴシック"/>
            </a:endParaRPr>
          </a:p>
          <a:p>
            <a:pPr marL="177800" indent="87313">
              <a:lnSpc>
                <a:spcPts val="1500"/>
              </a:lnSpc>
              <a:defRPr/>
            </a:pPr>
            <a:r>
              <a:rPr lang="ja-JP" altLang="en-US" sz="1300" dirty="0" smtClean="0">
                <a:solidFill>
                  <a:prstClr val="black"/>
                </a:solidFill>
                <a:latin typeface="ＭＳ Ｐゴシック"/>
              </a:rPr>
              <a:t>⑪　在宅復帰率７割以上　（</a:t>
            </a:r>
            <a:r>
              <a:rPr lang="ja-JP" altLang="en-US" sz="1300" dirty="0">
                <a:solidFill>
                  <a:prstClr val="black"/>
                </a:solidFill>
                <a:latin typeface="ＭＳ Ｐゴシック"/>
              </a:rPr>
              <a:t>地域包括ケア病棟入院料（入院医療管理料）１のみ</a:t>
            </a:r>
            <a:r>
              <a:rPr lang="ja-JP" altLang="en-US" sz="1300" dirty="0" smtClean="0">
                <a:solidFill>
                  <a:prstClr val="black"/>
                </a:solidFill>
                <a:latin typeface="ＭＳ Ｐゴシック"/>
              </a:rPr>
              <a:t>）</a:t>
            </a:r>
            <a:r>
              <a:rPr lang="en-US" altLang="ja-JP" sz="1300" dirty="0" smtClean="0">
                <a:solidFill>
                  <a:srgbClr val="FF0000"/>
                </a:solidFill>
                <a:latin typeface="ＭＳ Ｐゴシック"/>
              </a:rPr>
              <a:t>※</a:t>
            </a:r>
            <a:r>
              <a:rPr lang="ja-JP" altLang="en-US" sz="1300" dirty="0" smtClean="0">
                <a:solidFill>
                  <a:srgbClr val="FF0000"/>
                </a:solidFill>
                <a:latin typeface="ＭＳ Ｐゴシック"/>
              </a:rPr>
              <a:t>計算式はｐ．</a:t>
            </a:r>
            <a:r>
              <a:rPr lang="ja-JP" altLang="en-US" sz="1300" dirty="0">
                <a:solidFill>
                  <a:srgbClr val="FF0000"/>
                </a:solidFill>
                <a:latin typeface="ＭＳ Ｐゴシック"/>
              </a:rPr>
              <a:t>１４０</a:t>
            </a:r>
            <a:r>
              <a:rPr lang="ja-JP" altLang="en-US" sz="1300" dirty="0" smtClean="0">
                <a:solidFill>
                  <a:srgbClr val="FF0000"/>
                </a:solidFill>
                <a:latin typeface="ＭＳ Ｐゴシック"/>
              </a:rPr>
              <a:t>参照</a:t>
            </a:r>
            <a:endParaRPr lang="en-US" altLang="ja-JP" sz="1300" dirty="0" smtClean="0">
              <a:solidFill>
                <a:srgbClr val="FF0000"/>
              </a:solidFill>
              <a:latin typeface="ＭＳ Ｐゴシック"/>
            </a:endParaRPr>
          </a:p>
          <a:p>
            <a:pPr marL="177800" indent="87313">
              <a:lnSpc>
                <a:spcPts val="1500"/>
              </a:lnSpc>
              <a:defRPr/>
            </a:pPr>
            <a:r>
              <a:rPr lang="ja-JP" altLang="en-US" sz="1300" dirty="0" smtClean="0">
                <a:solidFill>
                  <a:prstClr val="black"/>
                </a:solidFill>
                <a:latin typeface="ＭＳ Ｐゴシック"/>
              </a:rPr>
              <a:t>⑫　</a:t>
            </a:r>
            <a:r>
              <a:rPr lang="en-US" altLang="ja-JP" sz="1300" dirty="0" smtClean="0">
                <a:solidFill>
                  <a:prstClr val="black"/>
                </a:solidFill>
                <a:latin typeface="ＭＳ Ｐゴシック"/>
              </a:rPr>
              <a:t>1</a:t>
            </a:r>
            <a:r>
              <a:rPr lang="ja-JP" altLang="en-US" sz="1300" dirty="0" smtClean="0">
                <a:solidFill>
                  <a:prstClr val="black"/>
                </a:solidFill>
                <a:latin typeface="ＭＳ Ｐゴシック"/>
              </a:rPr>
              <a:t>人あたりの居室面積が</a:t>
            </a:r>
            <a:r>
              <a:rPr lang="en-US" altLang="ja-JP" sz="1300" dirty="0" smtClean="0">
                <a:solidFill>
                  <a:prstClr val="black"/>
                </a:solidFill>
                <a:latin typeface="ＭＳ Ｐゴシック"/>
              </a:rPr>
              <a:t>6.4</a:t>
            </a:r>
            <a:r>
              <a:rPr lang="ja-JP" altLang="en-US" sz="1300" dirty="0" smtClean="0">
                <a:solidFill>
                  <a:prstClr val="black"/>
                </a:solidFill>
                <a:latin typeface="ＭＳ Ｐゴシック"/>
              </a:rPr>
              <a:t>㎡以上である　（</a:t>
            </a:r>
            <a:r>
              <a:rPr lang="ja-JP" altLang="en-US" sz="1300" dirty="0">
                <a:solidFill>
                  <a:prstClr val="black"/>
                </a:solidFill>
                <a:latin typeface="ＭＳ Ｐゴシック"/>
              </a:rPr>
              <a:t>地域包括ケア病棟入院料（入院医療管理料）１のみ</a:t>
            </a:r>
            <a:r>
              <a:rPr lang="ja-JP" altLang="en-US" sz="1300" dirty="0" smtClean="0">
                <a:solidFill>
                  <a:prstClr val="black"/>
                </a:solidFill>
                <a:latin typeface="ＭＳ Ｐゴシック"/>
              </a:rPr>
              <a:t>）</a:t>
            </a:r>
            <a:endParaRPr lang="en-US" altLang="ja-JP" sz="1300" dirty="0">
              <a:solidFill>
                <a:prstClr val="black"/>
              </a:solidFill>
              <a:latin typeface="ＭＳ Ｐゴシック"/>
            </a:endParaRPr>
          </a:p>
          <a:p>
            <a:pPr marL="177800" indent="-88900">
              <a:lnSpc>
                <a:spcPts val="1500"/>
              </a:lnSpc>
              <a:defRPr/>
            </a:pPr>
            <a:r>
              <a:rPr lang="ja-JP" altLang="en-US" sz="1300" dirty="0" smtClean="0">
                <a:solidFill>
                  <a:prstClr val="black"/>
                </a:solidFill>
                <a:latin typeface="ＭＳ Ｐゴシック"/>
              </a:rPr>
              <a:t>看護職員配置加算：看護職員が最小必要人数に加えて</a:t>
            </a:r>
            <a:r>
              <a:rPr lang="en-US" altLang="ja-JP" sz="1300" dirty="0" smtClean="0">
                <a:solidFill>
                  <a:prstClr val="black"/>
                </a:solidFill>
                <a:latin typeface="ＭＳ Ｐゴシック"/>
              </a:rPr>
              <a:t>50</a:t>
            </a:r>
            <a:r>
              <a:rPr lang="ja-JP" altLang="en-US" sz="1300" dirty="0" smtClean="0">
                <a:solidFill>
                  <a:prstClr val="black"/>
                </a:solidFill>
                <a:latin typeface="ＭＳ Ｐゴシック"/>
              </a:rPr>
              <a:t>対</a:t>
            </a:r>
            <a:r>
              <a:rPr lang="en-US" altLang="ja-JP" sz="1300" dirty="0" smtClean="0">
                <a:solidFill>
                  <a:prstClr val="black"/>
                </a:solidFill>
                <a:latin typeface="ＭＳ Ｐゴシック"/>
              </a:rPr>
              <a:t>1</a:t>
            </a:r>
            <a:r>
              <a:rPr lang="ja-JP" altLang="en-US" sz="1300" dirty="0" smtClean="0">
                <a:solidFill>
                  <a:prstClr val="black"/>
                </a:solidFill>
                <a:latin typeface="ＭＳ Ｐゴシック"/>
              </a:rPr>
              <a:t>以上</a:t>
            </a:r>
            <a:endParaRPr lang="en-US" altLang="ja-JP" sz="1300" dirty="0" smtClean="0">
              <a:solidFill>
                <a:prstClr val="black"/>
              </a:solidFill>
              <a:latin typeface="ＭＳ Ｐゴシック"/>
            </a:endParaRPr>
          </a:p>
          <a:p>
            <a:pPr marL="177800" indent="-88900">
              <a:lnSpc>
                <a:spcPts val="1500"/>
              </a:lnSpc>
              <a:defRPr/>
            </a:pPr>
            <a:r>
              <a:rPr lang="ja-JP" altLang="en-US" sz="1300" dirty="0" smtClean="0">
                <a:solidFill>
                  <a:prstClr val="black"/>
                </a:solidFill>
                <a:latin typeface="ＭＳ Ｐゴシック"/>
              </a:rPr>
              <a:t>看護補助者配置加算：看護補助者が</a:t>
            </a:r>
            <a:r>
              <a:rPr lang="en-US" altLang="ja-JP" sz="1300" dirty="0" smtClean="0">
                <a:solidFill>
                  <a:prstClr val="black"/>
                </a:solidFill>
                <a:latin typeface="ＭＳ Ｐゴシック"/>
              </a:rPr>
              <a:t>25</a:t>
            </a:r>
            <a:r>
              <a:rPr lang="ja-JP" altLang="en-US" sz="1300" dirty="0" smtClean="0">
                <a:solidFill>
                  <a:prstClr val="black"/>
                </a:solidFill>
                <a:latin typeface="ＭＳ Ｐゴシック"/>
              </a:rPr>
              <a:t>対</a:t>
            </a:r>
            <a:r>
              <a:rPr lang="en-US" altLang="ja-JP" sz="1300" dirty="0" smtClean="0">
                <a:solidFill>
                  <a:prstClr val="black"/>
                </a:solidFill>
                <a:latin typeface="ＭＳ Ｐゴシック"/>
              </a:rPr>
              <a:t>1</a:t>
            </a:r>
            <a:r>
              <a:rPr lang="ja-JP" altLang="en-US" sz="1300" dirty="0" smtClean="0">
                <a:solidFill>
                  <a:prstClr val="black"/>
                </a:solidFill>
                <a:latin typeface="ＭＳ Ｐゴシック"/>
              </a:rPr>
              <a:t>以上</a:t>
            </a:r>
            <a:endParaRPr lang="en-US" altLang="ja-JP" sz="1300" dirty="0" smtClean="0">
              <a:solidFill>
                <a:prstClr val="black"/>
              </a:solidFill>
              <a:latin typeface="ＭＳ Ｐゴシック"/>
            </a:endParaRPr>
          </a:p>
          <a:p>
            <a:pPr marL="177800" indent="-88900">
              <a:lnSpc>
                <a:spcPts val="1500"/>
              </a:lnSpc>
              <a:defRPr/>
            </a:pPr>
            <a:r>
              <a:rPr lang="ja-JP" altLang="en-US" sz="1300" dirty="0" smtClean="0">
                <a:solidFill>
                  <a:prstClr val="black"/>
                </a:solidFill>
                <a:latin typeface="ＭＳ Ｐゴシック"/>
              </a:rPr>
              <a:t>救急・在宅等支援病床初期加算：他の急性期病棟</a:t>
            </a:r>
            <a:r>
              <a:rPr lang="en-US" altLang="ja-JP" sz="1300" dirty="0" smtClean="0">
                <a:solidFill>
                  <a:prstClr val="black"/>
                </a:solidFill>
                <a:latin typeface="ＭＳ Ｐゴシック"/>
              </a:rPr>
              <a:t>(</a:t>
            </a:r>
            <a:r>
              <a:rPr lang="ja-JP" altLang="en-US" sz="1300" dirty="0" smtClean="0">
                <a:solidFill>
                  <a:prstClr val="black"/>
                </a:solidFill>
                <a:latin typeface="ＭＳ Ｐゴシック"/>
              </a:rPr>
              <a:t>自院・他院を問わず</a:t>
            </a:r>
            <a:r>
              <a:rPr lang="en-US" altLang="ja-JP" sz="1300" dirty="0" smtClean="0">
                <a:solidFill>
                  <a:prstClr val="black"/>
                </a:solidFill>
                <a:latin typeface="ＭＳ Ｐゴシック"/>
              </a:rPr>
              <a:t>)</a:t>
            </a:r>
            <a:r>
              <a:rPr lang="ja-JP" altLang="en-US" sz="1300" dirty="0" err="1" smtClean="0">
                <a:solidFill>
                  <a:prstClr val="black"/>
                </a:solidFill>
                <a:latin typeface="ＭＳ Ｐゴシック"/>
              </a:rPr>
              <a:t>、</a:t>
            </a:r>
            <a:r>
              <a:rPr lang="ja-JP" altLang="en-US" sz="1300" dirty="0" smtClean="0">
                <a:solidFill>
                  <a:prstClr val="black"/>
                </a:solidFill>
                <a:latin typeface="ＭＳ Ｐゴシック"/>
              </a:rPr>
              <a:t>介護施設、自宅等から入院または転棟してきた患者について算定</a:t>
            </a:r>
            <a:endParaRPr lang="en-US" altLang="ja-JP" sz="1300" dirty="0">
              <a:solidFill>
                <a:prstClr val="black"/>
              </a:solidFill>
              <a:latin typeface="ＭＳ Ｐゴシック"/>
            </a:endParaRPr>
          </a:p>
        </p:txBody>
      </p:sp>
      <p:sp>
        <p:nvSpPr>
          <p:cNvPr id="2052" name="Rectangle 36"/>
          <p:cNvSpPr>
            <a:spLocks noChangeArrowheads="1"/>
          </p:cNvSpPr>
          <p:nvPr/>
        </p:nvSpPr>
        <p:spPr bwMode="auto">
          <a:xfrm>
            <a:off x="194340" y="791459"/>
            <a:ext cx="5812515"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en-US" sz="2400" dirty="0">
                <a:solidFill>
                  <a:prstClr val="black"/>
                </a:solidFill>
              </a:rPr>
              <a:t>地域包括ケアを支援する病棟の評価</a:t>
            </a:r>
          </a:p>
        </p:txBody>
      </p:sp>
      <p:sp>
        <p:nvSpPr>
          <p:cNvPr id="8" name="Rectangle 2"/>
          <p:cNvSpPr>
            <a:spLocks noChangeArrowheads="1"/>
          </p:cNvSpPr>
          <p:nvPr/>
        </p:nvSpPr>
        <p:spPr bwMode="auto">
          <a:xfrm>
            <a:off x="194414"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５</a:t>
            </a:r>
            <a:r>
              <a:rPr lang="ja-JP" altLang="en-US" dirty="0" smtClean="0">
                <a:solidFill>
                  <a:srgbClr val="000000"/>
                </a:solidFill>
              </a:rPr>
              <a:t>．</a:t>
            </a:r>
            <a:r>
              <a:rPr lang="ja-JP" altLang="en-US" dirty="0">
                <a:solidFill>
                  <a:srgbClr val="000000"/>
                </a:solidFill>
                <a:latin typeface="Calibri"/>
                <a:ea typeface="ＭＳ Ｐゴシック"/>
              </a:rPr>
              <a:t>入院の機能</a:t>
            </a:r>
            <a:r>
              <a:rPr lang="ja-JP" altLang="en-US" dirty="0" smtClean="0">
                <a:solidFill>
                  <a:srgbClr val="000000"/>
                </a:solidFill>
                <a:latin typeface="Calibri"/>
                <a:ea typeface="ＭＳ Ｐゴシック"/>
              </a:rPr>
              <a:t>分化（</a:t>
            </a:r>
            <a:r>
              <a:rPr lang="ja-JP" altLang="en-US" dirty="0" smtClean="0">
                <a:solidFill>
                  <a:srgbClr val="000000"/>
                </a:solidFill>
              </a:rPr>
              <a:t>急性期後の受け皿病床の整備）</a:t>
            </a:r>
          </a:p>
        </p:txBody>
      </p:sp>
      <p:sp>
        <p:nvSpPr>
          <p:cNvPr id="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800301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a:xfrm>
            <a:off x="342239" y="26998"/>
            <a:ext cx="6328833" cy="504825"/>
          </a:xfrm>
        </p:spPr>
        <p:txBody>
          <a:bodyPr/>
          <a:lstStyle/>
          <a:p>
            <a:pPr algn="l" eaLnBrk="1" hangingPunct="1">
              <a:defRPr/>
            </a:pPr>
            <a:r>
              <a:rPr lang="ja-JP" altLang="en-US" sz="2600" dirty="0" smtClean="0">
                <a:ea typeface="HG創英角ｺﾞｼｯｸUB" pitchFamily="49" charset="-128"/>
              </a:rPr>
              <a:t>平成</a:t>
            </a:r>
            <a:r>
              <a:rPr lang="ja-JP" altLang="en-US" sz="2600" dirty="0">
                <a:ea typeface="HG創英角ｺﾞｼｯｸUB" pitchFamily="49" charset="-128"/>
              </a:rPr>
              <a:t>２６</a:t>
            </a:r>
            <a:r>
              <a:rPr lang="ja-JP" altLang="en-US" sz="2600" dirty="0" smtClean="0">
                <a:ea typeface="HG創英角ｺﾞｼｯｸUB" pitchFamily="49" charset="-128"/>
              </a:rPr>
              <a:t>年度診療報酬改定の基本方針</a:t>
            </a:r>
            <a:endParaRPr lang="ja-JP" altLang="en-US" sz="2600" dirty="0" smtClean="0">
              <a:latin typeface="+mj-ea"/>
            </a:endParaRPr>
          </a:p>
        </p:txBody>
      </p:sp>
      <p:sp>
        <p:nvSpPr>
          <p:cNvPr id="178179" name="Rectangle 4"/>
          <p:cNvSpPr>
            <a:spLocks noChangeArrowheads="1"/>
          </p:cNvSpPr>
          <p:nvPr/>
        </p:nvSpPr>
        <p:spPr bwMode="auto">
          <a:xfrm>
            <a:off x="340534" y="677863"/>
            <a:ext cx="8279077" cy="374650"/>
          </a:xfrm>
          <a:prstGeom prst="rect">
            <a:avLst/>
          </a:prstGeom>
          <a:solidFill>
            <a:srgbClr val="FFFF00">
              <a:alpha val="45097"/>
            </a:srgbClr>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2000" dirty="0" smtClean="0">
                <a:solidFill>
                  <a:srgbClr val="000000"/>
                </a:solidFill>
              </a:rPr>
              <a:t>重点課題：医療機関の機能分化・強化と連携、在宅医療の充実等</a:t>
            </a:r>
            <a:endParaRPr lang="en-US" altLang="ja-JP" sz="2000" dirty="0" smtClean="0">
              <a:solidFill>
                <a:srgbClr val="000000"/>
              </a:solidFill>
            </a:endParaRPr>
          </a:p>
        </p:txBody>
      </p:sp>
      <p:sp>
        <p:nvSpPr>
          <p:cNvPr id="178180" name="Rectangle 2"/>
          <p:cNvSpPr>
            <a:spLocks noChangeArrowheads="1"/>
          </p:cNvSpPr>
          <p:nvPr/>
        </p:nvSpPr>
        <p:spPr bwMode="auto">
          <a:xfrm>
            <a:off x="8301441" y="4292801"/>
            <a:ext cx="1399910"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base" hangingPunct="1">
              <a:spcBef>
                <a:spcPct val="0"/>
              </a:spcBef>
              <a:spcAft>
                <a:spcPct val="0"/>
              </a:spcAft>
              <a:buFontTx/>
              <a:buNone/>
            </a:pPr>
            <a:r>
              <a:rPr lang="ja-JP" altLang="en-US" sz="1800" smtClean="0">
                <a:solidFill>
                  <a:srgbClr val="000000"/>
                </a:solidFill>
                <a:latin typeface="ＭＳ Ｐゴシック" pitchFamily="50" charset="-128"/>
              </a:rPr>
              <a:t>［</a:t>
            </a:r>
            <a:r>
              <a:rPr lang="en-US" altLang="ja-JP" sz="1800" smtClean="0">
                <a:solidFill>
                  <a:srgbClr val="000000"/>
                </a:solidFill>
                <a:latin typeface="ＭＳ Ｐゴシック" pitchFamily="50" charset="-128"/>
              </a:rPr>
              <a:t>12</a:t>
            </a:r>
            <a:r>
              <a:rPr lang="ja-JP" altLang="en-US" sz="1800" smtClean="0">
                <a:solidFill>
                  <a:srgbClr val="000000"/>
                </a:solidFill>
                <a:latin typeface="ＭＳ Ｐゴシック" pitchFamily="50" charset="-128"/>
              </a:rPr>
              <a:t>月</a:t>
            </a:r>
            <a:r>
              <a:rPr lang="en-US" altLang="ja-JP" sz="1800" smtClean="0">
                <a:solidFill>
                  <a:srgbClr val="000000"/>
                </a:solidFill>
                <a:latin typeface="ＭＳ Ｐゴシック" pitchFamily="50" charset="-128"/>
              </a:rPr>
              <a:t>6</a:t>
            </a:r>
            <a:r>
              <a:rPr lang="ja-JP" altLang="en-US" sz="1800" smtClean="0">
                <a:solidFill>
                  <a:srgbClr val="000000"/>
                </a:solidFill>
                <a:latin typeface="ＭＳ Ｐゴシック" pitchFamily="50" charset="-128"/>
              </a:rPr>
              <a:t>日］</a:t>
            </a:r>
          </a:p>
        </p:txBody>
      </p:sp>
      <p:sp>
        <p:nvSpPr>
          <p:cNvPr id="7" name="Rectangle 4"/>
          <p:cNvSpPr>
            <a:spLocks noChangeArrowheads="1"/>
          </p:cNvSpPr>
          <p:nvPr/>
        </p:nvSpPr>
        <p:spPr bwMode="auto">
          <a:xfrm>
            <a:off x="340537" y="1052513"/>
            <a:ext cx="9360827" cy="5516562"/>
          </a:xfrm>
          <a:prstGeom prst="rect">
            <a:avLst/>
          </a:prstGeom>
          <a:solidFill>
            <a:srgbClr val="CCECFF"/>
          </a:solidFill>
          <a:ln w="9525">
            <a:solidFill>
              <a:srgbClr val="000000"/>
            </a:solidFill>
            <a:miter lim="800000"/>
            <a:headEnd/>
            <a:tailEnd/>
          </a:ln>
        </p:spPr>
        <p:txBody>
          <a:bodyPr>
            <a:spAutoFit/>
          </a:bodyPr>
          <a:lstStyle/>
          <a:p>
            <a:pPr fontAlgn="base">
              <a:lnSpc>
                <a:spcPts val="1900"/>
              </a:lnSpc>
              <a:spcBef>
                <a:spcPct val="0"/>
              </a:spcBef>
              <a:spcAft>
                <a:spcPct val="0"/>
              </a:spcAft>
              <a:defRPr/>
            </a:pPr>
            <a:r>
              <a:rPr lang="en-US" altLang="ja-JP" sz="2000" b="1" dirty="0">
                <a:solidFill>
                  <a:srgbClr val="000000"/>
                </a:solidFill>
                <a:latin typeface="ＭＳ Ｐゴシック"/>
              </a:rPr>
              <a:t>《</a:t>
            </a:r>
            <a:r>
              <a:rPr lang="ja-JP" altLang="en-US" sz="2000" b="1" dirty="0">
                <a:solidFill>
                  <a:srgbClr val="000000"/>
                </a:solidFill>
                <a:latin typeface="ＭＳ Ｐゴシック"/>
              </a:rPr>
              <a:t>入院医療</a:t>
            </a:r>
            <a:r>
              <a:rPr lang="en-US" altLang="ja-JP" sz="2000" b="1" dirty="0">
                <a:solidFill>
                  <a:srgbClr val="000000"/>
                </a:solidFill>
                <a:latin typeface="ＭＳ Ｐゴシック"/>
              </a:rPr>
              <a:t>》</a:t>
            </a:r>
          </a:p>
          <a:p>
            <a:pPr fontAlgn="base">
              <a:lnSpc>
                <a:spcPts val="1900"/>
              </a:lnSpc>
              <a:spcBef>
                <a:spcPct val="0"/>
              </a:spcBef>
              <a:spcAft>
                <a:spcPct val="0"/>
              </a:spcAft>
              <a:defRPr/>
            </a:pPr>
            <a:r>
              <a:rPr lang="en-US" altLang="ja-JP" sz="1900" dirty="0">
                <a:solidFill>
                  <a:srgbClr val="000000"/>
                </a:solidFill>
                <a:latin typeface="ＭＳ Ｐゴシック"/>
              </a:rPr>
              <a:t>【</a:t>
            </a:r>
            <a:r>
              <a:rPr lang="ja-JP" altLang="en-US" sz="1900" dirty="0">
                <a:solidFill>
                  <a:srgbClr val="000000"/>
                </a:solidFill>
                <a:latin typeface="ＭＳ Ｐゴシック"/>
              </a:rPr>
              <a:t>高度急性期・一般急性期</a:t>
            </a:r>
            <a:r>
              <a:rPr lang="en-US" altLang="ja-JP" sz="1900" dirty="0">
                <a:solidFill>
                  <a:srgbClr val="000000"/>
                </a:solidFill>
                <a:latin typeface="ＭＳ Ｐゴシック"/>
              </a:rPr>
              <a:t>】</a:t>
            </a:r>
          </a:p>
          <a:p>
            <a:pPr fontAlgn="base">
              <a:lnSpc>
                <a:spcPts val="1900"/>
              </a:lnSpc>
              <a:spcBef>
                <a:spcPct val="0"/>
              </a:spcBef>
              <a:spcAft>
                <a:spcPct val="0"/>
              </a:spcAft>
              <a:defRPr/>
            </a:pPr>
            <a:r>
              <a:rPr kumimoji="0" lang="ja-JP" altLang="en-US" sz="1900" kern="0" dirty="0">
                <a:solidFill>
                  <a:prstClr val="black"/>
                </a:solidFill>
                <a:latin typeface="ＭＳ Ｐゴシック"/>
              </a:rPr>
              <a:t> ○ 病床の機能の明確化と機能に合わせた評価</a:t>
            </a:r>
            <a:endParaRPr kumimoji="0" lang="en-US" altLang="ja-JP" sz="1900"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急性期病床における患者像を適切に評価</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高度急性期・一般急性期を担う病床の機能強化</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重症度・看護必要度の見直しによる患者の状態に応じた医療の提供</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入院早期からのリハビリテーションや退院・転院支援の推進</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急性期病床の平均在院日数の短縮</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ja-JP" altLang="en-US" kern="0" dirty="0">
                <a:solidFill>
                  <a:prstClr val="black"/>
                </a:solidFill>
                <a:latin typeface="ＭＳ Ｐゴシック"/>
              </a:rPr>
              <a:t>　 ・　急性期病床における長期入院患者の評価の適正化</a:t>
            </a:r>
            <a:endParaRPr kumimoji="0" lang="en-US" altLang="ja-JP" kern="0" dirty="0">
              <a:solidFill>
                <a:prstClr val="black"/>
              </a:solidFill>
              <a:latin typeface="ＭＳ Ｐゴシック"/>
            </a:endParaRPr>
          </a:p>
          <a:p>
            <a:pPr fontAlgn="base">
              <a:lnSpc>
                <a:spcPts val="1900"/>
              </a:lnSpc>
              <a:spcBef>
                <a:spcPts val="600"/>
              </a:spcBef>
              <a:spcAft>
                <a:spcPct val="0"/>
              </a:spcAft>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回復期（亜急性期入院医療管理料</a:t>
            </a:r>
            <a:r>
              <a:rPr kumimoji="0" lang="ja-JP" altLang="en-US" sz="1900" kern="0" dirty="0" smtClean="0">
                <a:solidFill>
                  <a:prstClr val="black"/>
                </a:solidFill>
                <a:latin typeface="ＭＳ Ｐゴシック"/>
              </a:rPr>
              <a:t>等）</a:t>
            </a:r>
            <a:r>
              <a:rPr kumimoji="0" lang="en-US" altLang="ja-JP" sz="1900" kern="0" dirty="0" smtClean="0">
                <a:solidFill>
                  <a:prstClr val="black"/>
                </a:solidFill>
                <a:latin typeface="ＭＳ Ｐゴシック"/>
              </a:rPr>
              <a:t>】</a:t>
            </a:r>
            <a:endParaRPr kumimoji="0" lang="en-US" altLang="ja-JP" sz="1900" kern="0" dirty="0">
              <a:solidFill>
                <a:prstClr val="black"/>
              </a:solidFill>
              <a:latin typeface="ＭＳ Ｐゴシック"/>
            </a:endParaRPr>
          </a:p>
          <a:p>
            <a:pPr fontAlgn="base">
              <a:lnSpc>
                <a:spcPts val="1900"/>
              </a:lnSpc>
              <a:spcBef>
                <a:spcPct val="0"/>
              </a:spcBef>
              <a:spcAft>
                <a:spcPct val="0"/>
              </a:spcAft>
              <a:defRPr/>
            </a:pPr>
            <a:r>
              <a:rPr kumimoji="0" lang="ja-JP" altLang="en-US" sz="1900" kern="0" dirty="0">
                <a:solidFill>
                  <a:prstClr val="black"/>
                </a:solidFill>
                <a:latin typeface="ＭＳ Ｐゴシック"/>
              </a:rPr>
              <a:t> ○ 急性期を脱した患者の受け皿となる病床の整備</a:t>
            </a:r>
            <a:endParaRPr kumimoji="0" lang="en-US" altLang="ja-JP" sz="1900" kern="0" dirty="0">
              <a:solidFill>
                <a:prstClr val="black"/>
              </a:solidFill>
              <a:latin typeface="ＭＳ Ｐゴシック"/>
            </a:endParaRPr>
          </a:p>
          <a:p>
            <a:pPr fontAlgn="base">
              <a:lnSpc>
                <a:spcPts val="1900"/>
              </a:lnSpc>
              <a:spcBef>
                <a:spcPct val="0"/>
              </a:spcBef>
              <a:spcAft>
                <a:spcPct val="0"/>
              </a:spcAft>
              <a:defRPr/>
            </a:pPr>
            <a:r>
              <a:rPr kumimoji="0" lang="en-US" altLang="ja-JP" kern="0" dirty="0">
                <a:solidFill>
                  <a:prstClr val="black"/>
                </a:solidFill>
                <a:latin typeface="ＭＳ Ｐゴシック"/>
              </a:rPr>
              <a:t>   </a:t>
            </a:r>
            <a:r>
              <a:rPr kumimoji="0" lang="ja-JP" altLang="en-US" kern="0" dirty="0">
                <a:solidFill>
                  <a:prstClr val="black"/>
                </a:solidFill>
                <a:latin typeface="ＭＳ Ｐゴシック"/>
              </a:rPr>
              <a:t>・　急性期病床からの受入れ、在宅･生活復帰支援、在宅患者の急変時の受入れ</a:t>
            </a:r>
            <a:endParaRPr kumimoji="0" lang="en-US" altLang="ja-JP" kern="0" dirty="0">
              <a:solidFill>
                <a:prstClr val="black"/>
              </a:solidFill>
              <a:latin typeface="ＭＳ Ｐゴシック"/>
            </a:endParaRPr>
          </a:p>
          <a:p>
            <a:pPr fontAlgn="base">
              <a:lnSpc>
                <a:spcPts val="1900"/>
              </a:lnSpc>
              <a:spcBef>
                <a:spcPct val="0"/>
              </a:spcBef>
              <a:spcAft>
                <a:spcPct val="0"/>
              </a:spcAft>
              <a:defRPr/>
            </a:pPr>
            <a:r>
              <a:rPr kumimoji="0" lang="en-US" altLang="ja-JP" kern="0" dirty="0">
                <a:solidFill>
                  <a:prstClr val="black"/>
                </a:solidFill>
                <a:latin typeface="ＭＳ Ｐゴシック"/>
              </a:rPr>
              <a:t>    </a:t>
            </a:r>
            <a:r>
              <a:rPr kumimoji="0" lang="ja-JP" altLang="en-US" kern="0" dirty="0">
                <a:solidFill>
                  <a:prstClr val="black"/>
                </a:solidFill>
                <a:latin typeface="ＭＳ Ｐゴシック"/>
              </a:rPr>
              <a:t>など病床機能を明確化した上で評価　等</a:t>
            </a:r>
            <a:endParaRPr kumimoji="0" lang="en-US" altLang="ja-JP" kern="0" dirty="0">
              <a:solidFill>
                <a:prstClr val="black"/>
              </a:solidFill>
              <a:latin typeface="ＭＳ Ｐゴシック"/>
            </a:endParaRPr>
          </a:p>
          <a:p>
            <a:pPr marL="173038" indent="-173038">
              <a:lnSpc>
                <a:spcPts val="1900"/>
              </a:lnSpc>
              <a:spcBef>
                <a:spcPts val="600"/>
              </a:spcBef>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長期療養</a:t>
            </a:r>
            <a:r>
              <a:rPr kumimoji="0" lang="en-US" altLang="ja-JP" sz="1900" kern="0" dirty="0">
                <a:solidFill>
                  <a:prstClr val="black"/>
                </a:solidFill>
                <a:latin typeface="ＭＳ Ｐゴシック"/>
              </a:rPr>
              <a:t>】</a:t>
            </a:r>
          </a:p>
          <a:p>
            <a:pPr marL="173038" indent="-173038">
              <a:lnSpc>
                <a:spcPts val="1900"/>
              </a:lnSpc>
              <a:defRPr/>
            </a:pPr>
            <a:r>
              <a:rPr kumimoji="0" lang="ja-JP" altLang="en-US" sz="1900" kern="0" dirty="0">
                <a:solidFill>
                  <a:prstClr val="black"/>
                </a:solidFill>
                <a:latin typeface="ＭＳ Ｐゴシック"/>
              </a:rPr>
              <a:t> ○ 長期療養患者の受け皿の確保</a:t>
            </a:r>
            <a:endParaRPr kumimoji="0" lang="en-US" altLang="ja-JP" sz="1900" kern="0" dirty="0">
              <a:solidFill>
                <a:prstClr val="black"/>
              </a:solidFill>
              <a:latin typeface="ＭＳ Ｐゴシック"/>
            </a:endParaRPr>
          </a:p>
          <a:p>
            <a:pPr marL="173038" indent="-173038">
              <a:lnSpc>
                <a:spcPts val="1900"/>
              </a:lnSpc>
              <a:spcBef>
                <a:spcPts val="600"/>
              </a:spcBef>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地域特性</a:t>
            </a:r>
            <a:r>
              <a:rPr kumimoji="0" lang="en-US" altLang="ja-JP" sz="1900" kern="0" dirty="0">
                <a:solidFill>
                  <a:prstClr val="black"/>
                </a:solidFill>
                <a:latin typeface="ＭＳ Ｐゴシック"/>
              </a:rPr>
              <a:t>】</a:t>
            </a:r>
          </a:p>
          <a:p>
            <a:pPr marL="173038" indent="-173038">
              <a:lnSpc>
                <a:spcPts val="1900"/>
              </a:lnSpc>
              <a:defRPr/>
            </a:pPr>
            <a:r>
              <a:rPr kumimoji="0" lang="ja-JP" altLang="en-US" sz="1900" kern="0" dirty="0">
                <a:solidFill>
                  <a:prstClr val="black"/>
                </a:solidFill>
                <a:latin typeface="ＭＳ Ｐゴシック"/>
              </a:rPr>
              <a:t> ○ 医療資源の少ない地域の実情に配慮した評価</a:t>
            </a:r>
            <a:endParaRPr kumimoji="0" lang="en-US" altLang="ja-JP" sz="1900" kern="0" dirty="0">
              <a:solidFill>
                <a:prstClr val="black"/>
              </a:solidFill>
              <a:latin typeface="ＭＳ Ｐゴシック"/>
            </a:endParaRPr>
          </a:p>
          <a:p>
            <a:pPr marL="173038" indent="-173038">
              <a:lnSpc>
                <a:spcPts val="1900"/>
              </a:lnSpc>
              <a:spcBef>
                <a:spcPts val="600"/>
              </a:spcBef>
              <a:defRPr/>
            </a:pPr>
            <a:r>
              <a:rPr kumimoji="0" lang="en-US" altLang="ja-JP" sz="1900" kern="0" dirty="0">
                <a:solidFill>
                  <a:prstClr val="black"/>
                </a:solidFill>
                <a:latin typeface="ＭＳ Ｐゴシック"/>
              </a:rPr>
              <a:t>【</a:t>
            </a:r>
            <a:r>
              <a:rPr kumimoji="0" lang="ja-JP" altLang="en-US" sz="1900" kern="0" dirty="0">
                <a:solidFill>
                  <a:prstClr val="black"/>
                </a:solidFill>
                <a:latin typeface="ＭＳ Ｐゴシック"/>
              </a:rPr>
              <a:t>有床診療所</a:t>
            </a:r>
            <a:r>
              <a:rPr kumimoji="0" lang="en-US" altLang="ja-JP" sz="1900" kern="0" dirty="0">
                <a:solidFill>
                  <a:prstClr val="black"/>
                </a:solidFill>
                <a:latin typeface="ＭＳ Ｐゴシック"/>
              </a:rPr>
              <a:t>】</a:t>
            </a:r>
          </a:p>
          <a:p>
            <a:pPr fontAlgn="base">
              <a:lnSpc>
                <a:spcPts val="1900"/>
              </a:lnSpc>
              <a:spcBef>
                <a:spcPct val="0"/>
              </a:spcBef>
              <a:spcAft>
                <a:spcPct val="0"/>
              </a:spcAft>
              <a:defRPr/>
            </a:pPr>
            <a:r>
              <a:rPr lang="ja-JP" altLang="en-US" sz="1900" dirty="0">
                <a:solidFill>
                  <a:srgbClr val="000000"/>
                </a:solidFill>
                <a:latin typeface="ＭＳ Ｐゴシック"/>
              </a:rPr>
              <a:t> ○ 地域包括ケアシステムの構築を目指していく中での評価</a:t>
            </a:r>
            <a:endParaRPr lang="en-US" altLang="ja-JP" sz="1900" dirty="0">
              <a:solidFill>
                <a:srgbClr val="000000"/>
              </a:solidFill>
              <a:latin typeface="ＭＳ Ｐゴシック"/>
            </a:endParaRPr>
          </a:p>
          <a:p>
            <a:pPr fontAlgn="base">
              <a:lnSpc>
                <a:spcPts val="1900"/>
              </a:lnSpc>
              <a:spcBef>
                <a:spcPct val="0"/>
              </a:spcBef>
              <a:spcAft>
                <a:spcPct val="0"/>
              </a:spcAft>
              <a:defRPr/>
            </a:pPr>
            <a:r>
              <a:rPr lang="ja-JP" altLang="en-US" dirty="0">
                <a:solidFill>
                  <a:srgbClr val="000000"/>
                </a:solidFill>
                <a:latin typeface="ＭＳ Ｐゴシック"/>
              </a:rPr>
              <a:t>　 ・　病院からの早期退院患者の受入れ、在宅患者の急変時の受入れ、</a:t>
            </a:r>
            <a:endParaRPr lang="en-US" altLang="ja-JP" dirty="0">
              <a:solidFill>
                <a:srgbClr val="000000"/>
              </a:solidFill>
              <a:latin typeface="ＭＳ Ｐゴシック"/>
            </a:endParaRPr>
          </a:p>
          <a:p>
            <a:pPr fontAlgn="base">
              <a:lnSpc>
                <a:spcPts val="1900"/>
              </a:lnSpc>
              <a:spcBef>
                <a:spcPct val="0"/>
              </a:spcBef>
              <a:spcAft>
                <a:spcPct val="0"/>
              </a:spcAft>
              <a:defRPr/>
            </a:pPr>
            <a:r>
              <a:rPr lang="en-US" altLang="ja-JP" dirty="0">
                <a:solidFill>
                  <a:srgbClr val="000000"/>
                </a:solidFill>
                <a:latin typeface="ＭＳ Ｐゴシック"/>
              </a:rPr>
              <a:t>     </a:t>
            </a:r>
            <a:r>
              <a:rPr lang="ja-JP" altLang="en-US" dirty="0">
                <a:solidFill>
                  <a:srgbClr val="000000"/>
                </a:solidFill>
                <a:latin typeface="ＭＳ Ｐゴシック"/>
              </a:rPr>
              <a:t>在宅医療の拠点、終末期医療、専門医療 等</a:t>
            </a:r>
            <a:r>
              <a:rPr lang="en-US" altLang="ja-JP" dirty="0">
                <a:solidFill>
                  <a:srgbClr val="000000"/>
                </a:solidFill>
                <a:latin typeface="ＭＳ Ｐゴシック"/>
              </a:rPr>
              <a:t>  </a:t>
            </a:r>
            <a:endParaRPr lang="ja-JP" altLang="en-US" dirty="0">
              <a:solidFill>
                <a:srgbClr val="000000"/>
              </a:solidFill>
              <a:latin typeface="ＭＳ Ｐゴシック"/>
            </a:endParaRPr>
          </a:p>
        </p:txBody>
      </p:sp>
      <p:sp>
        <p:nvSpPr>
          <p:cNvPr id="178183" name="Rectangle 2"/>
          <p:cNvSpPr>
            <a:spLocks noChangeArrowheads="1"/>
          </p:cNvSpPr>
          <p:nvPr/>
        </p:nvSpPr>
        <p:spPr bwMode="auto">
          <a:xfrm>
            <a:off x="4796499" y="355612"/>
            <a:ext cx="4904846"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ja-JP" altLang="en-US" sz="1800" smtClean="0">
                <a:solidFill>
                  <a:srgbClr val="000000"/>
                </a:solidFill>
                <a:latin typeface="ＭＳ Ｐゴシック" pitchFamily="50" charset="-128"/>
              </a:rPr>
              <a:t>［平成</a:t>
            </a:r>
            <a:r>
              <a:rPr lang="en-US" altLang="ja-JP" sz="1800" smtClean="0">
                <a:solidFill>
                  <a:srgbClr val="000000"/>
                </a:solidFill>
                <a:latin typeface="ＭＳ Ｐゴシック" pitchFamily="50" charset="-128"/>
              </a:rPr>
              <a:t>25</a:t>
            </a:r>
            <a:r>
              <a:rPr lang="ja-JP" altLang="en-US" sz="1800" smtClean="0">
                <a:solidFill>
                  <a:srgbClr val="000000"/>
                </a:solidFill>
                <a:latin typeface="ＭＳ Ｐゴシック" pitchFamily="50" charset="-128"/>
              </a:rPr>
              <a:t>年</a:t>
            </a:r>
            <a:r>
              <a:rPr lang="en-US" altLang="ja-JP" sz="1800" smtClean="0">
                <a:solidFill>
                  <a:srgbClr val="000000"/>
                </a:solidFill>
                <a:latin typeface="ＭＳ Ｐゴシック" pitchFamily="50" charset="-128"/>
              </a:rPr>
              <a:t>12</a:t>
            </a:r>
            <a:r>
              <a:rPr lang="ja-JP" altLang="en-US" sz="1800" smtClean="0">
                <a:solidFill>
                  <a:srgbClr val="000000"/>
                </a:solidFill>
                <a:latin typeface="ＭＳ Ｐゴシック" pitchFamily="50" charset="-128"/>
              </a:rPr>
              <a:t>月</a:t>
            </a:r>
            <a:r>
              <a:rPr lang="en-US" altLang="ja-JP" sz="1800" smtClean="0">
                <a:solidFill>
                  <a:srgbClr val="000000"/>
                </a:solidFill>
                <a:latin typeface="ＭＳ Ｐゴシック" pitchFamily="50" charset="-128"/>
              </a:rPr>
              <a:t>6</a:t>
            </a:r>
            <a:r>
              <a:rPr lang="ja-JP" altLang="en-US" sz="1800" smtClean="0">
                <a:solidFill>
                  <a:srgbClr val="000000"/>
                </a:solidFill>
                <a:latin typeface="ＭＳ Ｐゴシック" pitchFamily="50" charset="-128"/>
              </a:rPr>
              <a:t>日医療部会・医療保険部会］</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6</a:t>
            </a:fld>
            <a:endParaRPr lang="ja-JP" altLang="en-US" dirty="0">
              <a:solidFill>
                <a:prstClr val="black"/>
              </a:solidFill>
              <a:latin typeface="Calibri"/>
            </a:endParaRPr>
          </a:p>
        </p:txBody>
      </p:sp>
    </p:spTree>
    <p:extLst>
      <p:ext uri="{BB962C8B-B14F-4D97-AF65-F5344CB8AC3E}">
        <p14:creationId xmlns:p14="http://schemas.microsoft.com/office/powerpoint/2010/main" xmlns="" val="36908242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ChangeArrowheads="1"/>
          </p:cNvSpPr>
          <p:nvPr/>
        </p:nvSpPr>
        <p:spPr bwMode="auto">
          <a:xfrm>
            <a:off x="194393" y="44450"/>
            <a:ext cx="9517327" cy="649288"/>
          </a:xfrm>
          <a:prstGeom prst="rect">
            <a:avLst/>
          </a:prstGeom>
          <a:solidFill>
            <a:srgbClr val="99CC00"/>
          </a:solidFill>
          <a:ln w="38100" cmpd="dbl">
            <a:solidFill>
              <a:schemeClr val="tx1"/>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fontAlgn="base" hangingPunct="1">
              <a:spcBef>
                <a:spcPct val="0"/>
              </a:spcBef>
              <a:spcAft>
                <a:spcPct val="0"/>
              </a:spcAft>
              <a:buFontTx/>
              <a:buNone/>
            </a:pPr>
            <a:r>
              <a:rPr lang="ja-JP" altLang="en-US" dirty="0">
                <a:solidFill>
                  <a:srgbClr val="000000"/>
                </a:solidFill>
              </a:rPr>
              <a:t>９</a:t>
            </a:r>
            <a:r>
              <a:rPr lang="ja-JP" altLang="en-US" dirty="0" smtClean="0">
                <a:solidFill>
                  <a:srgbClr val="000000"/>
                </a:solidFill>
              </a:rPr>
              <a:t>．</a:t>
            </a:r>
            <a:r>
              <a:rPr lang="ja-JP" altLang="en-US" dirty="0">
                <a:solidFill>
                  <a:srgbClr val="000000"/>
                </a:solidFill>
                <a:latin typeface="Arial" charset="0"/>
                <a:ea typeface="ＭＳ Ｐゴシック"/>
              </a:rPr>
              <a:t>うがい薬のみを処方する場合の取扱い</a:t>
            </a:r>
            <a:endParaRPr lang="ja-JP" altLang="en-US" dirty="0" smtClean="0">
              <a:solidFill>
                <a:srgbClr val="000000"/>
              </a:solidFill>
            </a:endParaRPr>
          </a:p>
        </p:txBody>
      </p:sp>
      <p:sp>
        <p:nvSpPr>
          <p:cNvPr id="82948" name="Rectangle 7"/>
          <p:cNvSpPr>
            <a:spLocks noChangeArrowheads="1"/>
          </p:cNvSpPr>
          <p:nvPr/>
        </p:nvSpPr>
        <p:spPr bwMode="auto">
          <a:xfrm>
            <a:off x="116946" y="809625"/>
            <a:ext cx="6956516" cy="428625"/>
          </a:xfrm>
          <a:prstGeom prst="rect">
            <a:avLst/>
          </a:prstGeom>
          <a:solidFill>
            <a:srgbClr val="FFFF00"/>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Aft>
                <a:spcPct val="0"/>
              </a:spcAft>
              <a:buFontTx/>
              <a:buNone/>
            </a:pPr>
            <a:r>
              <a:rPr lang="ja-JP" altLang="en-US" sz="2400" dirty="0" smtClean="0">
                <a:solidFill>
                  <a:srgbClr val="000000"/>
                </a:solidFill>
                <a:latin typeface="Arial" charset="0"/>
              </a:rPr>
              <a:t>改定率決定の際の財務大臣と厚生労働大臣の合意</a:t>
            </a:r>
          </a:p>
        </p:txBody>
      </p:sp>
      <p:sp>
        <p:nvSpPr>
          <p:cNvPr id="82949" name="Rectangle 10"/>
          <p:cNvSpPr>
            <a:spLocks noChangeArrowheads="1"/>
          </p:cNvSpPr>
          <p:nvPr/>
        </p:nvSpPr>
        <p:spPr bwMode="auto">
          <a:xfrm>
            <a:off x="116946" y="1238252"/>
            <a:ext cx="9623954" cy="1515461"/>
          </a:xfrm>
          <a:prstGeom prst="rect">
            <a:avLst/>
          </a:prstGeom>
          <a:solidFill>
            <a:srgbClr val="FFFF99">
              <a:alpha val="50195"/>
            </a:srgbClr>
          </a:solidFill>
          <a:ln w="9525">
            <a:solidFill>
              <a:schemeClr val="tx1"/>
            </a:solidFill>
            <a:miter lim="800000"/>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base" hangingPunct="1">
              <a:spcBef>
                <a:spcPct val="0"/>
              </a:spcBef>
              <a:spcAft>
                <a:spcPct val="0"/>
              </a:spcAft>
              <a:buFont typeface="Arial" charset="0"/>
              <a:buNone/>
            </a:pPr>
            <a:r>
              <a:rPr lang="ja-JP" altLang="en-US" sz="2200" dirty="0" smtClean="0">
                <a:solidFill>
                  <a:srgbClr val="000000"/>
                </a:solidFill>
                <a:latin typeface="ＭＳ Ｐゴシック" charset="-128"/>
              </a:rPr>
              <a:t>○  医療費適正化の観点から、入院中の患者以外の患者に対して、</a:t>
            </a:r>
            <a:endParaRPr lang="en-US" altLang="ja-JP" sz="2200" dirty="0" smtClean="0">
              <a:solidFill>
                <a:srgbClr val="000000"/>
              </a:solidFill>
              <a:latin typeface="ＭＳ Ｐゴシック" charset="-128"/>
            </a:endParaRPr>
          </a:p>
          <a:p>
            <a:pPr eaLnBrk="1" fontAlgn="base" hangingPunct="1">
              <a:spcBef>
                <a:spcPct val="0"/>
              </a:spcBef>
              <a:spcAft>
                <a:spcPct val="0"/>
              </a:spcAft>
              <a:buFont typeface="Arial" charset="0"/>
              <a:buNone/>
            </a:pPr>
            <a:r>
              <a:rPr lang="ja-JP" altLang="en-US" sz="2200" dirty="0">
                <a:solidFill>
                  <a:srgbClr val="000000"/>
                </a:solidFill>
                <a:latin typeface="ＭＳ Ｐゴシック" charset="-128"/>
              </a:rPr>
              <a:t>　</a:t>
            </a:r>
            <a:r>
              <a:rPr lang="ja-JP" altLang="en-US" sz="2200" u="sng" dirty="0">
                <a:solidFill>
                  <a:srgbClr val="FF0000"/>
                </a:solidFill>
                <a:latin typeface="ＭＳ Ｐゴシック" charset="-128"/>
              </a:rPr>
              <a:t>うがい</a:t>
            </a:r>
            <a:r>
              <a:rPr lang="ja-JP" altLang="en-US" sz="2200" u="sng" dirty="0" smtClean="0">
                <a:solidFill>
                  <a:srgbClr val="FF0000"/>
                </a:solidFill>
                <a:latin typeface="ＭＳ Ｐゴシック" charset="-128"/>
              </a:rPr>
              <a:t>薬（治療目的のものを除く）のみ</a:t>
            </a:r>
            <a:r>
              <a:rPr lang="ja-JP" altLang="en-US" sz="2200" dirty="0" smtClean="0">
                <a:solidFill>
                  <a:prstClr val="black"/>
                </a:solidFill>
                <a:latin typeface="ＭＳ Ｐゴシック" charset="-128"/>
              </a:rPr>
              <a:t>を</a:t>
            </a:r>
            <a:r>
              <a:rPr lang="ja-JP" altLang="en-US" sz="2200" dirty="0">
                <a:solidFill>
                  <a:prstClr val="black"/>
                </a:solidFill>
                <a:latin typeface="ＭＳ Ｐゴシック" charset="-128"/>
              </a:rPr>
              <a:t>投与</a:t>
            </a:r>
            <a:r>
              <a:rPr lang="ja-JP" altLang="en-US" sz="2200" dirty="0" smtClean="0">
                <a:solidFill>
                  <a:prstClr val="black"/>
                </a:solidFill>
                <a:latin typeface="ＭＳ Ｐゴシック" charset="-128"/>
              </a:rPr>
              <a:t>された場合</a:t>
            </a:r>
            <a:r>
              <a:rPr lang="ja-JP" altLang="en-US" sz="2200" dirty="0" smtClean="0">
                <a:solidFill>
                  <a:srgbClr val="000000"/>
                </a:solidFill>
                <a:latin typeface="ＭＳ Ｐゴシック" charset="-128"/>
              </a:rPr>
              <a:t>については、</a:t>
            </a:r>
            <a:endParaRPr lang="en-US" altLang="ja-JP" sz="2200" dirty="0" smtClean="0">
              <a:solidFill>
                <a:srgbClr val="000000"/>
              </a:solidFill>
              <a:latin typeface="ＭＳ Ｐゴシック" charset="-128"/>
            </a:endParaRPr>
          </a:p>
          <a:p>
            <a:pPr eaLnBrk="1" fontAlgn="base" hangingPunct="1">
              <a:spcBef>
                <a:spcPct val="0"/>
              </a:spcBef>
              <a:spcAft>
                <a:spcPct val="0"/>
              </a:spcAft>
              <a:buFont typeface="Arial" charset="0"/>
              <a:buNone/>
            </a:pPr>
            <a:r>
              <a:rPr lang="ja-JP" altLang="en-US" sz="2200" dirty="0">
                <a:solidFill>
                  <a:srgbClr val="000000"/>
                </a:solidFill>
                <a:latin typeface="ＭＳ Ｐゴシック" charset="-128"/>
              </a:rPr>
              <a:t>　</a:t>
            </a:r>
            <a:r>
              <a:rPr lang="ja-JP" altLang="en-US" sz="2200" dirty="0" smtClean="0">
                <a:solidFill>
                  <a:srgbClr val="000000"/>
                </a:solidFill>
                <a:latin typeface="ＭＳ Ｐゴシック" charset="-128"/>
              </a:rPr>
              <a:t>当該うがい薬に係る処方料、調剤料、薬剤料、処方せん料、調剤技術基本料を算定しない</a:t>
            </a:r>
            <a:endParaRPr lang="en-US" altLang="ja-JP" sz="2200" dirty="0" smtClean="0">
              <a:solidFill>
                <a:srgbClr val="000000"/>
              </a:solidFill>
              <a:latin typeface="ＭＳ Ｐゴシック" charset="-128"/>
            </a:endParaRPr>
          </a:p>
          <a:p>
            <a:pPr algn="just" fontAlgn="base">
              <a:spcBef>
                <a:spcPct val="0"/>
              </a:spcBef>
              <a:spcAft>
                <a:spcPct val="0"/>
              </a:spcAft>
              <a:buFont typeface="Arial" charset="0"/>
              <a:buNone/>
            </a:pPr>
            <a:endParaRPr lang="en-US" altLang="ja-JP" sz="1900" dirty="0" smtClean="0">
              <a:solidFill>
                <a:srgbClr val="000000"/>
              </a:solidFill>
              <a:latin typeface="ＭＳ Ｐゴシック" charset="-128"/>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7790668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83537" y="1097418"/>
            <a:ext cx="9647311" cy="1543040"/>
          </a:xfrm>
          <a:prstGeom prst="rect">
            <a:avLst/>
          </a:prstGeom>
          <a:solidFill>
            <a:srgbClr val="FFFFAF">
              <a:alpha val="49804"/>
            </a:srgbClr>
          </a:solidFill>
          <a:ln w="9525">
            <a:solidFill>
              <a:schemeClr val="tx1"/>
            </a:solidFill>
            <a:miter lim="800000"/>
            <a:headEnd/>
            <a:tailEnd/>
          </a:ln>
        </p:spPr>
        <p:txBody>
          <a:bodyPr/>
          <a:lstStyle/>
          <a:p>
            <a:pPr marL="179388" indent="-179388">
              <a:lnSpc>
                <a:spcPts val="2000"/>
              </a:lnSpc>
              <a:buFont typeface="Wingdings" pitchFamily="2" charset="2"/>
              <a:buChar char="Ø"/>
            </a:pPr>
            <a:r>
              <a:rPr lang="ja-JP" altLang="en-US" dirty="0" smtClean="0">
                <a:solidFill>
                  <a:prstClr val="black"/>
                </a:solidFill>
              </a:rPr>
              <a:t>　平成２６年３月３１日までとされていた、要介護被</a:t>
            </a:r>
            <a:r>
              <a:rPr lang="ja-JP" altLang="en-US" dirty="0">
                <a:solidFill>
                  <a:prstClr val="black"/>
                </a:solidFill>
              </a:rPr>
              <a:t>保険者等に対する維持期の脳血管疾患</a:t>
            </a:r>
            <a:r>
              <a:rPr lang="ja-JP" altLang="en-US" dirty="0" smtClean="0">
                <a:solidFill>
                  <a:prstClr val="black"/>
                </a:solidFill>
              </a:rPr>
              <a:t>等リハビリテーション、運動器</a:t>
            </a:r>
            <a:r>
              <a:rPr lang="ja-JP" altLang="en-US" dirty="0">
                <a:solidFill>
                  <a:prstClr val="black"/>
                </a:solidFill>
              </a:rPr>
              <a:t>リハビリテーションについて</a:t>
            </a:r>
            <a:r>
              <a:rPr lang="ja-JP" altLang="en-US" dirty="0" smtClean="0">
                <a:solidFill>
                  <a:prstClr val="black"/>
                </a:solidFill>
              </a:rPr>
              <a:t>、以下の</a:t>
            </a:r>
            <a:r>
              <a:rPr lang="ja-JP" altLang="en-US" dirty="0" smtClean="0">
                <a:solidFill>
                  <a:prstClr val="black"/>
                </a:solidFill>
                <a:latin typeface="ＭＳ Ｐゴシック"/>
              </a:rPr>
              <a:t>見直しを行う。</a:t>
            </a:r>
            <a:r>
              <a:rPr lang="ja-JP" altLang="en-US" dirty="0" smtClean="0">
                <a:solidFill>
                  <a:srgbClr val="FF0000"/>
                </a:solidFill>
                <a:latin typeface="ＭＳ Ｐゴシック"/>
              </a:rPr>
              <a:t>　　</a:t>
            </a:r>
            <a:endParaRPr lang="en-US" altLang="ja-JP" dirty="0" smtClean="0">
              <a:solidFill>
                <a:srgbClr val="FF0000"/>
              </a:solidFill>
              <a:latin typeface="ＭＳ Ｐゴシック"/>
            </a:endParaRPr>
          </a:p>
          <a:p>
            <a:r>
              <a:rPr lang="ja-JP" altLang="en-US" sz="1600" dirty="0" smtClean="0">
                <a:solidFill>
                  <a:srgbClr val="0070C0"/>
                </a:solidFill>
                <a:latin typeface="ＭＳ Ｐゴシック"/>
              </a:rPr>
              <a:t>　　１．</a:t>
            </a:r>
            <a:r>
              <a:rPr lang="ja-JP" altLang="en-US" sz="1600" u="sng" dirty="0" smtClean="0">
                <a:solidFill>
                  <a:srgbClr val="0070C0"/>
                </a:solidFill>
                <a:latin typeface="ＭＳ Ｐゴシック"/>
              </a:rPr>
              <a:t>過去</a:t>
            </a:r>
            <a:r>
              <a:rPr lang="ja-JP" altLang="en-US" sz="1600" u="sng" dirty="0">
                <a:solidFill>
                  <a:srgbClr val="0070C0"/>
                </a:solidFill>
                <a:latin typeface="ＭＳ Ｐゴシック"/>
              </a:rPr>
              <a:t>１年間に介護</a:t>
            </a:r>
            <a:r>
              <a:rPr lang="ja-JP" altLang="en-US" sz="1600" u="sng" dirty="0" smtClean="0">
                <a:solidFill>
                  <a:srgbClr val="0070C0"/>
                </a:solidFill>
                <a:latin typeface="ＭＳ Ｐゴシック"/>
              </a:rPr>
              <a:t>保険の通所リハビリテーション等の実績がない</a:t>
            </a:r>
            <a:r>
              <a:rPr lang="ja-JP" altLang="en-US" sz="1600" u="sng" dirty="0">
                <a:solidFill>
                  <a:srgbClr val="0070C0"/>
                </a:solidFill>
                <a:latin typeface="ＭＳ Ｐゴシック"/>
              </a:rPr>
              <a:t>医療</a:t>
            </a:r>
            <a:r>
              <a:rPr lang="ja-JP" altLang="en-US" sz="1600" u="sng" dirty="0" smtClean="0">
                <a:solidFill>
                  <a:srgbClr val="0070C0"/>
                </a:solidFill>
                <a:latin typeface="ＭＳ Ｐゴシック"/>
              </a:rPr>
              <a:t>機関は、１００分の９０に相当する</a:t>
            </a:r>
            <a:endParaRPr lang="en-US" altLang="ja-JP" sz="1600" u="sng" dirty="0" smtClean="0">
              <a:solidFill>
                <a:srgbClr val="0070C0"/>
              </a:solidFill>
              <a:latin typeface="ＭＳ Ｐゴシック"/>
            </a:endParaRPr>
          </a:p>
          <a:p>
            <a:r>
              <a:rPr lang="en-US" altLang="ja-JP" sz="1600" dirty="0">
                <a:solidFill>
                  <a:srgbClr val="0070C0"/>
                </a:solidFill>
                <a:latin typeface="ＭＳ Ｐゴシック"/>
              </a:rPr>
              <a:t> </a:t>
            </a:r>
            <a:r>
              <a:rPr lang="en-US" altLang="ja-JP" sz="1600" dirty="0" smtClean="0">
                <a:solidFill>
                  <a:srgbClr val="0070C0"/>
                </a:solidFill>
                <a:latin typeface="ＭＳ Ｐゴシック"/>
              </a:rPr>
              <a:t>      </a:t>
            </a:r>
            <a:r>
              <a:rPr lang="ja-JP" altLang="en-US" sz="1600" u="sng" dirty="0" smtClean="0">
                <a:solidFill>
                  <a:srgbClr val="0070C0"/>
                </a:solidFill>
                <a:latin typeface="ＭＳ Ｐゴシック"/>
              </a:rPr>
              <a:t>点数で算定する。</a:t>
            </a:r>
            <a:endParaRPr lang="en-US" altLang="ja-JP" sz="1400" dirty="0" smtClean="0">
              <a:solidFill>
                <a:srgbClr val="0070C0"/>
              </a:solidFill>
              <a:latin typeface="ＭＳ Ｐゴシック"/>
            </a:endParaRPr>
          </a:p>
          <a:p>
            <a:pPr marL="271463" indent="-271463"/>
            <a:r>
              <a:rPr lang="ja-JP" altLang="en-US" sz="1600" dirty="0" smtClean="0">
                <a:solidFill>
                  <a:srgbClr val="0070C0"/>
                </a:solidFill>
                <a:latin typeface="ＭＳ Ｐゴシック"/>
              </a:rPr>
              <a:t>　　２．</a:t>
            </a:r>
            <a:r>
              <a:rPr lang="ja-JP" altLang="en-US" sz="1600" u="sng" dirty="0" smtClean="0">
                <a:solidFill>
                  <a:srgbClr val="0070C0"/>
                </a:solidFill>
                <a:latin typeface="ＭＳ Ｐゴシック"/>
              </a:rPr>
              <a:t>入院患者については、期限を設けずに維持期リハビリテーションの対象患者とし、外来患者については、</a:t>
            </a:r>
            <a:endParaRPr lang="en-US" altLang="ja-JP" sz="1600" u="sng" dirty="0" smtClean="0">
              <a:solidFill>
                <a:srgbClr val="0070C0"/>
              </a:solidFill>
              <a:latin typeface="ＭＳ Ｐゴシック"/>
            </a:endParaRPr>
          </a:p>
          <a:p>
            <a:pPr marL="271463" indent="-271463"/>
            <a:r>
              <a:rPr lang="ja-JP" altLang="en-US" sz="1600" dirty="0">
                <a:solidFill>
                  <a:srgbClr val="0070C0"/>
                </a:solidFill>
                <a:latin typeface="ＭＳ Ｐゴシック"/>
              </a:rPr>
              <a:t>　</a:t>
            </a:r>
            <a:r>
              <a:rPr lang="ja-JP" altLang="en-US" sz="1600" dirty="0" smtClean="0">
                <a:solidFill>
                  <a:srgbClr val="0070C0"/>
                </a:solidFill>
                <a:latin typeface="ＭＳ Ｐゴシック"/>
              </a:rPr>
              <a:t>　　</a:t>
            </a:r>
            <a:r>
              <a:rPr lang="ja-JP" altLang="en-US" sz="1600" u="sng" dirty="0" smtClean="0">
                <a:solidFill>
                  <a:srgbClr val="0070C0"/>
                </a:solidFill>
                <a:latin typeface="ＭＳ Ｐゴシック"/>
              </a:rPr>
              <a:t>原則として平成２８年３月３１日までとする。（２年間の延長）</a:t>
            </a:r>
            <a:endParaRPr lang="en-US" altLang="ja-JP" sz="1200" dirty="0" smtClean="0">
              <a:solidFill>
                <a:prstClr val="black"/>
              </a:solidFill>
              <a:latin typeface="ＭＳ Ｐゴシック" pitchFamily="50" charset="-128"/>
            </a:endParaRPr>
          </a:p>
          <a:p>
            <a:pPr algn="r"/>
            <a:r>
              <a:rPr lang="ja-JP" altLang="en-US" dirty="0" smtClean="0">
                <a:solidFill>
                  <a:prstClr val="black"/>
                </a:solidFill>
                <a:latin typeface="ＭＳ Ｐゴシック" pitchFamily="50" charset="-128"/>
              </a:rPr>
              <a:t>　　 　　　　　　　　　　　　　　　　　　　　</a:t>
            </a:r>
            <a:r>
              <a:rPr lang="ja-JP" altLang="en-US" sz="1600" dirty="0" smtClean="0">
                <a:solidFill>
                  <a:prstClr val="black"/>
                </a:solidFill>
                <a:latin typeface="ＭＳ Ｐゴシック" pitchFamily="50" charset="-128"/>
              </a:rPr>
              <a:t>　　</a:t>
            </a:r>
            <a:endParaRPr lang="ja-JP" altLang="en-US" sz="1600" dirty="0">
              <a:solidFill>
                <a:prstClr val="black"/>
              </a:solidFill>
            </a:endParaRPr>
          </a:p>
        </p:txBody>
      </p:sp>
      <p:sp>
        <p:nvSpPr>
          <p:cNvPr id="9" name="Rectangle 37"/>
          <p:cNvSpPr>
            <a:spLocks noChangeArrowheads="1"/>
          </p:cNvSpPr>
          <p:nvPr/>
        </p:nvSpPr>
        <p:spPr bwMode="auto">
          <a:xfrm>
            <a:off x="83535" y="3382175"/>
            <a:ext cx="9647229" cy="707370"/>
          </a:xfrm>
          <a:prstGeom prst="rect">
            <a:avLst/>
          </a:prstGeom>
          <a:solidFill>
            <a:srgbClr val="FFFFAF">
              <a:alpha val="49804"/>
            </a:srgbClr>
          </a:solidFill>
          <a:ln w="9525">
            <a:solidFill>
              <a:schemeClr val="tx1"/>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342900" indent="-342900">
              <a:buFont typeface="Wingdings" panose="05000000000000000000" pitchFamily="2" charset="2"/>
              <a:buChar char="Ø"/>
            </a:pPr>
            <a:r>
              <a:rPr lang="ja-JP" altLang="en-US" dirty="0" smtClean="0">
                <a:solidFill>
                  <a:prstClr val="black"/>
                </a:solidFill>
              </a:rPr>
              <a:t>介護職員等喀痰吸引等指示の評価の拡大</a:t>
            </a:r>
            <a:endParaRPr lang="en-US" altLang="ja-JP" dirty="0" smtClean="0">
              <a:solidFill>
                <a:prstClr val="black"/>
              </a:solidFill>
            </a:endParaRPr>
          </a:p>
          <a:p>
            <a:r>
              <a:rPr lang="ja-JP" altLang="en-US" dirty="0" smtClean="0">
                <a:solidFill>
                  <a:prstClr val="black"/>
                </a:solidFill>
              </a:rPr>
              <a:t>　　</a:t>
            </a:r>
            <a:r>
              <a:rPr lang="ja-JP" altLang="ja-JP" sz="1600" dirty="0" smtClean="0">
                <a:solidFill>
                  <a:prstClr val="black"/>
                </a:solidFill>
              </a:rPr>
              <a:t>保険医</a:t>
            </a:r>
            <a:r>
              <a:rPr lang="ja-JP" altLang="ja-JP" sz="1600" dirty="0">
                <a:solidFill>
                  <a:prstClr val="black"/>
                </a:solidFill>
              </a:rPr>
              <a:t>が介護職員等喀痰吸引等指示書を交付できる事業者に特別支援学校等の学校を加える</a:t>
            </a:r>
            <a:r>
              <a:rPr lang="ja-JP" altLang="ja-JP" sz="1600" dirty="0" smtClean="0">
                <a:solidFill>
                  <a:prstClr val="black"/>
                </a:solidFill>
              </a:rPr>
              <a:t>。</a:t>
            </a:r>
            <a:endParaRPr lang="ja-JP" altLang="ja-JP" sz="1600" dirty="0">
              <a:solidFill>
                <a:prstClr val="black"/>
              </a:solidFill>
            </a:endParaRPr>
          </a:p>
        </p:txBody>
      </p:sp>
      <p:sp>
        <p:nvSpPr>
          <p:cNvPr id="10" name="Rectangle 36"/>
          <p:cNvSpPr>
            <a:spLocks noChangeArrowheads="1"/>
          </p:cNvSpPr>
          <p:nvPr/>
        </p:nvSpPr>
        <p:spPr bwMode="auto">
          <a:xfrm>
            <a:off x="87296" y="759542"/>
            <a:ext cx="6849568" cy="3378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a:solidFill>
                  <a:prstClr val="black"/>
                </a:solidFill>
              </a:rPr>
              <a:t>維持期リハビリテーションの</a:t>
            </a:r>
            <a:r>
              <a:rPr lang="ja-JP" altLang="en-US" sz="2000" dirty="0" smtClean="0">
                <a:solidFill>
                  <a:prstClr val="black"/>
                </a:solidFill>
              </a:rPr>
              <a:t>評価（医療・介護の連携の評価）</a:t>
            </a:r>
            <a:endParaRPr lang="ja-JP" altLang="en-US" sz="2000" dirty="0">
              <a:solidFill>
                <a:prstClr val="black"/>
              </a:solidFill>
            </a:endParaRPr>
          </a:p>
        </p:txBody>
      </p:sp>
      <p:sp>
        <p:nvSpPr>
          <p:cNvPr id="11" name="Rectangle 36"/>
          <p:cNvSpPr>
            <a:spLocks noChangeArrowheads="1"/>
          </p:cNvSpPr>
          <p:nvPr/>
        </p:nvSpPr>
        <p:spPr bwMode="auto">
          <a:xfrm>
            <a:off x="83535" y="3044299"/>
            <a:ext cx="5547433" cy="3378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000" dirty="0">
                <a:solidFill>
                  <a:prstClr val="black"/>
                </a:solidFill>
              </a:rPr>
              <a:t>介護職員等喀痰吸引等指示の評価</a:t>
            </a:r>
          </a:p>
        </p:txBody>
      </p:sp>
      <p:sp>
        <p:nvSpPr>
          <p:cNvPr id="13" name="Rectangle 37"/>
          <p:cNvSpPr>
            <a:spLocks noChangeArrowheads="1"/>
          </p:cNvSpPr>
          <p:nvPr/>
        </p:nvSpPr>
        <p:spPr bwMode="auto">
          <a:xfrm>
            <a:off x="83535" y="4677352"/>
            <a:ext cx="9647313" cy="1767220"/>
          </a:xfrm>
          <a:prstGeom prst="rect">
            <a:avLst/>
          </a:prstGeom>
          <a:solidFill>
            <a:srgbClr val="FFFFAF">
              <a:alpha val="49804"/>
            </a:srgbClr>
          </a:solidFill>
          <a:ln w="9525">
            <a:solidFill>
              <a:schemeClr val="tx1"/>
            </a:solidFill>
            <a:miter lim="800000"/>
            <a:headEnd/>
            <a:tailEnd/>
          </a:ln>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342900" indent="-342900">
              <a:buFont typeface="Wingdings" panose="05000000000000000000" pitchFamily="2" charset="2"/>
              <a:buChar char="Ø"/>
            </a:pPr>
            <a:r>
              <a:rPr lang="ja-JP" altLang="ja-JP" dirty="0" smtClean="0">
                <a:solidFill>
                  <a:prstClr val="black"/>
                </a:solidFill>
              </a:rPr>
              <a:t>周術期</a:t>
            </a:r>
            <a:r>
              <a:rPr lang="ja-JP" altLang="ja-JP" dirty="0">
                <a:solidFill>
                  <a:prstClr val="black"/>
                </a:solidFill>
              </a:rPr>
              <a:t>口腔機能管理を実施した患者に対する手術料の加算の新設等、周術期口腔機能管理の</a:t>
            </a:r>
            <a:r>
              <a:rPr lang="ja-JP" altLang="ja-JP" dirty="0" smtClean="0">
                <a:solidFill>
                  <a:prstClr val="black"/>
                </a:solidFill>
              </a:rPr>
              <a:t>充実</a:t>
            </a:r>
            <a:endParaRPr lang="en-US" altLang="ja-JP" dirty="0" smtClean="0">
              <a:solidFill>
                <a:prstClr val="black"/>
              </a:solidFill>
            </a:endParaRPr>
          </a:p>
          <a:p>
            <a:r>
              <a:rPr lang="ja-JP" altLang="en-US" b="1" dirty="0" smtClean="0">
                <a:solidFill>
                  <a:srgbClr val="0070C0"/>
                </a:solidFill>
              </a:rPr>
              <a:t>　　　（新）　　</a:t>
            </a:r>
            <a:r>
              <a:rPr lang="ja-JP" altLang="en-US" b="1" u="sng" dirty="0" smtClean="0">
                <a:solidFill>
                  <a:srgbClr val="0070C0"/>
                </a:solidFill>
              </a:rPr>
              <a:t>周術期口腔機能管理後</a:t>
            </a:r>
            <a:r>
              <a:rPr lang="ja-JP" altLang="ja-JP" b="1" u="sng" dirty="0" smtClean="0">
                <a:solidFill>
                  <a:srgbClr val="0070C0"/>
                </a:solidFill>
              </a:rPr>
              <a:t>手術</a:t>
            </a:r>
            <a:r>
              <a:rPr lang="ja-JP" altLang="en-US" b="1" u="sng" dirty="0" smtClean="0">
                <a:solidFill>
                  <a:srgbClr val="0070C0"/>
                </a:solidFill>
              </a:rPr>
              <a:t>加算　１００点</a:t>
            </a:r>
            <a:r>
              <a:rPr lang="en-US" altLang="ja-JP" b="1" dirty="0" smtClean="0">
                <a:solidFill>
                  <a:srgbClr val="0070C0"/>
                </a:solidFill>
              </a:rPr>
              <a:t>【</a:t>
            </a:r>
            <a:r>
              <a:rPr lang="ja-JP" altLang="ja-JP" b="1" u="sng" dirty="0" smtClean="0">
                <a:solidFill>
                  <a:srgbClr val="0070C0"/>
                </a:solidFill>
              </a:rPr>
              <a:t>医科</a:t>
            </a:r>
            <a:r>
              <a:rPr lang="ja-JP" altLang="en-US" b="1" u="sng" dirty="0" smtClean="0">
                <a:solidFill>
                  <a:srgbClr val="0070C0"/>
                </a:solidFill>
              </a:rPr>
              <a:t>、歯科</a:t>
            </a:r>
            <a:r>
              <a:rPr lang="ja-JP" altLang="en-US" b="1" dirty="0" smtClean="0">
                <a:solidFill>
                  <a:srgbClr val="0070C0"/>
                </a:solidFill>
              </a:rPr>
              <a:t>点数表</a:t>
            </a:r>
            <a:r>
              <a:rPr lang="en-US" altLang="ja-JP" b="1" dirty="0" smtClean="0">
                <a:solidFill>
                  <a:srgbClr val="0070C0"/>
                </a:solidFill>
              </a:rPr>
              <a:t>】</a:t>
            </a:r>
            <a:r>
              <a:rPr lang="ja-JP" altLang="en-US" b="1" dirty="0" smtClean="0">
                <a:solidFill>
                  <a:srgbClr val="0070C0"/>
                </a:solidFill>
              </a:rPr>
              <a:t>　（手術料の加算）</a:t>
            </a:r>
            <a:endParaRPr lang="ja-JP" altLang="ja-JP" sz="1400" b="1" dirty="0">
              <a:solidFill>
                <a:srgbClr val="0070C0"/>
              </a:solidFill>
            </a:endParaRPr>
          </a:p>
          <a:p>
            <a:pPr marL="1346200" indent="-1346200">
              <a:lnSpc>
                <a:spcPts val="1600"/>
              </a:lnSpc>
            </a:pP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医科</a:t>
            </a:r>
            <a:r>
              <a:rPr lang="en-US" altLang="ja-JP" sz="1400" dirty="0" smtClean="0">
                <a:solidFill>
                  <a:prstClr val="black"/>
                </a:solidFill>
              </a:rPr>
              <a:t>】</a:t>
            </a:r>
            <a:r>
              <a:rPr lang="ja-JP" altLang="ja-JP" sz="1400" dirty="0" smtClean="0">
                <a:solidFill>
                  <a:prstClr val="black"/>
                </a:solidFill>
              </a:rPr>
              <a:t>歯科</a:t>
            </a:r>
            <a:r>
              <a:rPr lang="ja-JP" altLang="ja-JP" sz="1400" dirty="0">
                <a:solidFill>
                  <a:prstClr val="black"/>
                </a:solidFill>
              </a:rPr>
              <a:t>医師による周術期口腔機能管理の実施後１月以内に</a:t>
            </a:r>
            <a:r>
              <a:rPr lang="ja-JP" altLang="ja-JP" sz="1400" dirty="0" smtClean="0">
                <a:solidFill>
                  <a:prstClr val="black"/>
                </a:solidFill>
              </a:rPr>
              <a:t>、</a:t>
            </a:r>
            <a:r>
              <a:rPr lang="ja-JP" altLang="en-US" sz="1400" dirty="0" smtClean="0">
                <a:solidFill>
                  <a:prstClr val="black"/>
                </a:solidFill>
              </a:rPr>
              <a:t>胸部・腹部等の</a:t>
            </a:r>
            <a:r>
              <a:rPr lang="ja-JP" altLang="ja-JP" sz="1400" dirty="0" smtClean="0">
                <a:solidFill>
                  <a:prstClr val="black"/>
                </a:solidFill>
              </a:rPr>
              <a:t>悪性</a:t>
            </a:r>
            <a:r>
              <a:rPr lang="ja-JP" altLang="ja-JP" sz="1400" dirty="0">
                <a:solidFill>
                  <a:prstClr val="black"/>
                </a:solidFill>
              </a:rPr>
              <a:t>腫瘍手術又</a:t>
            </a:r>
            <a:r>
              <a:rPr lang="ja-JP" altLang="ja-JP" sz="1400" dirty="0" smtClean="0">
                <a:solidFill>
                  <a:prstClr val="black"/>
                </a:solidFill>
              </a:rPr>
              <a:t>は心</a:t>
            </a:r>
            <a:r>
              <a:rPr lang="ja-JP" altLang="en-US" sz="1400" dirty="0" smtClean="0">
                <a:solidFill>
                  <a:prstClr val="black"/>
                </a:solidFill>
              </a:rPr>
              <a:t>血管系の</a:t>
            </a:r>
            <a:endParaRPr lang="en-US" altLang="ja-JP" sz="1400" dirty="0" smtClean="0">
              <a:solidFill>
                <a:prstClr val="black"/>
              </a:solidFill>
            </a:endParaRPr>
          </a:p>
          <a:p>
            <a:pPr marL="1346200" indent="-1346200">
              <a:lnSpc>
                <a:spcPts val="1600"/>
              </a:lnSpc>
            </a:pPr>
            <a:r>
              <a:rPr lang="en-US" altLang="ja-JP" sz="1400" dirty="0">
                <a:solidFill>
                  <a:prstClr val="black"/>
                </a:solidFill>
              </a:rPr>
              <a:t> </a:t>
            </a:r>
            <a:r>
              <a:rPr lang="en-US" altLang="ja-JP" sz="1400" dirty="0" smtClean="0">
                <a:solidFill>
                  <a:prstClr val="black"/>
                </a:solidFill>
              </a:rPr>
              <a:t>                        </a:t>
            </a:r>
            <a:r>
              <a:rPr lang="ja-JP" altLang="en-US" sz="1400" dirty="0" smtClean="0">
                <a:solidFill>
                  <a:prstClr val="black"/>
                </a:solidFill>
              </a:rPr>
              <a:t>手術を</a:t>
            </a:r>
            <a:r>
              <a:rPr lang="ja-JP" altLang="ja-JP" sz="1400" dirty="0" smtClean="0">
                <a:solidFill>
                  <a:prstClr val="black"/>
                </a:solidFill>
              </a:rPr>
              <a:t>全身麻酔下で</a:t>
            </a:r>
            <a:r>
              <a:rPr lang="ja-JP" altLang="ja-JP" sz="1400" dirty="0">
                <a:solidFill>
                  <a:prstClr val="black"/>
                </a:solidFill>
              </a:rPr>
              <a:t>実施した</a:t>
            </a:r>
            <a:r>
              <a:rPr lang="ja-JP" altLang="ja-JP" sz="1400" dirty="0" smtClean="0">
                <a:solidFill>
                  <a:prstClr val="black"/>
                </a:solidFill>
              </a:rPr>
              <a:t>場合</a:t>
            </a:r>
            <a:endParaRPr lang="ja-JP" altLang="ja-JP" sz="1400" dirty="0">
              <a:solidFill>
                <a:prstClr val="black"/>
              </a:solidFill>
            </a:endParaRPr>
          </a:p>
          <a:p>
            <a:pPr>
              <a:lnSpc>
                <a:spcPts val="1600"/>
              </a:lnSpc>
            </a:pPr>
            <a:r>
              <a:rPr lang="en-US" altLang="ja-JP" sz="1400" dirty="0">
                <a:solidFill>
                  <a:prstClr val="black"/>
                </a:solidFill>
              </a:rPr>
              <a:t> </a:t>
            </a:r>
            <a:r>
              <a:rPr lang="ja-JP" altLang="en-US" sz="1400" dirty="0" smtClean="0">
                <a:solidFill>
                  <a:prstClr val="black"/>
                </a:solidFill>
              </a:rPr>
              <a:t>　　　　　　 </a:t>
            </a:r>
            <a:r>
              <a:rPr lang="en-US" altLang="ja-JP" sz="1400" dirty="0" smtClean="0">
                <a:solidFill>
                  <a:prstClr val="black"/>
                </a:solidFill>
              </a:rPr>
              <a:t>【</a:t>
            </a:r>
            <a:r>
              <a:rPr lang="ja-JP" altLang="en-US" sz="1400" dirty="0" smtClean="0">
                <a:solidFill>
                  <a:prstClr val="black"/>
                </a:solidFill>
              </a:rPr>
              <a:t>歯科</a:t>
            </a:r>
            <a:r>
              <a:rPr lang="en-US" altLang="ja-JP" sz="1400" dirty="0" smtClean="0">
                <a:solidFill>
                  <a:prstClr val="black"/>
                </a:solidFill>
              </a:rPr>
              <a:t>】</a:t>
            </a:r>
            <a:r>
              <a:rPr lang="ja-JP" altLang="ja-JP" sz="1400" dirty="0" smtClean="0">
                <a:solidFill>
                  <a:prstClr val="black"/>
                </a:solidFill>
              </a:rPr>
              <a:t>周術期</a:t>
            </a:r>
            <a:r>
              <a:rPr lang="ja-JP" altLang="ja-JP" sz="1400" dirty="0">
                <a:solidFill>
                  <a:prstClr val="black"/>
                </a:solidFill>
              </a:rPr>
              <a:t>口腔機能管理料（Ⅰ）（手術前）又は（Ⅱ）（手術前）の算定後１月以内に、悪性腫瘍手術</a:t>
            </a:r>
            <a:r>
              <a:rPr lang="ja-JP" altLang="ja-JP" sz="1400" dirty="0" smtClean="0">
                <a:solidFill>
                  <a:prstClr val="black"/>
                </a:solidFill>
              </a:rPr>
              <a:t>を</a:t>
            </a:r>
            <a:endParaRPr lang="en-US" altLang="ja-JP" sz="1400" dirty="0" smtClean="0">
              <a:solidFill>
                <a:prstClr val="black"/>
              </a:solidFill>
            </a:endParaRPr>
          </a:p>
          <a:p>
            <a:pPr>
              <a:lnSpc>
                <a:spcPts val="1600"/>
              </a:lnSpc>
            </a:pPr>
            <a:r>
              <a:rPr lang="en-US" altLang="ja-JP" sz="1400" dirty="0">
                <a:solidFill>
                  <a:prstClr val="black"/>
                </a:solidFill>
              </a:rPr>
              <a:t> </a:t>
            </a:r>
            <a:r>
              <a:rPr lang="en-US" altLang="ja-JP" sz="1400" dirty="0" smtClean="0">
                <a:solidFill>
                  <a:prstClr val="black"/>
                </a:solidFill>
              </a:rPr>
              <a:t>                        </a:t>
            </a:r>
            <a:r>
              <a:rPr lang="ja-JP" altLang="ja-JP" sz="1400" dirty="0" smtClean="0">
                <a:solidFill>
                  <a:prstClr val="black"/>
                </a:solidFill>
              </a:rPr>
              <a:t>全身麻酔下</a:t>
            </a:r>
            <a:r>
              <a:rPr lang="ja-JP" altLang="ja-JP" sz="1400" dirty="0">
                <a:solidFill>
                  <a:prstClr val="black"/>
                </a:solidFill>
              </a:rPr>
              <a:t>で実施した</a:t>
            </a:r>
            <a:r>
              <a:rPr lang="ja-JP" altLang="ja-JP" sz="1400" dirty="0" smtClean="0">
                <a:solidFill>
                  <a:prstClr val="black"/>
                </a:solidFill>
              </a:rPr>
              <a:t>場合</a:t>
            </a:r>
            <a:endParaRPr lang="en-US" altLang="ja-JP"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12" name="Rectangle 36"/>
          <p:cNvSpPr>
            <a:spLocks noChangeArrowheads="1"/>
          </p:cNvSpPr>
          <p:nvPr/>
        </p:nvSpPr>
        <p:spPr bwMode="auto">
          <a:xfrm>
            <a:off x="87296" y="4253501"/>
            <a:ext cx="6648595" cy="41975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ja-JP" sz="2000" dirty="0" smtClean="0">
                <a:solidFill>
                  <a:prstClr val="black"/>
                </a:solidFill>
              </a:rPr>
              <a:t>周術期</a:t>
            </a:r>
            <a:r>
              <a:rPr lang="ja-JP" altLang="en-US" sz="2000" dirty="0" smtClean="0">
                <a:solidFill>
                  <a:prstClr val="black"/>
                </a:solidFill>
              </a:rPr>
              <a:t>における口腔管理（医科・歯科の連携に係る評価</a:t>
            </a:r>
            <a:r>
              <a:rPr lang="ja-JP" altLang="en-US" sz="2000" dirty="0">
                <a:solidFill>
                  <a:prstClr val="black"/>
                </a:solidFill>
              </a:rPr>
              <a:t>①</a:t>
            </a:r>
            <a:r>
              <a:rPr lang="ja-JP" altLang="en-US" sz="2000" dirty="0" smtClean="0">
                <a:solidFill>
                  <a:prstClr val="black"/>
                </a:solidFill>
              </a:rPr>
              <a:t>）</a:t>
            </a:r>
            <a:endParaRPr lang="ja-JP" altLang="en-US" sz="2000" dirty="0">
              <a:solidFill>
                <a:prstClr val="black"/>
              </a:solidFill>
            </a:endParaRPr>
          </a:p>
        </p:txBody>
      </p:sp>
      <p:sp>
        <p:nvSpPr>
          <p:cNvPr id="2" name="正方形/長方形 1"/>
          <p:cNvSpPr/>
          <p:nvPr/>
        </p:nvSpPr>
        <p:spPr>
          <a:xfrm>
            <a:off x="213521" y="2625054"/>
            <a:ext cx="9459894" cy="307777"/>
          </a:xfrm>
          <a:prstGeom prst="rect">
            <a:avLst/>
          </a:prstGeom>
        </p:spPr>
        <p:txBody>
          <a:bodyPr wrap="square">
            <a:spAutoFit/>
          </a:bodyPr>
          <a:lstStyle/>
          <a:p>
            <a:r>
              <a:rPr lang="en-US" altLang="ja-JP"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他、</a:t>
            </a:r>
            <a:r>
              <a:rPr lang="ja-JP" altLang="en-US"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有床診療所の機能に応じた</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評価、機能</a:t>
            </a:r>
            <a:r>
              <a:rPr lang="ja-JP" altLang="en-US"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強化型訪問看護ステーションの</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評価、主治医</a:t>
            </a:r>
            <a:r>
              <a:rPr lang="ja-JP" altLang="en-US"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機能の</a:t>
            </a:r>
            <a:r>
              <a:rPr lang="ja-JP" altLang="en-US" sz="1400" dirty="0" smtClean="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rPr>
              <a:t>評価（再掲）　等</a:t>
            </a:r>
            <a:endParaRPr lang="en-US" altLang="ja-JP" sz="1400" dirty="0">
              <a:solidFill>
                <a:prstClr val="black"/>
              </a:solidFill>
              <a:latin typeface="ＭＳ Ｐゴシック" panose="020B0600070205080204" pitchFamily="50" charset="-128"/>
              <a:ea typeface="ＭＳ ゴシック" panose="020B0609070205080204" pitchFamily="49" charset="-128"/>
              <a:cs typeface="ＭＳ Ｐゴシック" panose="020B0600070205080204" pitchFamily="50" charset="-128"/>
            </a:endParaRPr>
          </a:p>
        </p:txBody>
      </p:sp>
      <p:sp>
        <p:nvSpPr>
          <p:cNvPr id="14" name="Rectangle 2"/>
          <p:cNvSpPr>
            <a:spLocks noChangeArrowheads="1"/>
          </p:cNvSpPr>
          <p:nvPr/>
        </p:nvSpPr>
        <p:spPr bwMode="auto">
          <a:xfrm>
            <a:off x="213521" y="16322"/>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Bef>
                <a:spcPct val="0"/>
              </a:spcBef>
              <a:spcAft>
                <a:spcPct val="0"/>
              </a:spcAft>
              <a:buNone/>
            </a:pPr>
            <a:r>
              <a:rPr lang="ja-JP" altLang="en-US" sz="2800" dirty="0">
                <a:solidFill>
                  <a:prstClr val="black"/>
                </a:solidFill>
                <a:latin typeface="Calibri" panose="020F0502020204030204"/>
                <a:ea typeface="ＭＳ Ｐゴシック"/>
              </a:rPr>
              <a:t>１０</a:t>
            </a:r>
            <a:r>
              <a:rPr lang="ja-JP" altLang="en-US" sz="2800" dirty="0" smtClean="0">
                <a:solidFill>
                  <a:prstClr val="black"/>
                </a:solidFill>
                <a:latin typeface="Calibri" panose="020F0502020204030204"/>
                <a:ea typeface="ＭＳ Ｐゴシック"/>
              </a:rPr>
              <a:t>．医療</a:t>
            </a:r>
            <a:r>
              <a:rPr lang="ja-JP" altLang="en-US" sz="2800" dirty="0">
                <a:solidFill>
                  <a:prstClr val="black"/>
                </a:solidFill>
                <a:latin typeface="Calibri" panose="020F0502020204030204"/>
                <a:ea typeface="ＭＳ Ｐゴシック"/>
              </a:rPr>
              <a:t>機関相互の連携や医療・介護の連携の</a:t>
            </a:r>
            <a:r>
              <a:rPr lang="ja-JP" altLang="en-US" sz="2800" dirty="0" smtClean="0">
                <a:solidFill>
                  <a:prstClr val="black"/>
                </a:solidFill>
                <a:latin typeface="Calibri" panose="020F0502020204030204"/>
                <a:ea typeface="ＭＳ Ｐゴシック"/>
              </a:rPr>
              <a:t>評価</a:t>
            </a:r>
            <a:endParaRPr kumimoji="1" lang="ja-JP" altLang="en-US" sz="2800" b="0" i="0" u="none" strike="noStrike" kern="0" cap="none" spc="0" normalizeH="0" baseline="0" noProof="0" dirty="0" smtClean="0">
              <a:ln>
                <a:noFill/>
              </a:ln>
              <a:solidFill>
                <a:srgbClr val="000000"/>
              </a:solidFill>
              <a:effectLst/>
              <a:uLnTx/>
              <a:uFillTx/>
            </a:endParaRPr>
          </a:p>
        </p:txBody>
      </p:sp>
      <p:sp>
        <p:nvSpPr>
          <p:cNvPr id="1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9902918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956264"/>
            <a:ext cx="9511189" cy="5092914"/>
          </a:xfrm>
          <a:prstGeom prst="rect">
            <a:avLst/>
          </a:prstGeom>
          <a:solidFill>
            <a:srgbClr val="FFFFAF">
              <a:alpha val="49804"/>
            </a:srgbClr>
          </a:solidFill>
          <a:ln w="9525">
            <a:solidFill>
              <a:schemeClr val="tx1"/>
            </a:solidFill>
            <a:miter lim="800000"/>
            <a:headEnd/>
            <a:tailEnd/>
          </a:ln>
        </p:spPr>
        <p:txBody>
          <a:bodyPr/>
          <a:lstStyle/>
          <a:p>
            <a:endParaRPr lang="en-US" altLang="ja-JP" sz="2000" dirty="0" smtClean="0">
              <a:solidFill>
                <a:prstClr val="black"/>
              </a:solidFill>
            </a:endParaRPr>
          </a:p>
          <a:p>
            <a:pPr marL="271463" indent="-271463">
              <a:lnSpc>
                <a:spcPts val="2000"/>
              </a:lnSpc>
              <a:buFont typeface="Wingdings" pitchFamily="2" charset="2"/>
              <a:buChar char="Ø"/>
            </a:pPr>
            <a:r>
              <a:rPr lang="ja-JP" altLang="en-US" sz="2000" dirty="0" smtClean="0">
                <a:solidFill>
                  <a:prstClr val="black"/>
                </a:solidFill>
              </a:rPr>
              <a:t>　</a:t>
            </a:r>
            <a:r>
              <a:rPr lang="ja-JP" altLang="en-US" dirty="0" smtClean="0">
                <a:solidFill>
                  <a:prstClr val="black"/>
                </a:solidFill>
              </a:rPr>
              <a:t>在宅歯科医療を推進する上で、歯科医療機関と医科医療機関との連携が重要であることから、在支診・在支病の医師の訪問診療に基づく、訪問歯科医療が必要な患者に対する在宅療養支援歯科診療所への情報提供を評価する　等</a:t>
            </a:r>
            <a:endParaRPr lang="en-US" altLang="ja-JP" dirty="0" smtClean="0">
              <a:solidFill>
                <a:prstClr val="black"/>
              </a:solidFill>
            </a:endParaRPr>
          </a:p>
          <a:p>
            <a:pPr>
              <a:lnSpc>
                <a:spcPts val="2000"/>
              </a:lnSpc>
            </a:pPr>
            <a:endParaRPr lang="en-US" altLang="ja-JP" dirty="0" smtClean="0">
              <a:solidFill>
                <a:prstClr val="black"/>
              </a:solidFill>
            </a:endParaRPr>
          </a:p>
          <a:p>
            <a:pPr>
              <a:lnSpc>
                <a:spcPts val="2000"/>
              </a:lnSpc>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歯科医療機関連携加算</a:t>
            </a:r>
            <a:r>
              <a:rPr lang="ja-JP" altLang="en-US" sz="2000" b="1" u="sng" dirty="0">
                <a:solidFill>
                  <a:srgbClr val="0070C0"/>
                </a:solidFill>
              </a:rPr>
              <a:t>　１０</a:t>
            </a:r>
            <a:r>
              <a:rPr lang="ja-JP" altLang="en-US" sz="2000" b="1" u="sng" dirty="0" smtClean="0">
                <a:solidFill>
                  <a:srgbClr val="0070C0"/>
                </a:solidFill>
              </a:rPr>
              <a:t>０点　（診療情報提供料の加算）</a:t>
            </a:r>
            <a:r>
              <a:rPr lang="ja-JP" altLang="en-US" sz="1200" b="1" u="sng" dirty="0">
                <a:solidFill>
                  <a:srgbClr val="0070C0"/>
                </a:solidFill>
                <a:latin typeface="ＭＳ Ｐゴシック" pitchFamily="50" charset="-128"/>
              </a:rPr>
              <a:t>　</a:t>
            </a:r>
            <a:endParaRPr lang="en-US" altLang="ja-JP" sz="800" b="1" u="sng" dirty="0" smtClean="0">
              <a:solidFill>
                <a:srgbClr val="0070C0"/>
              </a:solidFill>
              <a:latin typeface="ＭＳ Ｐゴシック"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算定要件］</a:t>
            </a:r>
            <a:endParaRPr lang="en-US" altLang="ja-JP" sz="1600" b="1"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保険医療機関が、患者の口腔機能の管理の必要を認め、歯科医療を行う他の保険医療機関に対して、</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患者またはその家族の同意を得て、診療情報を示す文書を添えて、患者の紹介を行った場合、診療情報提供料（</a:t>
            </a:r>
            <a:r>
              <a:rPr lang="en-US" altLang="ja-JP" sz="1600" dirty="0" smtClean="0">
                <a:solidFill>
                  <a:prstClr val="black"/>
                </a:solidFill>
                <a:latin typeface="ＭＳ Ｐゴシック" panose="020B0600070205080204" pitchFamily="50" charset="-128"/>
              </a:rPr>
              <a:t>Ⅰ</a:t>
            </a:r>
            <a:r>
              <a:rPr lang="ja-JP" altLang="en-US" sz="1600" dirty="0" smtClean="0">
                <a:solidFill>
                  <a:prstClr val="black"/>
                </a:solidFill>
                <a:latin typeface="ＭＳ Ｐゴシック" panose="020B0600070205080204" pitchFamily="50" charset="-128"/>
              </a:rPr>
              <a:t>）に加算する</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ア　歯科を標榜していない病院が、以下の手術を行う患者について、手術前に歯科医師による周術期口腔</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機能管理の必要性を認め、歯科を標榜する保険医療機関に対して情報提供を行った場合</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 「第６款 顔面・口腔・頸部」、「第７款 胸部」、「第９款 腹部」に掲げる悪性腫瘍手術（病理診断により悪性 </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腫瘍であることが確認された場合に限る）</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「第</a:t>
            </a:r>
            <a:r>
              <a:rPr lang="ja-JP" altLang="en-US" sz="1600" dirty="0">
                <a:solidFill>
                  <a:prstClr val="black"/>
                </a:solidFill>
                <a:latin typeface="ＭＳ Ｐゴシック" panose="020B0600070205080204" pitchFamily="50" charset="-128"/>
              </a:rPr>
              <a:t>８</a:t>
            </a:r>
            <a:r>
              <a:rPr lang="ja-JP" altLang="en-US" sz="1600" dirty="0" smtClean="0">
                <a:solidFill>
                  <a:prstClr val="black"/>
                </a:solidFill>
                <a:latin typeface="ＭＳ Ｐゴシック" panose="020B0600070205080204" pitchFamily="50" charset="-128"/>
              </a:rPr>
              <a:t>款 心・脈管」に掲げる心・脈管系（動脈・静脈を除く）</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 造血管細胞移植</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イ　在支診または在支病に属する医師が、訪問診療を行った栄養障害を有する患者について、歯科訪問</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診療の必要性を認め、在宅療養支援歯科診療所に対して情報提供を行った場合</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endParaRPr lang="en-US" altLang="ja-JP" sz="1600" dirty="0" smtClean="0">
              <a:solidFill>
                <a:prstClr val="black"/>
              </a:solidFill>
              <a:latin typeface="ＭＳ Ｐゴシック" panose="020B0600070205080204" pitchFamily="50" charset="-128"/>
            </a:endParaRPr>
          </a:p>
        </p:txBody>
      </p:sp>
      <p:sp>
        <p:nvSpPr>
          <p:cNvPr id="16"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fontAlgn="base" hangingPunct="1">
              <a:spcBef>
                <a:spcPct val="0"/>
              </a:spcBef>
              <a:spcAft>
                <a:spcPct val="0"/>
              </a:spcAft>
              <a:buNone/>
            </a:pPr>
            <a:r>
              <a:rPr lang="ja-JP" altLang="en-US" sz="2800" dirty="0">
                <a:solidFill>
                  <a:prstClr val="black"/>
                </a:solidFill>
                <a:latin typeface="Calibri" panose="020F0502020204030204"/>
                <a:ea typeface="ＭＳ Ｐゴシック"/>
              </a:rPr>
              <a:t>１０．医療機関相互の連携や医療・介護の連携の評価</a:t>
            </a:r>
            <a:endParaRPr lang="ja-JP" altLang="en-US" sz="2800" kern="0" dirty="0">
              <a:solidFill>
                <a:srgbClr val="000000"/>
              </a:solidFill>
              <a:latin typeface="Calibri" panose="020F0502020204030204"/>
              <a:ea typeface="ＭＳ Ｐゴシック"/>
            </a:endParaRP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62</a:t>
            </a:fld>
            <a:endParaRPr lang="ja-JP" altLang="en-US" dirty="0">
              <a:solidFill>
                <a:prstClr val="black"/>
              </a:solidFill>
            </a:endParaRPr>
          </a:p>
        </p:txBody>
      </p:sp>
      <p:sp>
        <p:nvSpPr>
          <p:cNvPr id="5" name="Rectangle 36"/>
          <p:cNvSpPr>
            <a:spLocks noChangeArrowheads="1"/>
          </p:cNvSpPr>
          <p:nvPr/>
        </p:nvSpPr>
        <p:spPr bwMode="auto">
          <a:xfrm>
            <a:off x="194402" y="822400"/>
            <a:ext cx="7460734" cy="41587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defRPr/>
            </a:pPr>
            <a:r>
              <a:rPr lang="ja-JP" altLang="en-US" sz="2400" kern="0" dirty="0" smtClean="0">
                <a:solidFill>
                  <a:prstClr val="black"/>
                </a:solidFill>
                <a:latin typeface="ＭＳ Ｐゴシック"/>
              </a:rPr>
              <a:t>在宅歯科医療の推進（医科・歯科の連携に係る評価②）</a:t>
            </a:r>
            <a:endParaRPr lang="ja-JP" altLang="en-US" sz="2400" kern="0" dirty="0">
              <a:solidFill>
                <a:prstClr val="black"/>
              </a:solidFill>
              <a:latin typeface="ＭＳ Ｐゴシック"/>
            </a:endParaRPr>
          </a:p>
        </p:txBody>
      </p:sp>
    </p:spTree>
    <p:extLst>
      <p:ext uri="{BB962C8B-B14F-4D97-AF65-F5344CB8AC3E}">
        <p14:creationId xmlns:p14="http://schemas.microsoft.com/office/powerpoint/2010/main" xmlns="" val="3771731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7"/>
          <p:cNvSpPr>
            <a:spLocks noChangeArrowheads="1"/>
          </p:cNvSpPr>
          <p:nvPr/>
        </p:nvSpPr>
        <p:spPr bwMode="auto">
          <a:xfrm>
            <a:off x="183406" y="3005815"/>
            <a:ext cx="9555000" cy="3692935"/>
          </a:xfrm>
          <a:prstGeom prst="rect">
            <a:avLst/>
          </a:prstGeom>
          <a:solidFill>
            <a:srgbClr val="FFFFAF">
              <a:alpha val="50195"/>
            </a:srgbClr>
          </a:solidFill>
          <a:ln w="9525">
            <a:solidFill>
              <a:schemeClr val="tx1"/>
            </a:solidFill>
            <a:miter lim="800000"/>
            <a:headEnd/>
            <a:tailEnd/>
          </a:ln>
        </p:spPr>
        <p:txBody>
          <a:bodyPr/>
          <a:lstStyle/>
          <a:p>
            <a:pPr>
              <a:lnSpc>
                <a:spcPts val="2400"/>
              </a:lnSpc>
              <a:defRPr/>
            </a:pPr>
            <a:endParaRPr lang="ja-JP" altLang="en-US" dirty="0">
              <a:solidFill>
                <a:prstClr val="black"/>
              </a:solidFill>
            </a:endParaRPr>
          </a:p>
        </p:txBody>
      </p:sp>
      <p:sp>
        <p:nvSpPr>
          <p:cNvPr id="2053" name="Rectangle 37"/>
          <p:cNvSpPr>
            <a:spLocks noChangeArrowheads="1"/>
          </p:cNvSpPr>
          <p:nvPr/>
        </p:nvSpPr>
        <p:spPr bwMode="auto">
          <a:xfrm>
            <a:off x="206627" y="1153532"/>
            <a:ext cx="9555000" cy="1427591"/>
          </a:xfrm>
          <a:prstGeom prst="rect">
            <a:avLst/>
          </a:prstGeom>
          <a:solidFill>
            <a:srgbClr val="FFFFAF">
              <a:alpha val="50195"/>
            </a:srgbClr>
          </a:solidFill>
          <a:ln w="9525">
            <a:solidFill>
              <a:schemeClr val="tx1"/>
            </a:solidFill>
            <a:miter lim="800000"/>
            <a:headEnd/>
            <a:tailEnd/>
          </a:ln>
        </p:spPr>
        <p:txBody>
          <a:bodyPr/>
          <a:lstStyle/>
          <a:p>
            <a:pPr>
              <a:defRPr/>
            </a:pPr>
            <a:endParaRPr lang="en-US" altLang="ja-JP" sz="2400" b="1" dirty="0">
              <a:solidFill>
                <a:srgbClr val="0070C0"/>
              </a:solidFill>
              <a:latin typeface="ＭＳ Ｐゴシック"/>
            </a:endParaRPr>
          </a:p>
        </p:txBody>
      </p:sp>
      <p:sp>
        <p:nvSpPr>
          <p:cNvPr id="33" name="テキスト ボックス 32"/>
          <p:cNvSpPr txBox="1"/>
          <p:nvPr/>
        </p:nvSpPr>
        <p:spPr>
          <a:xfrm>
            <a:off x="267566" y="1257683"/>
            <a:ext cx="9433215"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2000" dirty="0" smtClean="0">
                <a:solidFill>
                  <a:prstClr val="black"/>
                </a:solidFill>
              </a:rPr>
              <a:t>　</a:t>
            </a:r>
            <a:r>
              <a:rPr lang="ja-JP" altLang="en-US" sz="2000" dirty="0">
                <a:solidFill>
                  <a:prstClr val="black"/>
                </a:solidFill>
              </a:rPr>
              <a:t>我が国の医療水準は国際的にみても高い状況にあり、引き続き、質の高い医療を継続的に提供できる体制を確保するために、外科的な手術や専門性の高い医学管理などの医療技術について、学会等からの提案も踏まえ、難易度や専門性に応じた適切な評価を行う</a:t>
            </a:r>
            <a:r>
              <a:rPr lang="ja-JP" altLang="en-US" sz="2000" dirty="0" smtClean="0">
                <a:solidFill>
                  <a:prstClr val="black"/>
                </a:solidFill>
              </a:rPr>
              <a:t>。</a:t>
            </a:r>
            <a:endParaRPr lang="ja-JP" altLang="en-US" sz="2000" dirty="0">
              <a:solidFill>
                <a:prstClr val="black"/>
              </a:solidFill>
            </a:endParaRPr>
          </a:p>
        </p:txBody>
      </p:sp>
      <p:sp>
        <p:nvSpPr>
          <p:cNvPr id="14" name="Rectangle 36"/>
          <p:cNvSpPr>
            <a:spLocks noChangeArrowheads="1"/>
          </p:cNvSpPr>
          <p:nvPr/>
        </p:nvSpPr>
        <p:spPr bwMode="auto">
          <a:xfrm>
            <a:off x="183406" y="836528"/>
            <a:ext cx="2158739" cy="40509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base">
              <a:spcBef>
                <a:spcPct val="20000"/>
              </a:spcBef>
              <a:spcAft>
                <a:spcPct val="0"/>
              </a:spcAft>
              <a:defRPr/>
            </a:pPr>
            <a:r>
              <a:rPr kumimoji="0" lang="ja-JP" altLang="en-US" sz="2000" kern="0" dirty="0" smtClean="0">
                <a:solidFill>
                  <a:prstClr val="black"/>
                </a:solidFill>
              </a:rPr>
              <a:t>基本的な考え方</a:t>
            </a:r>
            <a:endParaRPr kumimoji="0" lang="ja-JP" altLang="en-US" sz="2000" kern="0" dirty="0">
              <a:solidFill>
                <a:prstClr val="black"/>
              </a:solidFill>
            </a:endParaRPr>
          </a:p>
        </p:txBody>
      </p:sp>
      <p:sp>
        <p:nvSpPr>
          <p:cNvPr id="15" name="Rectangle 36"/>
          <p:cNvSpPr>
            <a:spLocks noChangeArrowheads="1"/>
          </p:cNvSpPr>
          <p:nvPr/>
        </p:nvSpPr>
        <p:spPr bwMode="auto">
          <a:xfrm>
            <a:off x="183406" y="2685273"/>
            <a:ext cx="2158739" cy="37987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fontAlgn="base">
              <a:spcBef>
                <a:spcPct val="20000"/>
              </a:spcBef>
              <a:spcAft>
                <a:spcPct val="0"/>
              </a:spcAft>
              <a:defRPr/>
            </a:pPr>
            <a:r>
              <a:rPr kumimoji="0" lang="ja-JP" altLang="en-US" sz="2000" kern="0" dirty="0" smtClean="0">
                <a:solidFill>
                  <a:prstClr val="black"/>
                </a:solidFill>
              </a:rPr>
              <a:t>評価の視点</a:t>
            </a:r>
          </a:p>
        </p:txBody>
      </p:sp>
      <p:sp>
        <p:nvSpPr>
          <p:cNvPr id="2" name="正方形/長方形 1"/>
          <p:cNvSpPr/>
          <p:nvPr/>
        </p:nvSpPr>
        <p:spPr>
          <a:xfrm>
            <a:off x="244298" y="3065144"/>
            <a:ext cx="9433215" cy="3708708"/>
          </a:xfrm>
          <a:prstGeom prst="rect">
            <a:avLst/>
          </a:prstGeom>
        </p:spPr>
        <p:txBody>
          <a:bodyPr wrap="square">
            <a:spAutoFit/>
          </a:bodyPr>
          <a:lstStyle/>
          <a:p>
            <a:pPr>
              <a:lnSpc>
                <a:spcPts val="2400"/>
              </a:lnSpc>
              <a:defRPr/>
            </a:pPr>
            <a:r>
              <a:rPr lang="ja-JP" altLang="en-US" sz="2000" b="1" u="sng" dirty="0">
                <a:solidFill>
                  <a:prstClr val="black"/>
                </a:solidFill>
              </a:rPr>
              <a:t>１．医療技術の評価及び</a:t>
            </a:r>
            <a:r>
              <a:rPr lang="ja-JP" altLang="en-US" sz="2000" b="1" u="sng" dirty="0" smtClean="0">
                <a:solidFill>
                  <a:prstClr val="black"/>
                </a:solidFill>
              </a:rPr>
              <a:t>再評価</a:t>
            </a:r>
            <a:endParaRPr lang="en-US" altLang="ja-JP" sz="2000" dirty="0" smtClean="0">
              <a:solidFill>
                <a:prstClr val="black"/>
              </a:solidFill>
            </a:endParaRPr>
          </a:p>
          <a:p>
            <a:pPr marL="273050">
              <a:lnSpc>
                <a:spcPts val="2400"/>
              </a:lnSpc>
              <a:defRPr/>
            </a:pPr>
            <a:r>
              <a:rPr lang="ja-JP" altLang="en-US" sz="2000" dirty="0" smtClean="0">
                <a:solidFill>
                  <a:prstClr val="black"/>
                </a:solidFill>
              </a:rPr>
              <a:t>　学会</a:t>
            </a:r>
            <a:r>
              <a:rPr lang="ja-JP" altLang="en-US" sz="2000" dirty="0">
                <a:solidFill>
                  <a:prstClr val="black"/>
                </a:solidFill>
              </a:rPr>
              <a:t>等からの提案書に基づき、医療技術評価分科会において検討を行い、新規技術の保険導入及び既存技術の再評価を行う</a:t>
            </a:r>
            <a:r>
              <a:rPr lang="ja-JP" altLang="en-US" sz="2000" dirty="0" smtClean="0">
                <a:solidFill>
                  <a:prstClr val="black"/>
                </a:solidFill>
              </a:rPr>
              <a:t>。</a:t>
            </a:r>
            <a:endParaRPr lang="en-US" altLang="ja-JP" sz="2000" dirty="0" smtClean="0">
              <a:solidFill>
                <a:prstClr val="black"/>
              </a:solidFill>
            </a:endParaRPr>
          </a:p>
          <a:p>
            <a:pPr marL="176213">
              <a:defRPr/>
            </a:pPr>
            <a:endParaRPr lang="en-US" altLang="ja-JP" sz="500" dirty="0">
              <a:solidFill>
                <a:prstClr val="black"/>
              </a:solidFill>
            </a:endParaRPr>
          </a:p>
          <a:p>
            <a:pPr>
              <a:lnSpc>
                <a:spcPts val="2400"/>
              </a:lnSpc>
              <a:defRPr/>
            </a:pPr>
            <a:r>
              <a:rPr lang="ja-JP" altLang="en-US" sz="2000" b="1" u="sng" dirty="0">
                <a:solidFill>
                  <a:prstClr val="black"/>
                </a:solidFill>
              </a:rPr>
              <a:t>２</a:t>
            </a:r>
            <a:r>
              <a:rPr lang="ja-JP" altLang="en-US" sz="2000" b="1" u="sng" dirty="0" smtClean="0">
                <a:solidFill>
                  <a:prstClr val="black"/>
                </a:solidFill>
              </a:rPr>
              <a:t>．外科的手術の適切な評価</a:t>
            </a:r>
            <a:endParaRPr lang="en-US" altLang="ja-JP" sz="2000" b="1" u="sng" dirty="0">
              <a:solidFill>
                <a:prstClr val="black"/>
              </a:solidFill>
            </a:endParaRPr>
          </a:p>
          <a:p>
            <a:pPr marL="273050" indent="-4763">
              <a:lnSpc>
                <a:spcPts val="2400"/>
              </a:lnSpc>
              <a:defRPr/>
            </a:pPr>
            <a:r>
              <a:rPr lang="ja-JP" altLang="en-US" sz="2000" dirty="0" smtClean="0">
                <a:solidFill>
                  <a:prstClr val="black"/>
                </a:solidFill>
              </a:rPr>
              <a:t>　「</a:t>
            </a:r>
            <a:r>
              <a:rPr lang="ja-JP" altLang="en-US" sz="2000" dirty="0">
                <a:solidFill>
                  <a:prstClr val="black"/>
                </a:solidFill>
              </a:rPr>
              <a:t>外保連試案</a:t>
            </a:r>
            <a:r>
              <a:rPr lang="ja-JP" altLang="en-US" sz="2000" dirty="0" smtClean="0">
                <a:solidFill>
                  <a:prstClr val="black"/>
                </a:solidFill>
              </a:rPr>
              <a:t>第８</a:t>
            </a:r>
            <a:r>
              <a:rPr lang="en-US" altLang="ja-JP" sz="2000" dirty="0" smtClean="0">
                <a:solidFill>
                  <a:prstClr val="black"/>
                </a:solidFill>
              </a:rPr>
              <a:t>.</a:t>
            </a:r>
            <a:r>
              <a:rPr lang="ja-JP" altLang="en-US" sz="2000" dirty="0" smtClean="0">
                <a:solidFill>
                  <a:prstClr val="black"/>
                </a:solidFill>
              </a:rPr>
              <a:t>２版</a:t>
            </a:r>
            <a:r>
              <a:rPr lang="ja-JP" altLang="en-US" sz="2000" dirty="0">
                <a:solidFill>
                  <a:prstClr val="black"/>
                </a:solidFill>
              </a:rPr>
              <a:t>」を活用し、診療報酬における手術の相対的な評価を</a:t>
            </a:r>
            <a:r>
              <a:rPr lang="ja-JP" altLang="en-US" sz="2000" dirty="0" smtClean="0">
                <a:solidFill>
                  <a:prstClr val="black"/>
                </a:solidFill>
              </a:rPr>
              <a:t>より精緻にする。</a:t>
            </a:r>
            <a:endParaRPr lang="en-US" altLang="ja-JP" sz="2000" dirty="0" smtClean="0">
              <a:solidFill>
                <a:prstClr val="black"/>
              </a:solidFill>
            </a:endParaRPr>
          </a:p>
          <a:p>
            <a:pPr marL="180975" indent="-4763">
              <a:defRPr/>
            </a:pPr>
            <a:endParaRPr lang="en-US" altLang="ja-JP" sz="500" dirty="0">
              <a:solidFill>
                <a:prstClr val="black"/>
              </a:solidFill>
            </a:endParaRPr>
          </a:p>
          <a:p>
            <a:pPr>
              <a:lnSpc>
                <a:spcPts val="2400"/>
              </a:lnSpc>
              <a:defRPr/>
            </a:pPr>
            <a:r>
              <a:rPr lang="ja-JP" altLang="en-US" sz="2000" b="1" u="sng" dirty="0">
                <a:solidFill>
                  <a:prstClr val="black"/>
                </a:solidFill>
              </a:rPr>
              <a:t>３</a:t>
            </a:r>
            <a:r>
              <a:rPr lang="ja-JP" altLang="en-US" sz="2000" b="1" u="sng" dirty="0" smtClean="0">
                <a:solidFill>
                  <a:prstClr val="black"/>
                </a:solidFill>
              </a:rPr>
              <a:t>．先進</a:t>
            </a:r>
            <a:r>
              <a:rPr lang="ja-JP" altLang="en-US" sz="2000" b="1" u="sng" dirty="0">
                <a:solidFill>
                  <a:prstClr val="black"/>
                </a:solidFill>
              </a:rPr>
              <a:t>医療からの保険</a:t>
            </a:r>
            <a:r>
              <a:rPr lang="ja-JP" altLang="en-US" sz="2000" b="1" u="sng" dirty="0" smtClean="0">
                <a:solidFill>
                  <a:prstClr val="black"/>
                </a:solidFill>
              </a:rPr>
              <a:t>導入</a:t>
            </a:r>
            <a:endParaRPr lang="en-US" altLang="ja-JP" sz="2000" b="1" u="sng" dirty="0">
              <a:solidFill>
                <a:prstClr val="black"/>
              </a:solidFill>
            </a:endParaRPr>
          </a:p>
          <a:p>
            <a:pPr marL="273050">
              <a:lnSpc>
                <a:spcPts val="2400"/>
              </a:lnSpc>
              <a:defRPr/>
            </a:pPr>
            <a:r>
              <a:rPr lang="ja-JP" altLang="en-US" sz="2000" dirty="0" smtClean="0">
                <a:solidFill>
                  <a:prstClr val="black"/>
                </a:solidFill>
              </a:rPr>
              <a:t>　先進医療会議</a:t>
            </a:r>
            <a:r>
              <a:rPr lang="ja-JP" altLang="en-US" sz="2000" dirty="0">
                <a:solidFill>
                  <a:prstClr val="black"/>
                </a:solidFill>
              </a:rPr>
              <a:t>の検討結果を踏まえ、新規技術の保険導入を行う</a:t>
            </a:r>
            <a:r>
              <a:rPr lang="ja-JP" altLang="en-US" sz="2000" dirty="0" smtClean="0">
                <a:solidFill>
                  <a:prstClr val="black"/>
                </a:solidFill>
              </a:rPr>
              <a:t>。</a:t>
            </a:r>
            <a:endParaRPr lang="en-US" altLang="ja-JP" sz="2000" dirty="0" smtClean="0">
              <a:solidFill>
                <a:prstClr val="black"/>
              </a:solidFill>
            </a:endParaRPr>
          </a:p>
          <a:p>
            <a:pPr marL="176213">
              <a:defRPr/>
            </a:pPr>
            <a:endParaRPr lang="en-US" altLang="ja-JP" sz="500" dirty="0">
              <a:solidFill>
                <a:prstClr val="black"/>
              </a:solidFill>
            </a:endParaRPr>
          </a:p>
          <a:p>
            <a:pPr>
              <a:lnSpc>
                <a:spcPts val="2400"/>
              </a:lnSpc>
              <a:defRPr/>
            </a:pPr>
            <a:r>
              <a:rPr lang="ja-JP" altLang="en-US" sz="2000" b="1" u="sng" dirty="0" smtClean="0">
                <a:solidFill>
                  <a:prstClr val="black"/>
                </a:solidFill>
              </a:rPr>
              <a:t>４．胃瘻等について</a:t>
            </a:r>
          </a:p>
          <a:p>
            <a:pPr marL="273050">
              <a:lnSpc>
                <a:spcPts val="2400"/>
              </a:lnSpc>
              <a:defRPr/>
            </a:pPr>
            <a:r>
              <a:rPr lang="ja-JP" altLang="en-US" sz="2000" dirty="0" smtClean="0">
                <a:solidFill>
                  <a:prstClr val="black"/>
                </a:solidFill>
              </a:rPr>
              <a:t>　胃瘻造設前の嚥下機能評価の実施や造設後の連携施設への情報提供の推進を図るため、評価の新設等を行う。</a:t>
            </a:r>
            <a:endParaRPr lang="ja-JP" altLang="en-US" sz="2000" dirty="0">
              <a:solidFill>
                <a:prstClr val="black"/>
              </a:solidFill>
            </a:endParaRPr>
          </a:p>
        </p:txBody>
      </p:sp>
      <p:sp>
        <p:nvSpPr>
          <p:cNvPr id="11" name="Rectangle 2"/>
          <p:cNvSpPr>
            <a:spLocks noChangeArrowheads="1"/>
          </p:cNvSpPr>
          <p:nvPr/>
        </p:nvSpPr>
        <p:spPr bwMode="auto">
          <a:xfrm>
            <a:off x="206627" y="105046"/>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1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2895486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7"/>
          <p:cNvSpPr>
            <a:spLocks noChangeArrowheads="1"/>
          </p:cNvSpPr>
          <p:nvPr/>
        </p:nvSpPr>
        <p:spPr bwMode="auto">
          <a:xfrm>
            <a:off x="183409" y="947935"/>
            <a:ext cx="9469438" cy="5783491"/>
          </a:xfrm>
          <a:prstGeom prst="rect">
            <a:avLst/>
          </a:prstGeom>
          <a:solidFill>
            <a:srgbClr val="FFFFAF">
              <a:alpha val="49804"/>
            </a:srgbClr>
          </a:solidFill>
          <a:ln w="6350">
            <a:solidFill>
              <a:sysClr val="windowText" lastClr="000000"/>
            </a:solidFill>
            <a:miter lim="800000"/>
            <a:headEnd/>
            <a:tailEnd/>
          </a:ln>
        </p:spPr>
        <p:txBody>
          <a:bodyPr tIns="180000"/>
          <a:lstStyle/>
          <a:p>
            <a:pPr fontAlgn="base">
              <a:lnSpc>
                <a:spcPts val="2200"/>
              </a:lnSpc>
              <a:spcAft>
                <a:spcPct val="0"/>
              </a:spcAft>
              <a:defRPr/>
            </a:pPr>
            <a:r>
              <a:rPr kumimoji="0" lang="ja-JP" altLang="en-US" sz="2000" b="1" u="sng" kern="0" dirty="0" smtClean="0">
                <a:solidFill>
                  <a:prstClr val="black"/>
                </a:solidFill>
              </a:rPr>
              <a:t>１．医療</a:t>
            </a:r>
            <a:r>
              <a:rPr kumimoji="0" lang="ja-JP" altLang="en-US" sz="2000" b="1" u="sng" kern="0" dirty="0">
                <a:solidFill>
                  <a:prstClr val="black"/>
                </a:solidFill>
              </a:rPr>
              <a:t>技術の評価及び再評価</a:t>
            </a:r>
            <a:endParaRPr kumimoji="0" lang="en-US" altLang="ja-JP" sz="2000" b="1" u="sng" kern="0" dirty="0">
              <a:solidFill>
                <a:prstClr val="black"/>
              </a:solidFill>
            </a:endParaRPr>
          </a:p>
          <a:p>
            <a:pPr fontAlgn="base">
              <a:lnSpc>
                <a:spcPts val="2000"/>
              </a:lnSpc>
              <a:spcAft>
                <a:spcPct val="0"/>
              </a:spcAft>
              <a:defRPr/>
            </a:pPr>
            <a:r>
              <a:rPr kumimoji="0" lang="ja-JP" altLang="en-US" sz="2000" kern="0" dirty="0">
                <a:solidFill>
                  <a:prstClr val="black"/>
                </a:solidFill>
              </a:rPr>
              <a:t>　医療技術の適正な評価の観点から、関係学会等から提出された提案書に基づき、医療技術評価分科会において検討を実施し、</a:t>
            </a:r>
            <a:r>
              <a:rPr kumimoji="0" lang="ja-JP" altLang="en-US" sz="2000" kern="0" dirty="0">
                <a:solidFill>
                  <a:srgbClr val="FF0000"/>
                </a:solidFill>
              </a:rPr>
              <a:t>新しい医療</a:t>
            </a:r>
            <a:r>
              <a:rPr kumimoji="0" lang="ja-JP" altLang="en-US" sz="2000" kern="0" dirty="0" smtClean="0">
                <a:solidFill>
                  <a:srgbClr val="FF0000"/>
                </a:solidFill>
              </a:rPr>
              <a:t>技術５７件</a:t>
            </a:r>
            <a:r>
              <a:rPr kumimoji="0" lang="ja-JP" altLang="en-US" sz="2000" kern="0" dirty="0">
                <a:solidFill>
                  <a:srgbClr val="FF0000"/>
                </a:solidFill>
              </a:rPr>
              <a:t>を保険導入</a:t>
            </a:r>
            <a:r>
              <a:rPr kumimoji="0" lang="ja-JP" altLang="en-US" sz="2000" kern="0" dirty="0">
                <a:solidFill>
                  <a:prstClr val="black"/>
                </a:solidFill>
              </a:rPr>
              <a:t>するとともに、</a:t>
            </a:r>
            <a:r>
              <a:rPr kumimoji="0" lang="ja-JP" altLang="en-US" sz="2000" kern="0" dirty="0">
                <a:solidFill>
                  <a:srgbClr val="FF0000"/>
                </a:solidFill>
              </a:rPr>
              <a:t>既存</a:t>
            </a:r>
            <a:r>
              <a:rPr kumimoji="0" lang="ja-JP" altLang="en-US" sz="2000" kern="0" dirty="0" smtClean="0">
                <a:solidFill>
                  <a:srgbClr val="FF0000"/>
                </a:solidFill>
              </a:rPr>
              <a:t>技術７８件</a:t>
            </a:r>
            <a:r>
              <a:rPr kumimoji="0" lang="ja-JP" altLang="en-US" sz="2000" kern="0" dirty="0">
                <a:solidFill>
                  <a:srgbClr val="FF0000"/>
                </a:solidFill>
              </a:rPr>
              <a:t>について対象疾患の拡大や評価の</a:t>
            </a:r>
            <a:r>
              <a:rPr kumimoji="0" lang="ja-JP" altLang="en-US" sz="2000" kern="0" dirty="0" smtClean="0">
                <a:solidFill>
                  <a:srgbClr val="FF0000"/>
                </a:solidFill>
              </a:rPr>
              <a:t>引上げ</a:t>
            </a:r>
            <a:r>
              <a:rPr kumimoji="0" lang="ja-JP" altLang="en-US" sz="2000" kern="0" dirty="0">
                <a:solidFill>
                  <a:srgbClr val="FF0000"/>
                </a:solidFill>
              </a:rPr>
              <a:t>等</a:t>
            </a:r>
            <a:r>
              <a:rPr kumimoji="0" lang="ja-JP" altLang="en-US" sz="2000" kern="0" dirty="0">
                <a:solidFill>
                  <a:prstClr val="black"/>
                </a:solidFill>
              </a:rPr>
              <a:t>を行う。</a:t>
            </a:r>
            <a:endParaRPr kumimoji="0" lang="en-US" altLang="ja-JP" sz="2000" kern="0" dirty="0">
              <a:solidFill>
                <a:prstClr val="black"/>
              </a:solidFill>
            </a:endParaRPr>
          </a:p>
          <a:p>
            <a:pPr fontAlgn="base">
              <a:lnSpc>
                <a:spcPts val="2000"/>
              </a:lnSpc>
              <a:spcAft>
                <a:spcPct val="0"/>
              </a:spcAft>
              <a:defRPr/>
            </a:pPr>
            <a:r>
              <a:rPr kumimoji="0" lang="en-US" altLang="ja-JP" sz="1400" kern="0" dirty="0">
                <a:solidFill>
                  <a:prstClr val="black"/>
                </a:solidFill>
              </a:rPr>
              <a:t>【</a:t>
            </a:r>
            <a:r>
              <a:rPr kumimoji="0" lang="ja-JP" altLang="en-US" sz="1400" kern="0" dirty="0">
                <a:solidFill>
                  <a:prstClr val="black"/>
                </a:solidFill>
              </a:rPr>
              <a:t>評価の実施方法等</a:t>
            </a:r>
            <a:r>
              <a:rPr kumimoji="0" lang="en-US" altLang="ja-JP" sz="1400" kern="0" dirty="0">
                <a:solidFill>
                  <a:prstClr val="black"/>
                </a:solidFill>
              </a:rPr>
              <a:t>】</a:t>
            </a:r>
          </a:p>
          <a:p>
            <a:pPr fontAlgn="base">
              <a:spcAft>
                <a:spcPct val="0"/>
              </a:spcAft>
              <a:defRPr/>
            </a:pPr>
            <a:r>
              <a:rPr kumimoji="0" lang="ja-JP" altLang="en-US" sz="1400" kern="0" dirty="0">
                <a:solidFill>
                  <a:prstClr val="black"/>
                </a:solidFill>
              </a:rPr>
              <a:t>　①</a:t>
            </a:r>
            <a:r>
              <a:rPr kumimoji="0" lang="ja-JP" altLang="en-US" sz="1400" kern="0" dirty="0" smtClean="0">
                <a:solidFill>
                  <a:prstClr val="black"/>
                </a:solidFill>
              </a:rPr>
              <a:t>平成２５年３月から</a:t>
            </a:r>
            <a:r>
              <a:rPr kumimoji="0" lang="ja-JP" altLang="en-US" sz="1400" kern="0" dirty="0">
                <a:solidFill>
                  <a:prstClr val="black"/>
                </a:solidFill>
              </a:rPr>
              <a:t>６月末にかけ関係学会</a:t>
            </a:r>
            <a:r>
              <a:rPr kumimoji="0" lang="ja-JP" altLang="en-US" sz="1400" kern="0" dirty="0" smtClean="0">
                <a:solidFill>
                  <a:prstClr val="black"/>
                </a:solidFill>
              </a:rPr>
              <a:t>から８６３件</a:t>
            </a:r>
            <a:r>
              <a:rPr kumimoji="0" lang="ja-JP" altLang="en-US" sz="1400" kern="0" dirty="0">
                <a:solidFill>
                  <a:prstClr val="black"/>
                </a:solidFill>
              </a:rPr>
              <a:t>（重複を含む）の提案書が提出</a:t>
            </a:r>
            <a:endParaRPr kumimoji="0" lang="en-US" altLang="ja-JP" sz="1400" kern="0" dirty="0">
              <a:solidFill>
                <a:prstClr val="black"/>
              </a:solidFill>
            </a:endParaRPr>
          </a:p>
          <a:p>
            <a:pPr marL="266700" indent="-266700" fontAlgn="base">
              <a:spcAft>
                <a:spcPct val="0"/>
              </a:spcAft>
              <a:defRPr/>
            </a:pPr>
            <a:r>
              <a:rPr kumimoji="0" lang="ja-JP" altLang="en-US" sz="1400" kern="0" dirty="0">
                <a:solidFill>
                  <a:prstClr val="black"/>
                </a:solidFill>
              </a:rPr>
              <a:t>　②学会等のヒアリングや重複の確認を行い、基本診療料</a:t>
            </a:r>
            <a:r>
              <a:rPr kumimoji="0" lang="ja-JP" altLang="en-US" sz="1400" kern="0" dirty="0" smtClean="0">
                <a:solidFill>
                  <a:prstClr val="black"/>
                </a:solidFill>
              </a:rPr>
              <a:t>や使用する医薬品及び医療機器等の薬事法上の承認が確認できない技術等</a:t>
            </a:r>
            <a:r>
              <a:rPr kumimoji="0" lang="ja-JP" altLang="en-US" sz="1400" kern="0" dirty="0">
                <a:solidFill>
                  <a:prstClr val="black"/>
                </a:solidFill>
              </a:rPr>
              <a:t>を除いた技術について検討を</a:t>
            </a:r>
            <a:r>
              <a:rPr kumimoji="0" lang="ja-JP" altLang="en-US" sz="1400" kern="0" dirty="0" smtClean="0">
                <a:solidFill>
                  <a:prstClr val="black"/>
                </a:solidFill>
              </a:rPr>
              <a:t>実施</a:t>
            </a:r>
            <a:endParaRPr kumimoji="0" lang="en-US" altLang="ja-JP" sz="1400" kern="0" dirty="0">
              <a:solidFill>
                <a:prstClr val="black"/>
              </a:solidFill>
            </a:endParaRPr>
          </a:p>
          <a:p>
            <a:pPr marL="266700" indent="-266700" fontAlgn="base">
              <a:spcAft>
                <a:spcPct val="0"/>
              </a:spcAft>
              <a:defRPr/>
            </a:pPr>
            <a:r>
              <a:rPr kumimoji="0" lang="ja-JP" altLang="en-US" sz="1400" kern="0" dirty="0">
                <a:solidFill>
                  <a:prstClr val="black"/>
                </a:solidFill>
              </a:rPr>
              <a:t>　③幅広い観点から評価が必要な技術、エビデンスが不十分と考えられる技術について、専門的観点も踏まえ、分野横断的な幅広い観点から評価を実施</a:t>
            </a:r>
            <a:endParaRPr kumimoji="0" lang="en-US" altLang="ja-JP" sz="1400" kern="0" dirty="0">
              <a:solidFill>
                <a:prstClr val="black"/>
              </a:solidFill>
            </a:endParaRPr>
          </a:p>
          <a:p>
            <a:pPr marL="266700" indent="-266700" fontAlgn="base">
              <a:lnSpc>
                <a:spcPts val="2000"/>
              </a:lnSpc>
              <a:spcAft>
                <a:spcPct val="0"/>
              </a:spcAft>
              <a:defRPr/>
            </a:pPr>
            <a:endParaRPr kumimoji="0" lang="en-US" altLang="ja-JP" sz="1600"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2100"/>
              </a:lnSpc>
              <a:spcAft>
                <a:spcPct val="0"/>
              </a:spcAft>
              <a:defRPr/>
            </a:pPr>
            <a:endParaRPr kumimoji="0" lang="en-US" altLang="ja-JP" kern="0" dirty="0">
              <a:solidFill>
                <a:prstClr val="black"/>
              </a:solidFill>
            </a:endParaRPr>
          </a:p>
          <a:p>
            <a:pPr fontAlgn="base">
              <a:lnSpc>
                <a:spcPts val="1600"/>
              </a:lnSpc>
              <a:spcAft>
                <a:spcPct val="0"/>
              </a:spcAft>
              <a:defRPr/>
            </a:pPr>
            <a:r>
              <a:rPr kumimoji="0" lang="ja-JP" altLang="en-US" kern="0" dirty="0">
                <a:solidFill>
                  <a:prstClr val="black"/>
                </a:solidFill>
              </a:rPr>
              <a:t>　　　　　</a:t>
            </a:r>
            <a:endParaRPr kumimoji="0" lang="en-US" altLang="ja-JP" kern="0" dirty="0">
              <a:solidFill>
                <a:prstClr val="black"/>
              </a:solidFill>
            </a:endParaRPr>
          </a:p>
          <a:p>
            <a:pPr fontAlgn="base">
              <a:lnSpc>
                <a:spcPts val="1600"/>
              </a:lnSpc>
              <a:spcAft>
                <a:spcPct val="0"/>
              </a:spcAft>
              <a:defRPr/>
            </a:pPr>
            <a:r>
              <a:rPr kumimoji="0" lang="ja-JP" altLang="en-US" kern="0" dirty="0">
                <a:solidFill>
                  <a:prstClr val="black"/>
                </a:solidFill>
              </a:rPr>
              <a:t>　　</a:t>
            </a:r>
            <a:endParaRPr kumimoji="0" lang="en-US" altLang="ja-JP" kern="0" dirty="0">
              <a:solidFill>
                <a:prstClr val="black"/>
              </a:solidFill>
              <a:latin typeface="ＭＳ Ｐゴシック" pitchFamily="50" charset="-128"/>
            </a:endParaRPr>
          </a:p>
          <a:p>
            <a:pPr fontAlgn="base">
              <a:lnSpc>
                <a:spcPts val="1800"/>
              </a:lnSpc>
              <a:spcAft>
                <a:spcPct val="0"/>
              </a:spcAft>
              <a:defRPr/>
            </a:pPr>
            <a:endParaRPr kumimoji="0" lang="en-US" altLang="ja-JP" sz="1200" b="1" u="sng" kern="0" dirty="0">
              <a:solidFill>
                <a:prstClr val="black"/>
              </a:solidFill>
            </a:endParaRPr>
          </a:p>
          <a:p>
            <a:pPr marL="177800" indent="-177800" fontAlgn="base">
              <a:lnSpc>
                <a:spcPts val="2000"/>
              </a:lnSpc>
              <a:spcAft>
                <a:spcPct val="0"/>
              </a:spcAft>
              <a:defRPr/>
            </a:pPr>
            <a:r>
              <a:rPr kumimoji="0" lang="ja-JP" altLang="en-US" sz="1600" kern="0" dirty="0">
                <a:solidFill>
                  <a:prstClr val="black"/>
                </a:solidFill>
              </a:rPr>
              <a:t>　</a:t>
            </a:r>
            <a:endParaRPr kumimoji="0" lang="en-US" altLang="ja-JP" sz="1600" kern="0" dirty="0">
              <a:solidFill>
                <a:prstClr val="black"/>
              </a:solidFill>
              <a:latin typeface="ＭＳ Ｐゴシック" pitchFamily="50" charset="-128"/>
            </a:endParaRPr>
          </a:p>
        </p:txBody>
      </p:sp>
      <p:grpSp>
        <p:nvGrpSpPr>
          <p:cNvPr id="41" name="グループ化 40"/>
          <p:cNvGrpSpPr/>
          <p:nvPr/>
        </p:nvGrpSpPr>
        <p:grpSpPr>
          <a:xfrm>
            <a:off x="595079" y="3570151"/>
            <a:ext cx="8731658" cy="2295932"/>
            <a:chOff x="611188" y="3515775"/>
            <a:chExt cx="8601070" cy="2159775"/>
          </a:xfrm>
        </p:grpSpPr>
        <p:sp>
          <p:nvSpPr>
            <p:cNvPr id="42" name="角丸四角形 41"/>
            <p:cNvSpPr/>
            <p:nvPr/>
          </p:nvSpPr>
          <p:spPr bwMode="auto">
            <a:xfrm>
              <a:off x="611188" y="3518998"/>
              <a:ext cx="1214437" cy="162401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0" tIns="0" rIns="0" bIns="0" anchor="ctr"/>
            <a:lstStyle/>
            <a:p>
              <a:pPr algn="ctr">
                <a:defRPr/>
              </a:pPr>
              <a:r>
                <a:rPr kumimoji="0" lang="ja-JP" altLang="en-US" sz="900" b="1" kern="0" dirty="0">
                  <a:solidFill>
                    <a:prstClr val="black"/>
                  </a:solidFill>
                  <a:latin typeface="ＭＳ ゴシック" pitchFamily="49" charset="-128"/>
                  <a:ea typeface="ＭＳ ゴシック" pitchFamily="49" charset="-128"/>
                </a:rPr>
                <a:t>関係学会等から</a:t>
              </a:r>
              <a:r>
                <a:rPr kumimoji="0" lang="ja-JP" altLang="en-US" sz="900" b="1" kern="0" dirty="0" smtClean="0">
                  <a:solidFill>
                    <a:prstClr val="black"/>
                  </a:solidFill>
                  <a:latin typeface="ＭＳ ゴシック" pitchFamily="49" charset="-128"/>
                  <a:ea typeface="ＭＳ ゴシック" pitchFamily="49" charset="-128"/>
                </a:rPr>
                <a:t>の</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提案書</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７９８件</a:t>
              </a:r>
              <a:endParaRPr kumimoji="0" lang="en-US" altLang="ja-JP" sz="900" b="1" kern="0" dirty="0">
                <a:solidFill>
                  <a:prstClr val="black"/>
                </a:solidFill>
                <a:latin typeface="ＭＳ ゴシック" pitchFamily="49" charset="-128"/>
                <a:ea typeface="ＭＳ ゴシック" pitchFamily="49" charset="-128"/>
              </a:endParaRPr>
            </a:p>
            <a:p>
              <a:pPr algn="ctr">
                <a:defRPr/>
              </a:pPr>
              <a:endParaRPr kumimoji="0" lang="en-US" altLang="ja-JP" sz="900"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（重複</a:t>
              </a:r>
              <a:r>
                <a:rPr kumimoji="0" lang="ja-JP" altLang="en-US" sz="900" b="1" kern="0" dirty="0" smtClean="0">
                  <a:solidFill>
                    <a:prstClr val="black"/>
                  </a:solidFill>
                  <a:latin typeface="ＭＳ ゴシック" pitchFamily="49" charset="-128"/>
                  <a:ea typeface="ＭＳ ゴシック" pitchFamily="49" charset="-128"/>
                </a:rPr>
                <a:t>を含めると</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８６３件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p:txBody>
        </p:sp>
        <p:sp>
          <p:nvSpPr>
            <p:cNvPr id="43" name="角丸四角形 42"/>
            <p:cNvSpPr/>
            <p:nvPr/>
          </p:nvSpPr>
          <p:spPr bwMode="auto">
            <a:xfrm>
              <a:off x="3235325" y="3518998"/>
              <a:ext cx="1949450" cy="697246"/>
            </a:xfrm>
            <a:prstGeom prst="roundRect">
              <a:avLst>
                <a:gd name="adj" fmla="val 8418"/>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0" tIns="0" rIns="0" bIns="0" anchor="ctr"/>
            <a:lstStyle/>
            <a:p>
              <a:pPr algn="ctr">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幅広い観点</a:t>
              </a:r>
              <a:r>
                <a:rPr kumimoji="0" lang="ja-JP" altLang="en-US" sz="900" b="1" kern="0" dirty="0" smtClean="0">
                  <a:solidFill>
                    <a:prstClr val="black"/>
                  </a:solidFill>
                  <a:latin typeface="ＭＳ ゴシック" pitchFamily="49" charset="-128"/>
                  <a:ea typeface="ＭＳ ゴシック" pitchFamily="49" charset="-128"/>
                </a:rPr>
                <a:t>から評価が</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必要</a:t>
              </a:r>
              <a:r>
                <a:rPr kumimoji="0" lang="ja-JP" altLang="en-US" sz="900" b="1" kern="0" dirty="0">
                  <a:solidFill>
                    <a:prstClr val="black"/>
                  </a:solidFill>
                  <a:latin typeface="ＭＳ ゴシック" pitchFamily="49" charset="-128"/>
                  <a:ea typeface="ＭＳ ゴシック" pitchFamily="49" charset="-128"/>
                </a:rPr>
                <a:t>な技術</a:t>
              </a:r>
              <a:r>
                <a:rPr kumimoji="0" lang="en-US" altLang="ja-JP" sz="900" b="1" kern="0" dirty="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５２４件</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（新規技術　</a:t>
              </a:r>
              <a:r>
                <a:rPr kumimoji="0" lang="ja-JP" altLang="en-US" sz="900" b="1" kern="0" dirty="0" smtClean="0">
                  <a:solidFill>
                    <a:prstClr val="black"/>
                  </a:solidFill>
                  <a:latin typeface="ＭＳ ゴシック" pitchFamily="49" charset="-128"/>
                  <a:ea typeface="ＭＳ ゴシック" pitchFamily="49" charset="-128"/>
                </a:rPr>
                <a:t>２３４件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a:p>
              <a:pPr algn="ctr" fontAlgn="base">
                <a:spcBef>
                  <a:spcPct val="0"/>
                </a:spcBef>
                <a:spcAft>
                  <a:spcPct val="0"/>
                </a:spcAft>
                <a:defRPr/>
              </a:pPr>
              <a:r>
                <a:rPr kumimoji="0" lang="ja-JP" altLang="en-US" sz="900" b="1" kern="0" dirty="0">
                  <a:solidFill>
                    <a:prstClr val="black"/>
                  </a:solidFill>
                  <a:latin typeface="ＭＳ ゴシック" pitchFamily="49" charset="-128"/>
                  <a:ea typeface="ＭＳ ゴシック" pitchFamily="49" charset="-128"/>
                </a:rPr>
                <a:t>（既存技術　</a:t>
              </a:r>
              <a:r>
                <a:rPr kumimoji="0" lang="ja-JP" altLang="en-US" sz="900" b="1" kern="0" dirty="0" smtClean="0">
                  <a:solidFill>
                    <a:prstClr val="black"/>
                  </a:solidFill>
                  <a:latin typeface="ＭＳ ゴシック" pitchFamily="49" charset="-128"/>
                  <a:ea typeface="ＭＳ ゴシック" pitchFamily="49" charset="-128"/>
                </a:rPr>
                <a:t>２９０件）</a:t>
              </a:r>
              <a:endParaRPr kumimoji="0" lang="en-US" altLang="ja-JP" sz="900" b="1" kern="0" dirty="0">
                <a:solidFill>
                  <a:prstClr val="black"/>
                </a:solidFill>
                <a:latin typeface="ＭＳ ゴシック" pitchFamily="49" charset="-128"/>
                <a:ea typeface="ＭＳ ゴシック" pitchFamily="49" charset="-128"/>
              </a:endParaRPr>
            </a:p>
          </p:txBody>
        </p:sp>
        <p:sp>
          <p:nvSpPr>
            <p:cNvPr id="44" name="角丸四角形 43"/>
            <p:cNvSpPr/>
            <p:nvPr/>
          </p:nvSpPr>
          <p:spPr bwMode="auto">
            <a:xfrm>
              <a:off x="3229732" y="4341987"/>
              <a:ext cx="1979613" cy="758900"/>
            </a:xfrm>
            <a:prstGeom prst="roundRect">
              <a:avLst>
                <a:gd name="adj" fmla="val 8233"/>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0" tIns="0" rIns="0" bIns="0" anchor="ctr"/>
            <a:lstStyle/>
            <a:p>
              <a:pPr algn="ctr">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エビデンスが</a:t>
              </a:r>
              <a:r>
                <a:rPr kumimoji="0" lang="ja-JP" altLang="en-US" sz="900" b="1" kern="0" dirty="0" smtClean="0">
                  <a:solidFill>
                    <a:prstClr val="black"/>
                  </a:solidFill>
                  <a:latin typeface="ＭＳ ゴシック" pitchFamily="49" charset="-128"/>
                  <a:ea typeface="ＭＳ ゴシック" pitchFamily="49" charset="-128"/>
                </a:rPr>
                <a:t>不十分と</a:t>
              </a:r>
              <a:endParaRPr kumimoji="0" lang="en-US" altLang="ja-JP" sz="900" b="1" kern="0" dirty="0" smtClean="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考えられる</a:t>
              </a:r>
              <a:r>
                <a:rPr kumimoji="0" lang="ja-JP" altLang="en-US" sz="900" b="1" kern="0" dirty="0">
                  <a:solidFill>
                    <a:prstClr val="black"/>
                  </a:solidFill>
                  <a:latin typeface="ＭＳ ゴシック" pitchFamily="49" charset="-128"/>
                  <a:ea typeface="ＭＳ ゴシック" pitchFamily="49" charset="-128"/>
                </a:rPr>
                <a:t>技術</a:t>
              </a:r>
              <a:r>
                <a:rPr kumimoji="0" lang="en-US" altLang="ja-JP" sz="900" b="1" kern="0" dirty="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１８９件</a:t>
              </a:r>
              <a:r>
                <a:rPr kumimoji="0" lang="ja-JP" altLang="en-US" sz="900" kern="0" dirty="0">
                  <a:solidFill>
                    <a:prstClr val="black"/>
                  </a:solidFill>
                  <a:latin typeface="ＭＳ ゴシック" pitchFamily="49" charset="-128"/>
                  <a:ea typeface="ＭＳ ゴシック" pitchFamily="49" charset="-128"/>
                </a:rPr>
                <a:t>　</a:t>
              </a:r>
              <a:endParaRPr kumimoji="0" lang="en-US" altLang="ja-JP" sz="900" kern="0" dirty="0">
                <a:solidFill>
                  <a:prstClr val="black"/>
                </a:solidFill>
                <a:latin typeface="ＭＳ ゴシック" pitchFamily="49" charset="-128"/>
                <a:ea typeface="ＭＳ ゴシック" pitchFamily="49" charset="-128"/>
              </a:endParaRPr>
            </a:p>
          </p:txBody>
        </p:sp>
        <p:sp>
          <p:nvSpPr>
            <p:cNvPr id="45" name="角丸四角形 44"/>
            <p:cNvSpPr/>
            <p:nvPr/>
          </p:nvSpPr>
          <p:spPr bwMode="auto">
            <a:xfrm>
              <a:off x="6884988" y="3515775"/>
              <a:ext cx="2284143" cy="70046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bIns="0" anchor="ctr"/>
            <a:lstStyle/>
            <a:p>
              <a:pPr algn="ctr">
                <a:defRPr/>
              </a:pPr>
              <a:r>
                <a:rPr kumimoji="0" lang="en-US" altLang="ja-JP" sz="900" b="1" kern="0" dirty="0" smtClean="0">
                  <a:solidFill>
                    <a:prstClr val="black"/>
                  </a:solidFill>
                  <a:latin typeface="ＭＳ ゴシック" pitchFamily="49" charset="-128"/>
                  <a:ea typeface="ＭＳ ゴシック" pitchFamily="49" charset="-128"/>
                </a:rPr>
                <a:t>【</a:t>
              </a:r>
              <a:r>
                <a:rPr kumimoji="0" lang="ja-JP" altLang="en-US" sz="900" b="1" kern="0" dirty="0" smtClean="0">
                  <a:solidFill>
                    <a:prstClr val="black"/>
                  </a:solidFill>
                  <a:latin typeface="ＭＳ ゴシック" pitchFamily="49" charset="-128"/>
                  <a:ea typeface="ＭＳ ゴシック" pitchFamily="49" charset="-128"/>
                </a:rPr>
                <a:t>新規保険収載の評価等を</a:t>
              </a:r>
              <a:r>
                <a:rPr kumimoji="0" lang="ja-JP" altLang="en-US" sz="900" b="1" kern="0" dirty="0">
                  <a:solidFill>
                    <a:prstClr val="black"/>
                  </a:solidFill>
                  <a:latin typeface="ＭＳ ゴシック" pitchFamily="49" charset="-128"/>
                  <a:ea typeface="ＭＳ ゴシック" pitchFamily="49" charset="-128"/>
                </a:rPr>
                <a:t>行う優先度が高いと考えられる技術</a:t>
              </a:r>
              <a:r>
                <a:rPr kumimoji="0" lang="en-US" altLang="ja-JP" sz="900" b="1" kern="0" dirty="0" smtClean="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１３５件</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（新規</a:t>
              </a:r>
              <a:r>
                <a:rPr kumimoji="0" lang="ja-JP" altLang="en-US" sz="900" b="1" kern="0" dirty="0" smtClean="0">
                  <a:solidFill>
                    <a:prstClr val="black"/>
                  </a:solidFill>
                  <a:latin typeface="ＭＳ ゴシック" pitchFamily="49" charset="-128"/>
                  <a:ea typeface="ＭＳ ゴシック" pitchFamily="49" charset="-128"/>
                </a:rPr>
                <a:t>技術５７件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a:solidFill>
                    <a:prstClr val="black"/>
                  </a:solidFill>
                  <a:latin typeface="ＭＳ ゴシック" pitchFamily="49" charset="-128"/>
                  <a:ea typeface="ＭＳ ゴシック" pitchFamily="49" charset="-128"/>
                </a:rPr>
                <a:t>（既存</a:t>
              </a:r>
              <a:r>
                <a:rPr kumimoji="0" lang="ja-JP" altLang="en-US" sz="900" b="1" kern="0" dirty="0" smtClean="0">
                  <a:solidFill>
                    <a:prstClr val="black"/>
                  </a:solidFill>
                  <a:latin typeface="ＭＳ ゴシック" pitchFamily="49" charset="-128"/>
                  <a:ea typeface="ＭＳ ゴシック" pitchFamily="49" charset="-128"/>
                </a:rPr>
                <a:t>技術７８件</a:t>
              </a:r>
              <a:r>
                <a:rPr kumimoji="0" lang="ja-JP" altLang="en-US" sz="900" b="1" kern="0" dirty="0">
                  <a:solidFill>
                    <a:prstClr val="black"/>
                  </a:solidFill>
                  <a:latin typeface="ＭＳ ゴシック" pitchFamily="49" charset="-128"/>
                  <a:ea typeface="ＭＳ ゴシック" pitchFamily="49" charset="-128"/>
                </a:rPr>
                <a:t>）</a:t>
              </a:r>
              <a:endParaRPr kumimoji="0" lang="en-US" altLang="ja-JP" sz="900" b="1" kern="0" dirty="0">
                <a:solidFill>
                  <a:prstClr val="black"/>
                </a:solidFill>
                <a:latin typeface="ＭＳ ゴシック" pitchFamily="49" charset="-128"/>
                <a:ea typeface="ＭＳ ゴシック" pitchFamily="49" charset="-128"/>
              </a:endParaRPr>
            </a:p>
          </p:txBody>
        </p:sp>
        <p:sp>
          <p:nvSpPr>
            <p:cNvPr id="46" name="角丸四角形 45"/>
            <p:cNvSpPr/>
            <p:nvPr/>
          </p:nvSpPr>
          <p:spPr bwMode="auto">
            <a:xfrm>
              <a:off x="6880225" y="4341987"/>
              <a:ext cx="2288905" cy="758900"/>
            </a:xfrm>
            <a:prstGeom prst="roundRect">
              <a:avLst>
                <a:gd name="adj" fmla="val 969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lIns="0" rIns="0" bIns="0" anchor="ctr"/>
            <a:lstStyle/>
            <a:p>
              <a:pPr algn="ctr" fontAlgn="base">
                <a:spcBef>
                  <a:spcPct val="0"/>
                </a:spcBef>
                <a:spcAft>
                  <a:spcPct val="0"/>
                </a:spcAft>
                <a:defRPr/>
              </a:pPr>
              <a:r>
                <a:rPr kumimoji="0" lang="en-US" altLang="ja-JP" sz="900" b="1" kern="0" dirty="0" smtClean="0">
                  <a:solidFill>
                    <a:prstClr val="black"/>
                  </a:solidFill>
                  <a:latin typeface="ＭＳ ゴシック" pitchFamily="49" charset="-128"/>
                  <a:ea typeface="ＭＳ ゴシック" pitchFamily="49" charset="-128"/>
                </a:rPr>
                <a:t>【</a:t>
              </a:r>
              <a:r>
                <a:rPr kumimoji="0" lang="ja-JP" altLang="en-US" sz="900" b="1" kern="0" dirty="0" smtClean="0">
                  <a:solidFill>
                    <a:prstClr val="black"/>
                  </a:solidFill>
                  <a:latin typeface="ＭＳ ゴシック" pitchFamily="49" charset="-128"/>
                  <a:ea typeface="ＭＳ ゴシック" pitchFamily="49" charset="-128"/>
                </a:rPr>
                <a:t>医療技術評価分科会としては</a:t>
              </a:r>
              <a:endParaRPr kumimoji="0" lang="en-US" altLang="ja-JP" sz="900" b="1" kern="0" dirty="0" smtClean="0">
                <a:solidFill>
                  <a:prstClr val="black"/>
                </a:solidFill>
                <a:latin typeface="ＭＳ ゴシック" pitchFamily="49" charset="-128"/>
                <a:ea typeface="ＭＳ ゴシック" pitchFamily="49" charset="-128"/>
              </a:endParaRP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今回</a:t>
              </a:r>
              <a:r>
                <a:rPr kumimoji="0" lang="ja-JP" altLang="en-US" sz="900" b="1" kern="0" dirty="0">
                  <a:solidFill>
                    <a:prstClr val="black"/>
                  </a:solidFill>
                  <a:latin typeface="ＭＳ ゴシック" pitchFamily="49" charset="-128"/>
                  <a:ea typeface="ＭＳ ゴシック" pitchFamily="49" charset="-128"/>
                </a:rPr>
                <a:t>改定では対応</a:t>
              </a:r>
              <a:r>
                <a:rPr kumimoji="0" lang="ja-JP" altLang="en-US" sz="900" b="1" kern="0" dirty="0" smtClean="0">
                  <a:solidFill>
                    <a:prstClr val="black"/>
                  </a:solidFill>
                  <a:latin typeface="ＭＳ ゴシック" pitchFamily="49" charset="-128"/>
                  <a:ea typeface="ＭＳ ゴシック" pitchFamily="49" charset="-128"/>
                </a:rPr>
                <a:t>を行わない</a:t>
              </a:r>
              <a:r>
                <a:rPr kumimoji="0" lang="ja-JP" altLang="en-US" sz="900" b="1" kern="0" dirty="0">
                  <a:solidFill>
                    <a:prstClr val="black"/>
                  </a:solidFill>
                  <a:latin typeface="ＭＳ ゴシック" pitchFamily="49" charset="-128"/>
                  <a:ea typeface="ＭＳ ゴシック" pitchFamily="49" charset="-128"/>
                </a:rPr>
                <a:t>技術</a:t>
              </a:r>
              <a:r>
                <a:rPr kumimoji="0" lang="en-US" altLang="ja-JP" sz="900" b="1" kern="0" dirty="0">
                  <a:solidFill>
                    <a:prstClr val="black"/>
                  </a:solidFill>
                  <a:latin typeface="ＭＳ ゴシック" pitchFamily="49" charset="-128"/>
                  <a:ea typeface="ＭＳ ゴシック" pitchFamily="49" charset="-128"/>
                </a:rPr>
                <a:t>】</a:t>
              </a: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４８６件</a:t>
              </a:r>
              <a:endParaRPr kumimoji="0" lang="en-US" altLang="ja-JP" sz="900" b="1" kern="0" dirty="0">
                <a:solidFill>
                  <a:prstClr val="black"/>
                </a:solidFill>
                <a:latin typeface="ＭＳ ゴシック" pitchFamily="49" charset="-128"/>
                <a:ea typeface="ＭＳ ゴシック" pitchFamily="49" charset="-128"/>
              </a:endParaRPr>
            </a:p>
            <a:p>
              <a:pPr algn="ctr">
                <a:defRPr/>
              </a:pPr>
              <a:r>
                <a:rPr kumimoji="0" lang="ja-JP" altLang="en-US" sz="900" b="1" kern="0" dirty="0" smtClean="0">
                  <a:solidFill>
                    <a:prstClr val="black"/>
                  </a:solidFill>
                  <a:latin typeface="ＭＳ ゴシック" pitchFamily="49" charset="-128"/>
                  <a:ea typeface="ＭＳ ゴシック" pitchFamily="49" charset="-128"/>
                </a:rPr>
                <a:t>（新規</a:t>
              </a:r>
              <a:r>
                <a:rPr kumimoji="0" lang="ja-JP" altLang="en-US" sz="900" b="1" kern="0" dirty="0">
                  <a:solidFill>
                    <a:prstClr val="black"/>
                  </a:solidFill>
                  <a:latin typeface="ＭＳ ゴシック" pitchFamily="49" charset="-128"/>
                  <a:ea typeface="ＭＳ ゴシック" pitchFamily="49" charset="-128"/>
                </a:rPr>
                <a:t>技術　</a:t>
              </a:r>
              <a:r>
                <a:rPr kumimoji="0" lang="ja-JP" altLang="en-US" sz="900" b="1" kern="0" dirty="0" smtClean="0">
                  <a:solidFill>
                    <a:prstClr val="black"/>
                  </a:solidFill>
                  <a:latin typeface="ＭＳ ゴシック" pitchFamily="49" charset="-128"/>
                  <a:ea typeface="ＭＳ ゴシック" pitchFamily="49" charset="-128"/>
                </a:rPr>
                <a:t>２１７件）</a:t>
              </a:r>
              <a:endParaRPr kumimoji="0" lang="en-US" altLang="ja-JP" sz="900" b="1" kern="0" dirty="0">
                <a:solidFill>
                  <a:prstClr val="black"/>
                </a:solidFill>
                <a:latin typeface="ＭＳ ゴシック" pitchFamily="49" charset="-128"/>
                <a:ea typeface="ＭＳ ゴシック" pitchFamily="49" charset="-128"/>
              </a:endParaRP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（既存</a:t>
              </a:r>
              <a:r>
                <a:rPr kumimoji="0" lang="ja-JP" altLang="en-US" sz="900" b="1" kern="0" dirty="0">
                  <a:solidFill>
                    <a:prstClr val="black"/>
                  </a:solidFill>
                  <a:latin typeface="ＭＳ ゴシック" pitchFamily="49" charset="-128"/>
                  <a:ea typeface="ＭＳ ゴシック" pitchFamily="49" charset="-128"/>
                </a:rPr>
                <a:t>技術　</a:t>
              </a:r>
              <a:r>
                <a:rPr kumimoji="0" lang="ja-JP" altLang="en-US" sz="900" b="1" kern="0" dirty="0" smtClean="0">
                  <a:solidFill>
                    <a:prstClr val="black"/>
                  </a:solidFill>
                  <a:latin typeface="ＭＳ ゴシック" pitchFamily="49" charset="-128"/>
                  <a:ea typeface="ＭＳ ゴシック" pitchFamily="49" charset="-128"/>
                </a:rPr>
                <a:t>２６９件）</a:t>
              </a:r>
              <a:endParaRPr kumimoji="0" lang="en-US" altLang="ja-JP" sz="900" b="1" kern="0" dirty="0">
                <a:solidFill>
                  <a:prstClr val="black"/>
                </a:solidFill>
                <a:latin typeface="ＭＳ ゴシック" pitchFamily="49" charset="-128"/>
                <a:ea typeface="ＭＳ ゴシック" pitchFamily="49" charset="-128"/>
              </a:endParaRPr>
            </a:p>
          </p:txBody>
        </p:sp>
        <p:sp>
          <p:nvSpPr>
            <p:cNvPr id="47" name="角丸四角形 46"/>
            <p:cNvSpPr/>
            <p:nvPr/>
          </p:nvSpPr>
          <p:spPr bwMode="auto">
            <a:xfrm>
              <a:off x="3297996" y="5291372"/>
              <a:ext cx="1911350" cy="38417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bIns="0" anchor="ctr"/>
            <a:lstStyle/>
            <a:p>
              <a:pPr algn="ctr">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評価対象外</a:t>
              </a:r>
              <a:r>
                <a:rPr kumimoji="0" lang="en-US" altLang="ja-JP" sz="900" b="1" kern="0" dirty="0">
                  <a:solidFill>
                    <a:prstClr val="black"/>
                  </a:solidFill>
                  <a:latin typeface="ＭＳ ゴシック" pitchFamily="49" charset="-128"/>
                  <a:ea typeface="ＭＳ ゴシック" pitchFamily="49" charset="-128"/>
                </a:rPr>
                <a:t>】</a:t>
              </a:r>
            </a:p>
            <a:p>
              <a:pPr algn="ctr">
                <a:defRPr/>
              </a:pPr>
              <a:r>
                <a:rPr kumimoji="0" lang="ja-JP" altLang="en-US" sz="900" b="1" kern="0" dirty="0" smtClean="0">
                  <a:solidFill>
                    <a:prstClr val="black"/>
                  </a:solidFill>
                  <a:latin typeface="ＭＳ ゴシック" pitchFamily="49" charset="-128"/>
                  <a:ea typeface="ＭＳ ゴシック" pitchFamily="49" charset="-128"/>
                </a:rPr>
                <a:t>８</a:t>
              </a:r>
              <a:r>
                <a:rPr kumimoji="0" lang="ja-JP" altLang="en-US" sz="900" b="1" kern="0" dirty="0">
                  <a:solidFill>
                    <a:prstClr val="black"/>
                  </a:solidFill>
                  <a:latin typeface="ＭＳ ゴシック" pitchFamily="49" charset="-128"/>
                  <a:ea typeface="ＭＳ ゴシック" pitchFamily="49" charset="-128"/>
                </a:rPr>
                <a:t>５</a:t>
              </a:r>
              <a:r>
                <a:rPr kumimoji="0" lang="ja-JP" altLang="en-US" sz="900" b="1" kern="0" dirty="0" smtClean="0">
                  <a:solidFill>
                    <a:prstClr val="black"/>
                  </a:solidFill>
                  <a:latin typeface="ＭＳ ゴシック" pitchFamily="49" charset="-128"/>
                  <a:ea typeface="ＭＳ ゴシック" pitchFamily="49" charset="-128"/>
                </a:rPr>
                <a:t>件</a:t>
              </a:r>
              <a:endParaRPr kumimoji="0" lang="en-US" altLang="ja-JP" sz="900" b="1" kern="0" dirty="0">
                <a:solidFill>
                  <a:prstClr val="black"/>
                </a:solidFill>
                <a:latin typeface="ＭＳ ゴシック" pitchFamily="49" charset="-128"/>
                <a:ea typeface="ＭＳ ゴシック" pitchFamily="49" charset="-128"/>
              </a:endParaRPr>
            </a:p>
          </p:txBody>
        </p:sp>
        <p:sp>
          <p:nvSpPr>
            <p:cNvPr id="48" name="角丸四角形 47"/>
            <p:cNvSpPr/>
            <p:nvPr/>
          </p:nvSpPr>
          <p:spPr bwMode="auto">
            <a:xfrm>
              <a:off x="6880225" y="5255208"/>
              <a:ext cx="2292080" cy="38417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tIns="0" bIns="0" anchor="ctr"/>
            <a:lstStyle/>
            <a:p>
              <a:pPr algn="ctr" fontAlgn="base">
                <a:spcBef>
                  <a:spcPct val="0"/>
                </a:spcBef>
                <a:spcAft>
                  <a:spcPct val="0"/>
                </a:spcAft>
                <a:defRPr/>
              </a:pPr>
              <a:r>
                <a:rPr kumimoji="0" lang="en-US" altLang="ja-JP" sz="900" b="1" kern="0" dirty="0">
                  <a:solidFill>
                    <a:prstClr val="black"/>
                  </a:solidFill>
                  <a:latin typeface="ＭＳ ゴシック" pitchFamily="49" charset="-128"/>
                  <a:ea typeface="ＭＳ ゴシック" pitchFamily="49" charset="-128"/>
                </a:rPr>
                <a:t>【</a:t>
              </a:r>
              <a:r>
                <a:rPr kumimoji="0" lang="ja-JP" altLang="en-US" sz="900" b="1" kern="0" dirty="0">
                  <a:solidFill>
                    <a:prstClr val="black"/>
                  </a:solidFill>
                  <a:latin typeface="ＭＳ ゴシック" pitchFamily="49" charset="-128"/>
                  <a:ea typeface="ＭＳ ゴシック" pitchFamily="49" charset="-128"/>
                </a:rPr>
                <a:t>評価対象外</a:t>
              </a:r>
              <a:r>
                <a:rPr kumimoji="0" lang="en-US" altLang="ja-JP" sz="900" b="1" kern="0" dirty="0">
                  <a:solidFill>
                    <a:prstClr val="black"/>
                  </a:solidFill>
                  <a:latin typeface="ＭＳ ゴシック" pitchFamily="49" charset="-128"/>
                  <a:ea typeface="ＭＳ ゴシック" pitchFamily="49" charset="-128"/>
                </a:rPr>
                <a:t>】</a:t>
              </a:r>
            </a:p>
            <a:p>
              <a:pPr algn="ctr" fontAlgn="base">
                <a:spcBef>
                  <a:spcPct val="0"/>
                </a:spcBef>
                <a:spcAft>
                  <a:spcPct val="0"/>
                </a:spcAft>
                <a:defRPr/>
              </a:pPr>
              <a:r>
                <a:rPr kumimoji="0" lang="ja-JP" altLang="en-US" sz="900" b="1" kern="0" dirty="0" smtClean="0">
                  <a:solidFill>
                    <a:prstClr val="black"/>
                  </a:solidFill>
                  <a:latin typeface="ＭＳ ゴシック" pitchFamily="49" charset="-128"/>
                  <a:ea typeface="ＭＳ ゴシック" pitchFamily="49" charset="-128"/>
                </a:rPr>
                <a:t>１７７件</a:t>
              </a:r>
              <a:endParaRPr kumimoji="0" lang="en-US" altLang="ja-JP" sz="900" b="1" kern="0" dirty="0">
                <a:solidFill>
                  <a:prstClr val="black"/>
                </a:solidFill>
                <a:latin typeface="ＭＳ ゴシック" pitchFamily="49" charset="-128"/>
                <a:ea typeface="ＭＳ ゴシック" pitchFamily="49" charset="-128"/>
              </a:endParaRPr>
            </a:p>
          </p:txBody>
        </p:sp>
        <p:grpSp>
          <p:nvGrpSpPr>
            <p:cNvPr id="49" name="グループ化 16"/>
            <p:cNvGrpSpPr>
              <a:grpSpLocks/>
            </p:cNvGrpSpPr>
            <p:nvPr/>
          </p:nvGrpSpPr>
          <p:grpSpPr bwMode="auto">
            <a:xfrm>
              <a:off x="2074863" y="3888885"/>
              <a:ext cx="993775" cy="1632583"/>
              <a:chOff x="1835711" y="2827033"/>
              <a:chExt cx="863581" cy="1826582"/>
            </a:xfrm>
          </p:grpSpPr>
          <p:cxnSp>
            <p:nvCxnSpPr>
              <p:cNvPr id="59" name="直線矢印コネクタ 58"/>
              <p:cNvCxnSpPr/>
              <p:nvPr/>
            </p:nvCxnSpPr>
            <p:spPr>
              <a:xfrm>
                <a:off x="1835711" y="2827033"/>
                <a:ext cx="863581"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60" name="直線コネクタ 59"/>
              <p:cNvCxnSpPr/>
              <p:nvPr/>
            </p:nvCxnSpPr>
            <p:spPr>
              <a:xfrm flipH="1">
                <a:off x="2195765" y="2827033"/>
                <a:ext cx="1" cy="1826582"/>
              </a:xfrm>
              <a:prstGeom prst="line">
                <a:avLst/>
              </a:prstGeom>
              <a:noFill/>
              <a:ln w="9525" cap="flat" cmpd="sng" algn="ctr">
                <a:solidFill>
                  <a:sysClr val="windowText" lastClr="000000">
                    <a:shade val="95000"/>
                    <a:satMod val="105000"/>
                  </a:sysClr>
                </a:solidFill>
                <a:prstDash val="solid"/>
              </a:ln>
              <a:effectLst/>
            </p:spPr>
          </p:cxnSp>
          <p:cxnSp>
            <p:nvCxnSpPr>
              <p:cNvPr id="61" name="直線矢印コネクタ 60"/>
              <p:cNvCxnSpPr/>
              <p:nvPr/>
            </p:nvCxnSpPr>
            <p:spPr>
              <a:xfrm>
                <a:off x="2195765" y="4653615"/>
                <a:ext cx="503526"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62" name="直線矢印コネクタ 61"/>
              <p:cNvCxnSpPr/>
              <p:nvPr/>
            </p:nvCxnSpPr>
            <p:spPr>
              <a:xfrm>
                <a:off x="2195766" y="3758517"/>
                <a:ext cx="503526" cy="0"/>
              </a:xfrm>
              <a:prstGeom prst="straightConnector1">
                <a:avLst/>
              </a:prstGeom>
              <a:noFill/>
              <a:ln w="9525" cap="flat" cmpd="sng" algn="ctr">
                <a:solidFill>
                  <a:sysClr val="windowText" lastClr="000000">
                    <a:shade val="95000"/>
                    <a:satMod val="105000"/>
                  </a:sysClr>
                </a:solidFill>
                <a:prstDash val="solid"/>
                <a:tailEnd type="arrow"/>
              </a:ln>
              <a:effectLst/>
            </p:spPr>
          </p:cxnSp>
        </p:grpSp>
        <p:grpSp>
          <p:nvGrpSpPr>
            <p:cNvPr id="50" name="グループ化 18"/>
            <p:cNvGrpSpPr>
              <a:grpSpLocks/>
            </p:cNvGrpSpPr>
            <p:nvPr/>
          </p:nvGrpSpPr>
          <p:grpSpPr bwMode="auto">
            <a:xfrm>
              <a:off x="6218238" y="3888882"/>
              <a:ext cx="414337" cy="949325"/>
              <a:chOff x="5436263" y="2852419"/>
              <a:chExt cx="360055" cy="1080374"/>
            </a:xfrm>
          </p:grpSpPr>
          <p:cxnSp>
            <p:nvCxnSpPr>
              <p:cNvPr id="57" name="直線矢印コネクタ 56"/>
              <p:cNvCxnSpPr/>
              <p:nvPr/>
            </p:nvCxnSpPr>
            <p:spPr>
              <a:xfrm flipV="1">
                <a:off x="5436263" y="2852419"/>
                <a:ext cx="349019" cy="3"/>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8" name="直線矢印コネクタ 57"/>
              <p:cNvCxnSpPr/>
              <p:nvPr/>
            </p:nvCxnSpPr>
            <p:spPr>
              <a:xfrm>
                <a:off x="5436263" y="3932793"/>
                <a:ext cx="360055" cy="0"/>
              </a:xfrm>
              <a:prstGeom prst="straightConnector1">
                <a:avLst/>
              </a:prstGeom>
              <a:noFill/>
              <a:ln w="9525" cap="flat" cmpd="sng" algn="ctr">
                <a:solidFill>
                  <a:sysClr val="windowText" lastClr="000000">
                    <a:shade val="95000"/>
                    <a:satMod val="105000"/>
                  </a:sysClr>
                </a:solidFill>
                <a:prstDash val="solid"/>
                <a:tailEnd type="arrow"/>
              </a:ln>
              <a:effectLst/>
            </p:spPr>
          </p:cxnSp>
        </p:grpSp>
        <p:cxnSp>
          <p:nvCxnSpPr>
            <p:cNvPr id="51" name="直線矢印コネクタ 50"/>
            <p:cNvCxnSpPr/>
            <p:nvPr/>
          </p:nvCxnSpPr>
          <p:spPr bwMode="auto">
            <a:xfrm flipV="1">
              <a:off x="5422900" y="5521468"/>
              <a:ext cx="1235075" cy="1919"/>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2" name="直線コネクタ 51"/>
            <p:cNvCxnSpPr/>
            <p:nvPr/>
          </p:nvCxnSpPr>
          <p:spPr bwMode="auto">
            <a:xfrm>
              <a:off x="2914645" y="5145691"/>
              <a:ext cx="6297613" cy="0"/>
            </a:xfrm>
            <a:prstGeom prst="line">
              <a:avLst/>
            </a:prstGeom>
            <a:noFill/>
            <a:ln w="9525" cap="flat" cmpd="sng" algn="ctr">
              <a:solidFill>
                <a:sysClr val="windowText" lastClr="000000">
                  <a:shade val="95000"/>
                  <a:satMod val="105000"/>
                </a:sysClr>
              </a:solidFill>
              <a:prstDash val="dash"/>
            </a:ln>
            <a:effectLst/>
          </p:spPr>
        </p:cxnSp>
        <p:sp>
          <p:nvSpPr>
            <p:cNvPr id="53" name="テキスト ボックス 52"/>
            <p:cNvSpPr txBox="1"/>
            <p:nvPr/>
          </p:nvSpPr>
          <p:spPr bwMode="auto">
            <a:xfrm>
              <a:off x="5899906" y="3518999"/>
              <a:ext cx="318332" cy="1815905"/>
            </a:xfrm>
            <a:prstGeom prst="rect">
              <a:avLst/>
            </a:prstGeom>
            <a:solidFill>
              <a:sysClr val="window" lastClr="FFFFFF"/>
            </a:solidFill>
            <a:ln w="25400" cap="flat" cmpd="sng" algn="ctr">
              <a:solidFill>
                <a:srgbClr val="4F81BD"/>
              </a:solidFill>
              <a:prstDash val="solid"/>
            </a:ln>
            <a:effectLst/>
          </p:spPr>
          <p:txBody>
            <a:bodyPr vert="eaVert" wrap="square">
              <a:spAutoFit/>
            </a:bodyPr>
            <a:lstStyle/>
            <a:p>
              <a:pPr fontAlgn="base">
                <a:spcBef>
                  <a:spcPct val="0"/>
                </a:spcBef>
                <a:spcAft>
                  <a:spcPct val="0"/>
                </a:spcAft>
                <a:defRPr/>
              </a:pPr>
              <a:r>
                <a:rPr kumimoji="0" lang="ja-JP" altLang="en-US" sz="900" kern="0" dirty="0" smtClean="0">
                  <a:solidFill>
                    <a:prstClr val="black"/>
                  </a:solidFill>
                </a:rPr>
                <a:t>　委員に</a:t>
              </a:r>
              <a:r>
                <a:rPr kumimoji="0" lang="ja-JP" altLang="en-US" sz="900" kern="0" dirty="0">
                  <a:solidFill>
                    <a:prstClr val="black"/>
                  </a:solidFill>
                </a:rPr>
                <a:t>よる評価及び会議での審議</a:t>
              </a:r>
            </a:p>
          </p:txBody>
        </p:sp>
        <p:cxnSp>
          <p:nvCxnSpPr>
            <p:cNvPr id="54" name="直線矢印コネクタ 53"/>
            <p:cNvCxnSpPr/>
            <p:nvPr/>
          </p:nvCxnSpPr>
          <p:spPr bwMode="auto">
            <a:xfrm flipV="1">
              <a:off x="5376709" y="4836910"/>
              <a:ext cx="287507" cy="1297"/>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5" name="直線矢印コネクタ 54"/>
            <p:cNvCxnSpPr/>
            <p:nvPr/>
          </p:nvCxnSpPr>
          <p:spPr bwMode="auto">
            <a:xfrm>
              <a:off x="5365162" y="3868319"/>
              <a:ext cx="287507" cy="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56" name="直線矢印コネクタ 55"/>
            <p:cNvCxnSpPr/>
            <p:nvPr/>
          </p:nvCxnSpPr>
          <p:spPr bwMode="auto">
            <a:xfrm>
              <a:off x="6218238" y="5334904"/>
              <a:ext cx="439738" cy="0"/>
            </a:xfrm>
            <a:prstGeom prst="straightConnector1">
              <a:avLst/>
            </a:prstGeom>
            <a:noFill/>
            <a:ln w="9525" cap="flat" cmpd="sng" algn="ctr">
              <a:solidFill>
                <a:sysClr val="windowText" lastClr="000000">
                  <a:shade val="95000"/>
                  <a:satMod val="105000"/>
                </a:sysClr>
              </a:solidFill>
              <a:prstDash val="solid"/>
              <a:tailEnd type="arrow"/>
            </a:ln>
            <a:effectLst/>
          </p:spPr>
        </p:cxnSp>
      </p:grpSp>
      <p:sp>
        <p:nvSpPr>
          <p:cNvPr id="3" name="正方形/長方形 2"/>
          <p:cNvSpPr/>
          <p:nvPr/>
        </p:nvSpPr>
        <p:spPr>
          <a:xfrm>
            <a:off x="183407" y="5817909"/>
            <a:ext cx="9345603" cy="923330"/>
          </a:xfrm>
          <a:prstGeom prst="rect">
            <a:avLst/>
          </a:prstGeom>
        </p:spPr>
        <p:txBody>
          <a:bodyPr wrap="square">
            <a:spAutoFit/>
          </a:bodyPr>
          <a:lstStyle/>
          <a:p>
            <a:r>
              <a:rPr lang="ja-JP" altLang="en-US" b="1" dirty="0" smtClean="0">
                <a:solidFill>
                  <a:prstClr val="black"/>
                </a:solidFill>
              </a:rPr>
              <a:t>例）</a:t>
            </a:r>
            <a:endParaRPr lang="en-US" altLang="ja-JP" b="1" dirty="0" smtClean="0">
              <a:solidFill>
                <a:prstClr val="black"/>
              </a:solidFill>
            </a:endParaRPr>
          </a:p>
          <a:p>
            <a:r>
              <a:rPr lang="ja-JP" altLang="en-US" b="1" dirty="0" smtClean="0">
                <a:solidFill>
                  <a:prstClr val="black"/>
                </a:solidFill>
              </a:rPr>
              <a:t>・新規技術；網膜再建術、ＥＤチューブ挿入術など</a:t>
            </a:r>
            <a:endParaRPr lang="en-US" altLang="ja-JP" b="1" dirty="0" smtClean="0">
              <a:solidFill>
                <a:prstClr val="black"/>
              </a:solidFill>
            </a:endParaRPr>
          </a:p>
          <a:p>
            <a:r>
              <a:rPr lang="ja-JP" altLang="en-US" b="1" dirty="0" smtClean="0">
                <a:solidFill>
                  <a:prstClr val="black"/>
                </a:solidFill>
              </a:rPr>
              <a:t>・既存技術；拡大胸腺摘除術（重症筋無力症に対する）、脊髄誘発電位測定等加算など</a:t>
            </a:r>
            <a:endParaRPr lang="ja-JP" altLang="en-US" b="1" dirty="0">
              <a:solidFill>
                <a:prstClr val="black"/>
              </a:solidFill>
            </a:endParaRPr>
          </a:p>
        </p:txBody>
      </p:sp>
      <p:sp>
        <p:nvSpPr>
          <p:cNvPr id="4" name="角丸四角形 3"/>
          <p:cNvSpPr/>
          <p:nvPr/>
        </p:nvSpPr>
        <p:spPr>
          <a:xfrm>
            <a:off x="6895834" y="3479800"/>
            <a:ext cx="2430904" cy="93020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Rectangle 2"/>
          <p:cNvSpPr>
            <a:spLocks noChangeArrowheads="1"/>
          </p:cNvSpPr>
          <p:nvPr/>
        </p:nvSpPr>
        <p:spPr bwMode="auto">
          <a:xfrm>
            <a:off x="202332" y="74224"/>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2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
        <p:nvSpPr>
          <p:cNvPr id="30" name="正方形/長方形 29"/>
          <p:cNvSpPr/>
          <p:nvPr/>
        </p:nvSpPr>
        <p:spPr>
          <a:xfrm>
            <a:off x="5432954" y="5866083"/>
            <a:ext cx="4164502" cy="276999"/>
          </a:xfrm>
          <a:prstGeom prst="rect">
            <a:avLst/>
          </a:prstGeom>
          <a:ln w="9525">
            <a:solidFill>
              <a:schemeClr val="tx1"/>
            </a:solidFill>
            <a:prstDash val="dash"/>
          </a:ln>
        </p:spPr>
        <p:txBody>
          <a:bodyPr wrap="square">
            <a:spAutoFit/>
          </a:bodyPr>
          <a:lstStyle/>
          <a:p>
            <a:r>
              <a:rPr lang="en-US" altLang="ja-JP" sz="1200" dirty="0" smtClean="0">
                <a:solidFill>
                  <a:prstClr val="black"/>
                </a:solidFill>
                <a:latin typeface="+mn-ea"/>
              </a:rPr>
              <a:t>※</a:t>
            </a:r>
            <a:r>
              <a:rPr lang="ja-JP" altLang="en-US" sz="1200" dirty="0" smtClean="0">
                <a:solidFill>
                  <a:prstClr val="black"/>
                </a:solidFill>
                <a:latin typeface="+mn-ea"/>
              </a:rPr>
              <a:t>薬事法未承認の提案書が多く出されたことは今後の課題</a:t>
            </a:r>
            <a:endParaRPr lang="en-US" altLang="ja-JP" sz="1200" dirty="0" smtClean="0">
              <a:solidFill>
                <a:prstClr val="black"/>
              </a:solidFill>
              <a:latin typeface="+mn-ea"/>
            </a:endParaRPr>
          </a:p>
        </p:txBody>
      </p:sp>
    </p:spTree>
    <p:extLst>
      <p:ext uri="{BB962C8B-B14F-4D97-AF65-F5344CB8AC3E}">
        <p14:creationId xmlns:p14="http://schemas.microsoft.com/office/powerpoint/2010/main" xmlns="" val="1984704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185621" y="720254"/>
            <a:ext cx="9505056" cy="6048672"/>
          </a:xfrm>
          <a:prstGeom prst="rect">
            <a:avLst/>
          </a:prstGeom>
          <a:solidFill>
            <a:srgbClr val="FFFFAF">
              <a:alpha val="49804"/>
            </a:srgbClr>
          </a:solidFill>
          <a:ln w="9525">
            <a:solidFill>
              <a:schemeClr val="tx1"/>
            </a:solidFill>
            <a:miter lim="800000"/>
            <a:headEnd/>
            <a:tailEnd/>
          </a:ln>
        </p:spPr>
        <p:txBody>
          <a:bodyPr tIns="180000"/>
          <a:lstStyle/>
          <a:p>
            <a:pPr>
              <a:spcBef>
                <a:spcPct val="20000"/>
              </a:spcBef>
              <a:defRPr/>
            </a:pPr>
            <a:r>
              <a:rPr lang="ja-JP" altLang="en-US" sz="2000" dirty="0">
                <a:solidFill>
                  <a:prstClr val="black"/>
                </a:solidFill>
                <a:latin typeface="ＭＳ Ｐゴシック" pitchFamily="50" charset="-128"/>
              </a:rPr>
              <a:t>　</a:t>
            </a:r>
            <a:endParaRPr lang="en-US" altLang="ja-JP" sz="2000" dirty="0">
              <a:solidFill>
                <a:prstClr val="black"/>
              </a:solidFill>
              <a:latin typeface="ＭＳ Ｐゴシック" pitchFamily="50" charset="-128"/>
            </a:endParaRPr>
          </a:p>
        </p:txBody>
      </p:sp>
      <p:sp>
        <p:nvSpPr>
          <p:cNvPr id="2050" name="Rectangle 2"/>
          <p:cNvSpPr>
            <a:spLocks noGrp="1" noChangeArrowheads="1"/>
          </p:cNvSpPr>
          <p:nvPr>
            <p:ph type="ctrTitle"/>
          </p:nvPr>
        </p:nvSpPr>
        <p:spPr>
          <a:xfrm>
            <a:off x="179485" y="62441"/>
            <a:ext cx="9517327" cy="432222"/>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400" dirty="0" smtClean="0">
                <a:solidFill>
                  <a:schemeClr val="tx1"/>
                </a:solidFill>
                <a:latin typeface="ＭＳ Ｐゴシック" pitchFamily="50" charset="-128"/>
                <a:ea typeface="ＭＳ Ｐゴシック" pitchFamily="50" charset="-128"/>
              </a:rPr>
              <a:t>検査の評価の見直し</a:t>
            </a:r>
            <a:endParaRPr lang="en-US" altLang="ja-JP" sz="2400" dirty="0" smtClean="0">
              <a:solidFill>
                <a:schemeClr val="tx1"/>
              </a:solidFill>
              <a:latin typeface="ＭＳ Ｐゴシック" pitchFamily="50" charset="-128"/>
              <a:ea typeface="ＭＳ Ｐゴシック" pitchFamily="50" charset="-128"/>
            </a:endParaRPr>
          </a:p>
        </p:txBody>
      </p:sp>
      <p:sp>
        <p:nvSpPr>
          <p:cNvPr id="2052" name="Rectangle 36"/>
          <p:cNvSpPr>
            <a:spLocks noChangeArrowheads="1"/>
          </p:cNvSpPr>
          <p:nvPr/>
        </p:nvSpPr>
        <p:spPr bwMode="auto">
          <a:xfrm>
            <a:off x="133050" y="504230"/>
            <a:ext cx="4373051" cy="32039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lstStyle/>
          <a:p>
            <a:pPr>
              <a:spcBef>
                <a:spcPct val="20000"/>
              </a:spcBef>
            </a:pPr>
            <a:r>
              <a:rPr lang="ja-JP" altLang="en-US" sz="2000" dirty="0">
                <a:solidFill>
                  <a:prstClr val="black"/>
                </a:solidFill>
              </a:rPr>
              <a:t>検査の評価の見直し</a:t>
            </a:r>
          </a:p>
        </p:txBody>
      </p:sp>
      <p:sp>
        <p:nvSpPr>
          <p:cNvPr id="2" name="テキスト ボックス 1"/>
          <p:cNvSpPr txBox="1"/>
          <p:nvPr/>
        </p:nvSpPr>
        <p:spPr>
          <a:xfrm>
            <a:off x="329638" y="824628"/>
            <a:ext cx="4551246" cy="369332"/>
          </a:xfrm>
          <a:prstGeom prst="rect">
            <a:avLst/>
          </a:prstGeom>
          <a:noFill/>
        </p:spPr>
        <p:txBody>
          <a:bodyPr wrap="none" rtlCol="0">
            <a:spAutoFit/>
          </a:bodyPr>
          <a:lstStyle/>
          <a:p>
            <a:r>
              <a:rPr lang="ja-JP" altLang="en-US" dirty="0">
                <a:solidFill>
                  <a:prstClr val="black"/>
                </a:solidFill>
              </a:rPr>
              <a:t>既存</a:t>
            </a:r>
            <a:r>
              <a:rPr lang="ja-JP" altLang="en-US" dirty="0" smtClean="0">
                <a:solidFill>
                  <a:prstClr val="black"/>
                </a:solidFill>
              </a:rPr>
              <a:t>の</a:t>
            </a:r>
            <a:r>
              <a:rPr lang="ja-JP" altLang="en-US" dirty="0">
                <a:solidFill>
                  <a:prstClr val="black"/>
                </a:solidFill>
              </a:rPr>
              <a:t>検査</a:t>
            </a:r>
            <a:r>
              <a:rPr lang="ja-JP" altLang="en-US" dirty="0" smtClean="0">
                <a:solidFill>
                  <a:prstClr val="black"/>
                </a:solidFill>
              </a:rPr>
              <a:t>のうち</a:t>
            </a:r>
            <a:r>
              <a:rPr lang="ja-JP" altLang="en-US" dirty="0">
                <a:solidFill>
                  <a:prstClr val="black"/>
                </a:solidFill>
              </a:rPr>
              <a:t>評価の見直しを行った検査</a:t>
            </a:r>
          </a:p>
        </p:txBody>
      </p:sp>
      <p:graphicFrame>
        <p:nvGraphicFramePr>
          <p:cNvPr id="10" name="表 9"/>
          <p:cNvGraphicFramePr>
            <a:graphicFrameLocks noGrp="1"/>
          </p:cNvGraphicFramePr>
          <p:nvPr>
            <p:extLst>
              <p:ext uri="{D42A27DB-BD31-4B8C-83A1-F6EECF244321}">
                <p14:modId xmlns:p14="http://schemas.microsoft.com/office/powerpoint/2010/main" xmlns="" val="3412299952"/>
              </p:ext>
            </p:extLst>
          </p:nvPr>
        </p:nvGraphicFramePr>
        <p:xfrm>
          <a:off x="329638" y="1134473"/>
          <a:ext cx="4646017" cy="5457796"/>
        </p:xfrm>
        <a:graphic>
          <a:graphicData uri="http://schemas.openxmlformats.org/drawingml/2006/table">
            <a:tbl>
              <a:tblPr firstRow="1" bandRow="1">
                <a:tableStyleId>{00A15C55-8517-42AA-B614-E9B94910E393}</a:tableStyleId>
              </a:tblPr>
              <a:tblGrid>
                <a:gridCol w="3352677"/>
                <a:gridCol w="1293340"/>
              </a:tblGrid>
              <a:tr h="279975">
                <a:tc>
                  <a:txBody>
                    <a:bodyPr/>
                    <a:lstStyle/>
                    <a:p>
                      <a:pPr algn="ctr"/>
                      <a:r>
                        <a:rPr kumimoji="1" lang="ja-JP" altLang="en-US" sz="1200" b="0" dirty="0" smtClean="0"/>
                        <a:t>検査名</a:t>
                      </a:r>
                      <a:endParaRPr kumimoji="1" lang="ja-JP" altLang="en-US" sz="1200" b="0" dirty="0"/>
                    </a:p>
                  </a:txBody>
                  <a:tcPr marL="99060" marR="99060" anchor="ctr"/>
                </a:tc>
                <a:tc>
                  <a:txBody>
                    <a:bodyPr/>
                    <a:lstStyle/>
                    <a:p>
                      <a:pPr algn="ctr"/>
                      <a:r>
                        <a:rPr kumimoji="1" lang="ja-JP" altLang="en-US" sz="1200" b="0" dirty="0" smtClean="0">
                          <a:latin typeface="ＭＳ ゴシック" pitchFamily="49" charset="-128"/>
                          <a:ea typeface="ＭＳ ゴシック" pitchFamily="49" charset="-128"/>
                        </a:rPr>
                        <a:t>改定後</a:t>
                      </a:r>
                      <a:endParaRPr kumimoji="1" lang="en-US" altLang="ja-JP" sz="1200" b="0" dirty="0" smtClean="0">
                        <a:latin typeface="ＭＳ ゴシック" pitchFamily="49" charset="-128"/>
                        <a:ea typeface="ＭＳ ゴシック" pitchFamily="49" charset="-128"/>
                      </a:endParaRPr>
                    </a:p>
                  </a:txBody>
                  <a:tcPr marL="99060" marR="99060" anchor="ctr"/>
                </a:tc>
              </a:tr>
              <a:tr h="26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時間内歩行検査</a:t>
                      </a:r>
                      <a:endParaRPr kumimoji="1" lang="zh-TW" altLang="en-US" sz="1100" kern="1200" dirty="0" smtClean="0">
                        <a:solidFill>
                          <a:schemeClr val="tx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000" b="1" u="sng" kern="1200" dirty="0">
                        <a:solidFill>
                          <a:srgbClr val="0070C0"/>
                        </a:solidFill>
                        <a:latin typeface="ＭＳ ゴシック" pitchFamily="49" charset="-128"/>
                        <a:ea typeface="ＭＳ ゴシック" pitchFamily="49" charset="-128"/>
                        <a:cs typeface="+mn-cs"/>
                      </a:endParaRPr>
                    </a:p>
                  </a:txBody>
                  <a:tcPr marL="99060" marR="99060" anchor="ctr"/>
                </a:tc>
              </a:tr>
              <a:tr h="435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生化学的検査（</a:t>
                      </a:r>
                      <a:r>
                        <a:rPr kumimoji="1" lang="en-US" altLang="ja-JP" sz="1100" b="0" u="none" kern="1200" dirty="0" smtClean="0">
                          <a:solidFill>
                            <a:schemeClr val="tx1"/>
                          </a:solidFill>
                          <a:latin typeface="Arial" charset="0"/>
                          <a:ea typeface="ＭＳ Ｐゴシック" charset="-128"/>
                          <a:cs typeface="+mn-cs"/>
                        </a:rPr>
                        <a:t>Ⅱ</a:t>
                      </a:r>
                      <a:r>
                        <a:rPr kumimoji="1" lang="ja-JP" altLang="en-US" sz="1100" b="0" u="none" kern="1200" dirty="0" smtClean="0">
                          <a:solidFill>
                            <a:schemeClr val="tx1"/>
                          </a:solidFill>
                          <a:latin typeface="Arial" charset="0"/>
                          <a:ea typeface="ＭＳ Ｐゴシック" charset="-128"/>
                          <a:cs typeface="+mn-cs"/>
                        </a:rPr>
                        <a:t>）</a:t>
                      </a:r>
                      <a:endParaRPr kumimoji="1" lang="en-US" altLang="ja-JP" sz="1100" b="0" u="none" kern="1200" dirty="0" smtClean="0">
                        <a:solidFill>
                          <a:schemeClr val="tx1"/>
                        </a:solidFill>
                        <a:latin typeface="Arial" charset="0"/>
                        <a:ea typeface="ＭＳ Ｐゴシック"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　　酒石酸抵抗性酸ホスファターゼ（ＴＲＡＣＰ－５ｂ）</a:t>
                      </a:r>
                      <a:endParaRPr kumimoji="1" lang="ja-JP" altLang="en-US" sz="1100" b="1" u="sng" kern="1200" dirty="0">
                        <a:solidFill>
                          <a:schemeClr val="accent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ja-JP" altLang="en-US" sz="1000" b="1" u="sng" kern="1200" dirty="0">
                        <a:solidFill>
                          <a:srgbClr val="0070C0"/>
                        </a:solidFill>
                        <a:latin typeface="ＭＳ ゴシック" pitchFamily="49" charset="-128"/>
                        <a:ea typeface="ＭＳ ゴシック" pitchFamily="49" charset="-128"/>
                        <a:cs typeface="+mn-cs"/>
                      </a:endParaRPr>
                    </a:p>
                  </a:txBody>
                  <a:tcPr marL="99060" marR="99060" anchor="ctr"/>
                </a:tc>
              </a:tr>
              <a:tr h="855480">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小腸内視鏡検査　　</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1" u="none"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ダブルバルーン内視鏡によるもの</a:t>
                      </a:r>
                      <a:endParaRPr kumimoji="1" lang="en-US" altLang="ja-JP" sz="1100" b="1" u="sng" kern="1200" dirty="0" smtClean="0">
                        <a:solidFill>
                          <a:srgbClr val="0070C0"/>
                        </a:solidFill>
                        <a:latin typeface="+mn-lt"/>
                        <a:ea typeface="+mn-ea"/>
                        <a:cs typeface="+mn-cs"/>
                      </a:endParaRPr>
                    </a:p>
                    <a:p>
                      <a:pPr marL="0" indent="88900" algn="l" defTabSz="914400" rtl="0" eaLnBrk="1" fontAlgn="ctr" latinLnBrk="0" hangingPunct="1"/>
                      <a:r>
                        <a:rPr kumimoji="1" lang="ja-JP" altLang="en-US" sz="1100" b="0" u="none" kern="1200" dirty="0" smtClean="0">
                          <a:solidFill>
                            <a:schemeClr val="accent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シングルバルーン内視鏡によるもの</a:t>
                      </a:r>
                      <a:endParaRPr kumimoji="1" lang="en-US" altLang="ja-JP" sz="1100" b="1" u="sng" kern="1200" dirty="0" smtClean="0">
                        <a:solidFill>
                          <a:srgbClr val="0070C0"/>
                        </a:solidFill>
                        <a:latin typeface="+mn-lt"/>
                        <a:ea typeface="+mn-ea"/>
                        <a:cs typeface="+mn-cs"/>
                      </a:endParaRPr>
                    </a:p>
                    <a:p>
                      <a:pPr marL="0" indent="88900" algn="l" defTabSz="914400" rtl="0" eaLnBrk="1" fontAlgn="ctr" latinLnBrk="0" hangingPunct="1"/>
                      <a:r>
                        <a:rPr kumimoji="1" lang="ja-JP" altLang="en-US" sz="1100" b="0" u="none" kern="1200" dirty="0" smtClean="0">
                          <a:solidFill>
                            <a:schemeClr val="accent1"/>
                          </a:solidFill>
                          <a:latin typeface="Arial" charset="0"/>
                          <a:ea typeface="ＭＳ Ｐゴシック" charset="-128"/>
                          <a:cs typeface="+mn-cs"/>
                        </a:rPr>
                        <a:t>　　</a:t>
                      </a:r>
                      <a:r>
                        <a:rPr kumimoji="1" lang="ja-JP" altLang="en-US" sz="1100" b="0" u="none" kern="1200" dirty="0" smtClean="0">
                          <a:solidFill>
                            <a:schemeClr val="tx1"/>
                          </a:solidFill>
                          <a:latin typeface="Arial" charset="0"/>
                          <a:ea typeface="ＭＳ Ｐゴシック" charset="-128"/>
                          <a:cs typeface="+mn-cs"/>
                        </a:rPr>
                        <a:t>カプセル型内視鏡によるもの</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その他のもの</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７</a:t>
                      </a:r>
                      <a:r>
                        <a:rPr kumimoji="1" lang="en-US" altLang="ja-JP" sz="1000" b="1" u="sng" kern="1200" dirty="0" smtClean="0">
                          <a:solidFill>
                            <a:srgbClr val="0070C0"/>
                          </a:solidFill>
                          <a:latin typeface="ＭＳ ゴシック" pitchFamily="49" charset="-128"/>
                          <a:ea typeface="ＭＳ ゴシック" pitchFamily="49" charset="-128"/>
                          <a:cs typeface="+mn-cs"/>
                        </a:rPr>
                        <a:t>,</a:t>
                      </a:r>
                      <a:r>
                        <a:rPr kumimoji="1" lang="ja-JP" altLang="en-US" sz="1000" b="1" u="sng" kern="1200" dirty="0" smtClean="0">
                          <a:solidFill>
                            <a:srgbClr val="0070C0"/>
                          </a:solidFill>
                          <a:latin typeface="ＭＳ ゴシック" pitchFamily="49" charset="-128"/>
                          <a:ea typeface="ＭＳ ゴシック" pitchFamily="49" charset="-128"/>
                          <a:cs typeface="+mn-cs"/>
                        </a:rPr>
                        <a:t>０００点</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kern="1200" dirty="0" smtClean="0">
                          <a:solidFill>
                            <a:schemeClr val="tx1"/>
                          </a:solidFill>
                          <a:latin typeface="ＭＳ ゴシック" pitchFamily="49" charset="-128"/>
                          <a:ea typeface="ＭＳ ゴシック" pitchFamily="49" charset="-128"/>
                          <a:cs typeface="+mn-cs"/>
                        </a:rPr>
                        <a:t>３</a:t>
                      </a:r>
                      <a:r>
                        <a:rPr kumimoji="1" lang="en-US" altLang="ja-JP" sz="1000" b="0" u="none" kern="1200" dirty="0" smtClean="0">
                          <a:solidFill>
                            <a:schemeClr val="tx1"/>
                          </a:solidFill>
                          <a:latin typeface="ＭＳ ゴシック" pitchFamily="49" charset="-128"/>
                          <a:ea typeface="ＭＳ ゴシック" pitchFamily="49" charset="-128"/>
                          <a:cs typeface="+mn-cs"/>
                        </a:rPr>
                        <a:t>,</a:t>
                      </a:r>
                      <a:r>
                        <a:rPr kumimoji="1" lang="ja-JP" altLang="en-US" sz="1000" b="0" u="none" kern="1200" dirty="0" smtClean="0">
                          <a:solidFill>
                            <a:schemeClr val="tx1"/>
                          </a:solidFill>
                          <a:latin typeface="ＭＳ ゴシック" pitchFamily="49" charset="-128"/>
                          <a:ea typeface="ＭＳ ゴシック" pitchFamily="49" charset="-128"/>
                          <a:cs typeface="+mn-cs"/>
                        </a:rPr>
                        <a:t>０００点</a:t>
                      </a:r>
                      <a:endParaRPr kumimoji="1" lang="en-US" altLang="ja-JP" sz="100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kern="1200" dirty="0" smtClean="0">
                          <a:solidFill>
                            <a:schemeClr val="tx1"/>
                          </a:solidFill>
                          <a:latin typeface="ＭＳ ゴシック" pitchFamily="49" charset="-128"/>
                          <a:ea typeface="ＭＳ ゴシック" pitchFamily="49" charset="-128"/>
                          <a:cs typeface="+mn-cs"/>
                        </a:rPr>
                        <a:t>１</a:t>
                      </a:r>
                      <a:r>
                        <a:rPr kumimoji="1" lang="en-US" altLang="ja-JP" sz="1000" b="0" u="none" kern="1200" dirty="0" smtClean="0">
                          <a:solidFill>
                            <a:schemeClr val="tx1"/>
                          </a:solidFill>
                          <a:latin typeface="ＭＳ ゴシック" pitchFamily="49" charset="-128"/>
                          <a:ea typeface="ＭＳ ゴシック" pitchFamily="49" charset="-128"/>
                          <a:cs typeface="+mn-cs"/>
                        </a:rPr>
                        <a:t>,</a:t>
                      </a:r>
                      <a:r>
                        <a:rPr kumimoji="1" lang="ja-JP" altLang="en-US" sz="1000" b="0" u="none" kern="1200" dirty="0" smtClean="0">
                          <a:solidFill>
                            <a:schemeClr val="tx1"/>
                          </a:solidFill>
                          <a:latin typeface="ＭＳ ゴシック" pitchFamily="49" charset="-128"/>
                          <a:ea typeface="ＭＳ ゴシック" pitchFamily="49" charset="-128"/>
                          <a:cs typeface="+mn-cs"/>
                        </a:rPr>
                        <a:t>６００点</a:t>
                      </a:r>
                      <a:endParaRPr kumimoji="1" lang="en-US" altLang="ja-JP" sz="1000" b="0" u="none" kern="1200" dirty="0" smtClean="0">
                        <a:solidFill>
                          <a:schemeClr val="tx1"/>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kern="1200" dirty="0" smtClean="0">
                          <a:solidFill>
                            <a:schemeClr val="tx1"/>
                          </a:solidFill>
                          <a:latin typeface="ＭＳ ゴシック" pitchFamily="49" charset="-128"/>
                          <a:ea typeface="ＭＳ ゴシック" pitchFamily="49" charset="-128"/>
                          <a:cs typeface="+mn-cs"/>
                        </a:rPr>
                        <a:t>１</a:t>
                      </a:r>
                      <a:r>
                        <a:rPr kumimoji="1" lang="en-US" altLang="ja-JP" sz="1000" b="0" u="none" kern="1200" dirty="0" smtClean="0">
                          <a:solidFill>
                            <a:schemeClr val="tx1"/>
                          </a:solidFill>
                          <a:latin typeface="ＭＳ ゴシック" pitchFamily="49" charset="-128"/>
                          <a:ea typeface="ＭＳ ゴシック" pitchFamily="49" charset="-128"/>
                          <a:cs typeface="+mn-cs"/>
                        </a:rPr>
                        <a:t>,</a:t>
                      </a:r>
                      <a:r>
                        <a:rPr kumimoji="1" lang="ja-JP" altLang="en-US" sz="1000" b="0" u="none" kern="1200" dirty="0" smtClean="0">
                          <a:solidFill>
                            <a:schemeClr val="tx1"/>
                          </a:solidFill>
                          <a:latin typeface="ＭＳ ゴシック" pitchFamily="49" charset="-128"/>
                          <a:ea typeface="ＭＳ ゴシック" pitchFamily="49" charset="-128"/>
                          <a:cs typeface="+mn-cs"/>
                        </a:rPr>
                        <a:t>６００点</a:t>
                      </a:r>
                      <a:endParaRPr kumimoji="1" lang="en-US" altLang="ja-JP" sz="1000" b="0" u="none" kern="1200" dirty="0" smtClean="0">
                        <a:solidFill>
                          <a:schemeClr val="tx1"/>
                        </a:solidFill>
                        <a:latin typeface="ＭＳ ゴシック" pitchFamily="49" charset="-128"/>
                        <a:ea typeface="ＭＳ ゴシック" pitchFamily="49" charset="-128"/>
                        <a:cs typeface="+mn-cs"/>
                      </a:endParaRPr>
                    </a:p>
                  </a:txBody>
                  <a:tcPr marL="99060" marR="99060" anchor="ctr"/>
                </a:tc>
              </a:tr>
              <a:tr h="264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ヘッドアップティルト試験</a:t>
                      </a:r>
                      <a:endParaRPr kumimoji="1" lang="ja-JP" altLang="en-US" sz="1100" b="1" u="sng" kern="1200" dirty="0">
                        <a:solidFill>
                          <a:schemeClr val="accent1"/>
                        </a:solidFill>
                        <a:latin typeface="Arial" charset="0"/>
                        <a:ea typeface="ＭＳ Ｐゴシック" charset="-128"/>
                        <a:cs typeface="+mn-cs"/>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施設基準の見直し</a:t>
                      </a:r>
                    </a:p>
                  </a:txBody>
                  <a:tcPr marL="99060" marR="99060" anchor="ctr"/>
                </a:tc>
              </a:tr>
              <a:tr h="252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Arial" charset="0"/>
                          <a:ea typeface="ＭＳ Ｐゴシック" charset="-128"/>
                          <a:cs typeface="+mn-cs"/>
                        </a:rPr>
                        <a:t>　神経学的検査</a:t>
                      </a:r>
                      <a:endParaRPr kumimoji="1" lang="ja-JP" altLang="en-US" sz="110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施設基準の見直し</a:t>
                      </a:r>
                    </a:p>
                  </a:txBody>
                  <a:tcPr marL="99060" marR="99060" anchor="ctr"/>
                </a:tc>
              </a:tr>
              <a:tr h="404409">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認知機能検査その他の心理検査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操作が容易なもの　</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対象検査の追加</a:t>
                      </a:r>
                    </a:p>
                  </a:txBody>
                  <a:tcPr marL="99060" marR="99060" anchor="ctr"/>
                </a:tc>
              </a:tr>
              <a:tr h="404409">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認知機能検査その他の心理検査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操作と処理が極めて複雑なもの　</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対象検査の追加</a:t>
                      </a:r>
                    </a:p>
                  </a:txBody>
                  <a:tcPr marL="99060" marR="99060" anchor="ctr"/>
                </a:tc>
              </a:tr>
              <a:tr h="51328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心臓カテーテルによる諸検査（一連の検査について）　</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冠動脈血流予備能測定検査を実施した場合は、</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所定点数に</a:t>
                      </a:r>
                      <a:r>
                        <a:rPr kumimoji="1" lang="ja-JP" altLang="en-US" sz="1100" b="1" u="sng" kern="1200" dirty="0" smtClean="0">
                          <a:solidFill>
                            <a:srgbClr val="0070C0"/>
                          </a:solidFill>
                          <a:latin typeface="+mn-lt"/>
                          <a:ea typeface="+mn-ea"/>
                          <a:cs typeface="+mn-cs"/>
                        </a:rPr>
                        <a:t>６００点</a:t>
                      </a:r>
                      <a:r>
                        <a:rPr kumimoji="1" lang="ja-JP" altLang="en-US" sz="1100" kern="1200" dirty="0" smtClean="0">
                          <a:solidFill>
                            <a:schemeClr val="tx1"/>
                          </a:solidFill>
                          <a:latin typeface="Arial" charset="0"/>
                          <a:ea typeface="ＭＳ Ｐゴシック" charset="-128"/>
                          <a:cs typeface="+mn-cs"/>
                        </a:rPr>
                        <a:t>を加算する</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６００点</a:t>
                      </a:r>
                      <a:endParaRPr kumimoji="1" lang="en-US" altLang="ja-JP" sz="1000" b="1" u="sng" kern="1200" dirty="0" smtClean="0">
                        <a:solidFill>
                          <a:srgbClr val="0070C0"/>
                        </a:solidFill>
                        <a:latin typeface="+mn-lt"/>
                        <a:ea typeface="+mn-ea"/>
                        <a:cs typeface="+mn-cs"/>
                      </a:endParaRPr>
                    </a:p>
                  </a:txBody>
                  <a:tcPr marL="99060" marR="99060" anchor="ctr"/>
                </a:tc>
              </a:tr>
              <a:tr h="404409">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発達及び知能検査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操作が複雑なもの　</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mn-lt"/>
                          <a:ea typeface="+mn-ea"/>
                          <a:cs typeface="+mn-cs"/>
                        </a:rPr>
                        <a:t>対象検査の追加</a:t>
                      </a:r>
                    </a:p>
                  </a:txBody>
                  <a:tcPr marL="99060" marR="99060" anchor="ctr"/>
                </a:tc>
              </a:tr>
              <a:tr h="622167">
                <a:tc>
                  <a:txBody>
                    <a:bodyPr/>
                    <a:lstStyle/>
                    <a:p>
                      <a:pPr marL="0" indent="88900" algn="l" defTabSz="914400" rtl="0" eaLnBrk="1" fontAlgn="ctr" latinLnBrk="0" hangingPunct="1"/>
                      <a:r>
                        <a:rPr kumimoji="1" lang="ja-JP" altLang="en-US" sz="1100" b="1" kern="1200" dirty="0" smtClean="0">
                          <a:solidFill>
                            <a:schemeClr val="tx1"/>
                          </a:solidFill>
                          <a:latin typeface="Arial" charset="0"/>
                          <a:ea typeface="ＭＳ Ｐゴシック" charset="-128"/>
                          <a:cs typeface="+mn-cs"/>
                        </a:rPr>
                        <a:t>眼底カメラ　通常の方法の場合</a:t>
                      </a:r>
                      <a:r>
                        <a:rPr kumimoji="1" lang="ja-JP" altLang="en-US" sz="1100" b="1" kern="1200" dirty="0" smtClean="0">
                          <a:solidFill>
                            <a:schemeClr val="tx1"/>
                          </a:solidFill>
                          <a:latin typeface="+mn-ea"/>
                          <a:ea typeface="+mn-ea"/>
                          <a:cs typeface="+mn-cs"/>
                        </a:rPr>
                        <a:t>：５６点→</a:t>
                      </a:r>
                      <a:endParaRPr kumimoji="1" lang="en-US" altLang="ja-JP" sz="1100" b="1" kern="1200" dirty="0" smtClean="0">
                        <a:solidFill>
                          <a:srgbClr val="00B0F0"/>
                        </a:solidFill>
                        <a:latin typeface="+mn-ea"/>
                        <a:ea typeface="+mn-ea"/>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アナログ撮影</a:t>
                      </a:r>
                      <a:endParaRPr kumimoji="1" lang="en-US" altLang="ja-JP" sz="1100" b="1" u="sng" kern="1200" dirty="0" smtClean="0">
                        <a:solidFill>
                          <a:srgbClr val="0070C0"/>
                        </a:solidFill>
                        <a:latin typeface="+mn-lt"/>
                        <a:ea typeface="+mn-ea"/>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a:t>
                      </a:r>
                      <a:r>
                        <a:rPr kumimoji="1" lang="ja-JP" altLang="en-US" sz="1100" b="1" u="sng" kern="1200" dirty="0" smtClean="0">
                          <a:solidFill>
                            <a:srgbClr val="0070C0"/>
                          </a:solidFill>
                          <a:latin typeface="+mn-lt"/>
                          <a:ea typeface="+mn-ea"/>
                          <a:cs typeface="+mn-cs"/>
                        </a:rPr>
                        <a:t>デジタル撮影</a:t>
                      </a:r>
                      <a:endParaRPr kumimoji="1" lang="zh-TW" altLang="en-US" sz="1100" b="1" u="sng" kern="1200" dirty="0">
                        <a:solidFill>
                          <a:srgbClr val="0070C0"/>
                        </a:solidFill>
                        <a:latin typeface="+mn-lt"/>
                        <a:ea typeface="+mn-ea"/>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ＭＳ ゴシック" pitchFamily="49" charset="-128"/>
                          <a:ea typeface="ＭＳ ゴシック" pitchFamily="49" charset="-128"/>
                          <a:cs typeface="+mn-cs"/>
                        </a:rPr>
                        <a:t>５４点</a:t>
                      </a:r>
                      <a:endParaRPr kumimoji="1" lang="en-US" altLang="ja-JP" sz="12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FF0000"/>
                          </a:solidFill>
                          <a:latin typeface="ＭＳ ゴシック" pitchFamily="49" charset="-128"/>
                          <a:ea typeface="ＭＳ ゴシック" pitchFamily="49" charset="-128"/>
                          <a:cs typeface="+mn-cs"/>
                        </a:rPr>
                        <a:t>５８点</a:t>
                      </a:r>
                      <a:endParaRPr kumimoji="1" lang="en-US" altLang="ja-JP" sz="1200" b="1" u="sng" kern="1200" dirty="0" smtClean="0">
                        <a:solidFill>
                          <a:srgbClr val="FF0000"/>
                        </a:solidFill>
                        <a:latin typeface="ＭＳ ゴシック" pitchFamily="49" charset="-128"/>
                        <a:ea typeface="ＭＳ ゴシック" pitchFamily="49" charset="-128"/>
                        <a:cs typeface="+mn-cs"/>
                      </a:endParaRPr>
                    </a:p>
                  </a:txBody>
                  <a:tcPr marL="99060" marR="99060" anchor="ctr"/>
                </a:tc>
              </a:tr>
              <a:tr h="252325">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内視鏡検査の通則</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2325">
                <a:tc>
                  <a:txBody>
                    <a:bodyPr/>
                    <a:lstStyle/>
                    <a:p>
                      <a:pPr marL="0" marR="0" indent="88900" algn="l" defTabSz="914400" rtl="0" eaLnBrk="1" fontAlgn="ctr" latinLnBrk="0" hangingPunct="1">
                        <a:lnSpc>
                          <a:spcPct val="1000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胃・食道内２４時間</a:t>
                      </a:r>
                      <a:r>
                        <a:rPr kumimoji="1" lang="ja-JP" altLang="en-US" sz="1100" b="0" u="none" kern="1200" dirty="0" err="1" smtClean="0">
                          <a:solidFill>
                            <a:schemeClr val="tx1"/>
                          </a:solidFill>
                          <a:latin typeface="Arial" charset="0"/>
                          <a:ea typeface="ＭＳ Ｐゴシック" charset="-128"/>
                          <a:cs typeface="+mn-cs"/>
                        </a:rPr>
                        <a:t>ｐ</a:t>
                      </a:r>
                      <a:r>
                        <a:rPr kumimoji="1" lang="en-US" altLang="ja-JP" sz="1100" b="0" u="none" kern="1200" dirty="0" smtClean="0">
                          <a:solidFill>
                            <a:schemeClr val="tx1"/>
                          </a:solidFill>
                          <a:latin typeface="Arial" charset="0"/>
                          <a:ea typeface="ＭＳ Ｐゴシック" charset="-128"/>
                          <a:cs typeface="+mn-cs"/>
                        </a:rPr>
                        <a:t>H</a:t>
                      </a:r>
                      <a:r>
                        <a:rPr kumimoji="1" lang="ja-JP" altLang="en-US" sz="1100" b="0" u="none" kern="1200" dirty="0" smtClean="0">
                          <a:solidFill>
                            <a:schemeClr val="tx1"/>
                          </a:solidFill>
                          <a:latin typeface="Arial" charset="0"/>
                          <a:ea typeface="ＭＳ Ｐゴシック" charset="-128"/>
                          <a:cs typeface="+mn-cs"/>
                        </a:rPr>
                        <a:t>測定</a:t>
                      </a:r>
                      <a:endParaRPr kumimoji="1" lang="en-US" altLang="ja-JP" sz="1100" b="0" u="none"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１</a:t>
                      </a:r>
                      <a:r>
                        <a:rPr kumimoji="1" lang="en-US" altLang="ja-JP" sz="1000" b="1" u="sng" kern="1200" dirty="0" smtClean="0">
                          <a:solidFill>
                            <a:srgbClr val="0070C0"/>
                          </a:solidFill>
                          <a:latin typeface="ＭＳ ゴシック" pitchFamily="49" charset="-128"/>
                          <a:ea typeface="ＭＳ ゴシック" pitchFamily="49" charset="-128"/>
                          <a:cs typeface="+mn-cs"/>
                        </a:rPr>
                        <a:t>,</a:t>
                      </a:r>
                      <a:r>
                        <a:rPr kumimoji="1" lang="ja-JP" altLang="en-US" sz="1000" b="1" u="sng" kern="1200" dirty="0" smtClean="0">
                          <a:solidFill>
                            <a:srgbClr val="0070C0"/>
                          </a:solidFill>
                          <a:latin typeface="ＭＳ ゴシック" pitchFamily="49" charset="-128"/>
                          <a:ea typeface="ＭＳ ゴシック" pitchFamily="49" charset="-128"/>
                          <a:cs typeface="+mn-cs"/>
                        </a:rPr>
                        <a:t>３００点</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52325">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人工膵臓</a:t>
                      </a:r>
                      <a:endParaRPr kumimoji="1" lang="zh-TW" altLang="en-US" sz="1100" b="1" u="sng" kern="1200" dirty="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施設基準の見直し</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xmlns="" val="1847698839"/>
              </p:ext>
            </p:extLst>
          </p:nvPr>
        </p:nvGraphicFramePr>
        <p:xfrm>
          <a:off x="5044660" y="915049"/>
          <a:ext cx="4646017" cy="5852160"/>
        </p:xfrm>
        <a:graphic>
          <a:graphicData uri="http://schemas.openxmlformats.org/drawingml/2006/table">
            <a:tbl>
              <a:tblPr firstRow="1" bandRow="1">
                <a:tableStyleId>{00A15C55-8517-42AA-B614-E9B94910E393}</a:tableStyleId>
              </a:tblPr>
              <a:tblGrid>
                <a:gridCol w="3352677"/>
                <a:gridCol w="1293340"/>
              </a:tblGrid>
              <a:tr h="270137">
                <a:tc>
                  <a:txBody>
                    <a:bodyPr/>
                    <a:lstStyle/>
                    <a:p>
                      <a:pPr algn="ctr"/>
                      <a:r>
                        <a:rPr kumimoji="1" lang="ja-JP" altLang="en-US" sz="1200" b="0" dirty="0" smtClean="0"/>
                        <a:t>検査名</a:t>
                      </a:r>
                      <a:endParaRPr kumimoji="1" lang="ja-JP" altLang="en-US" sz="1200" b="0" dirty="0"/>
                    </a:p>
                  </a:txBody>
                  <a:tcPr marL="99060" marR="99060" anchor="ctr"/>
                </a:tc>
                <a:tc>
                  <a:txBody>
                    <a:bodyPr/>
                    <a:lstStyle/>
                    <a:p>
                      <a:pPr algn="ctr"/>
                      <a:r>
                        <a:rPr kumimoji="1" lang="ja-JP" altLang="en-US" sz="1200" b="0" dirty="0" smtClean="0">
                          <a:latin typeface="ＭＳ ゴシック" pitchFamily="49" charset="-128"/>
                          <a:ea typeface="ＭＳ ゴシック" pitchFamily="49" charset="-128"/>
                        </a:rPr>
                        <a:t>改定後</a:t>
                      </a:r>
                      <a:endParaRPr kumimoji="1" lang="en-US" altLang="ja-JP" sz="1200" b="0" dirty="0" smtClean="0">
                        <a:latin typeface="ＭＳ ゴシック" pitchFamily="49" charset="-128"/>
                        <a:ea typeface="ＭＳ ゴシック" pitchFamily="49" charset="-128"/>
                      </a:endParaRPr>
                    </a:p>
                  </a:txBody>
                  <a:tcPr marL="99060" marR="99060" anchor="ctr"/>
                </a:tc>
              </a:tr>
              <a:tr h="24345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抗酸菌分離培養検査（液体培地法）</a:t>
                      </a:r>
                      <a:endParaRPr kumimoji="1" lang="en-US" altLang="ja-JP" sz="1100"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２６０点</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980">
                <a:tc>
                  <a:txBody>
                    <a:bodyPr/>
                    <a:lstStyle/>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生化学的検査（</a:t>
                      </a:r>
                      <a:r>
                        <a:rPr kumimoji="1" lang="en-US" altLang="ja-JP" sz="1100" b="0" u="none" kern="1200" dirty="0" smtClean="0">
                          <a:solidFill>
                            <a:schemeClr val="tx1"/>
                          </a:solidFill>
                          <a:latin typeface="Arial" charset="0"/>
                          <a:ea typeface="ＭＳ Ｐゴシック" charset="-128"/>
                          <a:cs typeface="+mn-cs"/>
                        </a:rPr>
                        <a:t>Ⅰ</a:t>
                      </a:r>
                      <a:r>
                        <a:rPr kumimoji="1" lang="ja-JP" altLang="en-US" sz="1100" b="0" u="none" kern="1200" dirty="0" smtClean="0">
                          <a:solidFill>
                            <a:schemeClr val="tx1"/>
                          </a:solidFill>
                          <a:latin typeface="Arial" charset="0"/>
                          <a:ea typeface="ＭＳ Ｐゴシック" charset="-128"/>
                          <a:cs typeface="+mn-cs"/>
                        </a:rPr>
                        <a:t>）</a:t>
                      </a:r>
                      <a:endParaRPr kumimoji="1" lang="en-US" altLang="ja-JP" sz="1100" b="0" u="none" kern="1200" dirty="0" smtClean="0">
                        <a:solidFill>
                          <a:schemeClr val="tx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不飽和鉄結合能（</a:t>
                      </a:r>
                      <a:r>
                        <a:rPr kumimoji="1" lang="en-US" altLang="ja-JP" sz="1100" b="1" u="sng" kern="1200" dirty="0" smtClean="0">
                          <a:solidFill>
                            <a:schemeClr val="accent1"/>
                          </a:solidFill>
                          <a:latin typeface="Arial" charset="0"/>
                          <a:ea typeface="ＭＳ Ｐゴシック" charset="-128"/>
                          <a:cs typeface="+mn-cs"/>
                        </a:rPr>
                        <a:t>UIBC</a:t>
                      </a:r>
                      <a:r>
                        <a:rPr kumimoji="1" lang="ja-JP" altLang="en-US" sz="1100" b="1" u="sng" kern="1200" dirty="0" smtClean="0">
                          <a:solidFill>
                            <a:schemeClr val="accent1"/>
                          </a:solidFill>
                          <a:latin typeface="Arial" charset="0"/>
                          <a:ea typeface="ＭＳ Ｐゴシック" charset="-128"/>
                          <a:cs typeface="+mn-cs"/>
                        </a:rPr>
                        <a:t>）（比色法）</a:t>
                      </a:r>
                      <a:endParaRPr kumimoji="1" lang="en-US" altLang="ja-JP" sz="1100" b="1" u="sng" kern="1200" dirty="0" smtClean="0">
                        <a:solidFill>
                          <a:schemeClr val="accent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不飽和鉄結合能（</a:t>
                      </a:r>
                      <a:r>
                        <a:rPr kumimoji="1" lang="en-US" altLang="ja-JP" sz="1100" b="1" u="sng" kern="1200" dirty="0" smtClean="0">
                          <a:solidFill>
                            <a:schemeClr val="accent1"/>
                          </a:solidFill>
                          <a:latin typeface="Arial" charset="0"/>
                          <a:ea typeface="ＭＳ Ｐゴシック" charset="-128"/>
                          <a:cs typeface="+mn-cs"/>
                        </a:rPr>
                        <a:t>UIBC</a:t>
                      </a:r>
                      <a:r>
                        <a:rPr kumimoji="1" lang="ja-JP" altLang="en-US" sz="1100" b="1" u="sng" kern="1200" dirty="0" smtClean="0">
                          <a:solidFill>
                            <a:schemeClr val="accent1"/>
                          </a:solidFill>
                          <a:latin typeface="Arial" charset="0"/>
                          <a:ea typeface="ＭＳ Ｐゴシック" charset="-128"/>
                          <a:cs typeface="+mn-cs"/>
                        </a:rPr>
                        <a:t>）（</a:t>
                      </a:r>
                      <a:r>
                        <a:rPr kumimoji="1" lang="en-US" altLang="ja-JP" sz="1100" b="1" u="sng" kern="1200" dirty="0" smtClean="0">
                          <a:solidFill>
                            <a:schemeClr val="accent1"/>
                          </a:solidFill>
                          <a:latin typeface="Arial" charset="0"/>
                          <a:ea typeface="ＭＳ Ｐゴシック" charset="-128"/>
                          <a:cs typeface="+mn-cs"/>
                        </a:rPr>
                        <a:t>RIA</a:t>
                      </a:r>
                      <a:r>
                        <a:rPr kumimoji="1" lang="ja-JP" altLang="en-US" sz="1100" b="1" u="sng" kern="1200" dirty="0" smtClean="0">
                          <a:solidFill>
                            <a:schemeClr val="accent1"/>
                          </a:solidFill>
                          <a:latin typeface="Arial" charset="0"/>
                          <a:ea typeface="ＭＳ Ｐゴシック" charset="-128"/>
                          <a:cs typeface="+mn-cs"/>
                        </a:rPr>
                        <a:t>法）</a:t>
                      </a:r>
                      <a:endParaRPr kumimoji="1" lang="en-US" altLang="ja-JP" sz="1100" b="1" u="sng" kern="1200" dirty="0" smtClean="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u="sng" kern="1200" dirty="0" smtClean="0">
                          <a:solidFill>
                            <a:srgbClr val="0070C0"/>
                          </a:solidFill>
                          <a:latin typeface="ＭＳ ゴシック" pitchFamily="49" charset="-128"/>
                          <a:ea typeface="ＭＳ ゴシック" pitchFamily="49" charset="-128"/>
                          <a:cs typeface="+mn-cs"/>
                        </a:rPr>
                        <a:t>RIA</a:t>
                      </a:r>
                      <a:r>
                        <a:rPr kumimoji="1" lang="ja-JP" altLang="en-US" sz="1000" b="1" u="sng" kern="1200" dirty="0" smtClean="0">
                          <a:solidFill>
                            <a:srgbClr val="0070C0"/>
                          </a:solidFill>
                          <a:latin typeface="ＭＳ ゴシック" pitchFamily="49" charset="-128"/>
                          <a:ea typeface="ＭＳ ゴシック" pitchFamily="49" charset="-128"/>
                          <a:cs typeface="+mn-cs"/>
                        </a:rPr>
                        <a:t>法は</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53980">
                <a:tc>
                  <a:txBody>
                    <a:bodyPr/>
                    <a:lstStyle/>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生化学的検査（</a:t>
                      </a:r>
                      <a:r>
                        <a:rPr kumimoji="1" lang="en-US" altLang="ja-JP" sz="1100" b="0" u="none" kern="1200" dirty="0" smtClean="0">
                          <a:solidFill>
                            <a:schemeClr val="tx1"/>
                          </a:solidFill>
                          <a:latin typeface="Arial" charset="0"/>
                          <a:ea typeface="ＭＳ Ｐゴシック" charset="-128"/>
                          <a:cs typeface="+mn-cs"/>
                        </a:rPr>
                        <a:t>Ⅰ</a:t>
                      </a:r>
                      <a:r>
                        <a:rPr kumimoji="1" lang="ja-JP" altLang="en-US" sz="1100" b="0" u="none" kern="1200" dirty="0" smtClean="0">
                          <a:solidFill>
                            <a:schemeClr val="tx1"/>
                          </a:solidFill>
                          <a:latin typeface="Arial" charset="0"/>
                          <a:ea typeface="ＭＳ Ｐゴシック" charset="-128"/>
                          <a:cs typeface="+mn-cs"/>
                        </a:rPr>
                        <a:t>）</a:t>
                      </a:r>
                      <a:endParaRPr kumimoji="1" lang="en-US" altLang="ja-JP" sz="1100" b="0" u="none" kern="1200" dirty="0" smtClean="0">
                        <a:solidFill>
                          <a:schemeClr val="tx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総鉄結合能（</a:t>
                      </a:r>
                      <a:r>
                        <a:rPr kumimoji="1" lang="en-US" altLang="ja-JP" sz="1100" b="1" u="sng" kern="1200" dirty="0" smtClean="0">
                          <a:solidFill>
                            <a:schemeClr val="accent1"/>
                          </a:solidFill>
                          <a:latin typeface="Arial" charset="0"/>
                          <a:ea typeface="ＭＳ Ｐゴシック" charset="-128"/>
                          <a:cs typeface="+mn-cs"/>
                        </a:rPr>
                        <a:t>TIBC</a:t>
                      </a:r>
                      <a:r>
                        <a:rPr kumimoji="1" lang="ja-JP" altLang="en-US" sz="1100" b="1" u="sng" kern="1200" dirty="0" smtClean="0">
                          <a:solidFill>
                            <a:schemeClr val="accent1"/>
                          </a:solidFill>
                          <a:latin typeface="Arial" charset="0"/>
                          <a:ea typeface="ＭＳ Ｐゴシック" charset="-128"/>
                          <a:cs typeface="+mn-cs"/>
                        </a:rPr>
                        <a:t>）（比色法）</a:t>
                      </a:r>
                      <a:endParaRPr kumimoji="1" lang="en-US" altLang="ja-JP" sz="1100" b="1" u="sng" kern="1200" dirty="0" smtClean="0">
                        <a:solidFill>
                          <a:schemeClr val="accent1"/>
                        </a:solidFill>
                        <a:latin typeface="Arial" charset="0"/>
                        <a:ea typeface="ＭＳ Ｐゴシック" charset="-128"/>
                        <a:cs typeface="+mn-cs"/>
                      </a:endParaRPr>
                    </a:p>
                    <a:p>
                      <a:pPr marL="0" marR="0" indent="88900" algn="l" defTabSz="914400" rtl="0" eaLnBrk="1" fontAlgn="ctr" latinLnBrk="0" hangingPunct="1">
                        <a:lnSpc>
                          <a:spcPts val="1200"/>
                        </a:lnSpc>
                        <a:spcBef>
                          <a:spcPts val="0"/>
                        </a:spcBef>
                        <a:spcAft>
                          <a:spcPts val="0"/>
                        </a:spcAft>
                        <a:buClrTx/>
                        <a:buSzTx/>
                        <a:buFontTx/>
                        <a:buNone/>
                        <a:tabLst/>
                        <a:defRPr/>
                      </a:pPr>
                      <a:r>
                        <a:rPr kumimoji="1" lang="ja-JP" altLang="en-US" sz="1100" b="0" u="none" kern="1200" dirty="0" smtClean="0">
                          <a:solidFill>
                            <a:schemeClr val="tx1"/>
                          </a:solidFill>
                          <a:latin typeface="Arial" charset="0"/>
                          <a:ea typeface="ＭＳ Ｐゴシック" charset="-128"/>
                          <a:cs typeface="+mn-cs"/>
                        </a:rPr>
                        <a:t>　</a:t>
                      </a:r>
                      <a:r>
                        <a:rPr kumimoji="1" lang="ja-JP" altLang="en-US" sz="1100" b="1" u="none" kern="1200" dirty="0" smtClean="0">
                          <a:solidFill>
                            <a:schemeClr val="accent1"/>
                          </a:solidFill>
                          <a:latin typeface="Arial" charset="0"/>
                          <a:ea typeface="ＭＳ Ｐゴシック" charset="-128"/>
                          <a:cs typeface="+mn-cs"/>
                        </a:rPr>
                        <a:t>　</a:t>
                      </a:r>
                      <a:r>
                        <a:rPr kumimoji="1" lang="ja-JP" altLang="en-US" sz="1100" b="1" u="sng" kern="1200" dirty="0" smtClean="0">
                          <a:solidFill>
                            <a:schemeClr val="accent1"/>
                          </a:solidFill>
                          <a:latin typeface="Arial" charset="0"/>
                          <a:ea typeface="ＭＳ Ｐゴシック" charset="-128"/>
                          <a:cs typeface="+mn-cs"/>
                        </a:rPr>
                        <a:t>総鉄結合能（</a:t>
                      </a:r>
                      <a:r>
                        <a:rPr kumimoji="1" lang="en-US" altLang="ja-JP" sz="1100" b="1" u="sng" kern="1200" dirty="0" smtClean="0">
                          <a:solidFill>
                            <a:schemeClr val="accent1"/>
                          </a:solidFill>
                          <a:latin typeface="Arial" charset="0"/>
                          <a:ea typeface="ＭＳ Ｐゴシック" charset="-128"/>
                          <a:cs typeface="+mn-cs"/>
                        </a:rPr>
                        <a:t>TIBC</a:t>
                      </a:r>
                      <a:r>
                        <a:rPr kumimoji="1" lang="ja-JP" altLang="en-US" sz="1100" b="1" u="sng" kern="1200" dirty="0" smtClean="0">
                          <a:solidFill>
                            <a:schemeClr val="accent1"/>
                          </a:solidFill>
                          <a:latin typeface="Arial" charset="0"/>
                          <a:ea typeface="ＭＳ Ｐゴシック" charset="-128"/>
                          <a:cs typeface="+mn-cs"/>
                        </a:rPr>
                        <a:t>）（</a:t>
                      </a:r>
                      <a:r>
                        <a:rPr kumimoji="1" lang="en-US" altLang="ja-JP" sz="1100" b="1" u="sng" kern="1200" dirty="0" smtClean="0">
                          <a:solidFill>
                            <a:schemeClr val="accent1"/>
                          </a:solidFill>
                          <a:latin typeface="Arial" charset="0"/>
                          <a:ea typeface="ＭＳ Ｐゴシック" charset="-128"/>
                          <a:cs typeface="+mn-cs"/>
                        </a:rPr>
                        <a:t>RIA</a:t>
                      </a:r>
                      <a:r>
                        <a:rPr kumimoji="1" lang="ja-JP" altLang="en-US" sz="1100" b="1" u="sng" kern="1200" dirty="0" smtClean="0">
                          <a:solidFill>
                            <a:schemeClr val="accent1"/>
                          </a:solidFill>
                          <a:latin typeface="Arial" charset="0"/>
                          <a:ea typeface="ＭＳ Ｐゴシック" charset="-128"/>
                          <a:cs typeface="+mn-cs"/>
                        </a:rPr>
                        <a:t>法）</a:t>
                      </a:r>
                      <a:endParaRPr kumimoji="1" lang="en-US" altLang="ja-JP" sz="1100" b="1" u="sng" kern="1200" dirty="0" smtClean="0">
                        <a:solidFill>
                          <a:schemeClr val="accent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u="sng" kern="1200" dirty="0" smtClean="0">
                          <a:solidFill>
                            <a:srgbClr val="0070C0"/>
                          </a:solidFill>
                          <a:latin typeface="ＭＳ ゴシック" pitchFamily="49" charset="-128"/>
                          <a:ea typeface="ＭＳ ゴシック" pitchFamily="49" charset="-128"/>
                          <a:cs typeface="+mn-cs"/>
                        </a:rPr>
                        <a:t>RIA</a:t>
                      </a:r>
                      <a:r>
                        <a:rPr kumimoji="1" lang="ja-JP" altLang="en-US" sz="1000" b="1" u="sng" kern="1200" dirty="0" smtClean="0">
                          <a:solidFill>
                            <a:srgbClr val="0070C0"/>
                          </a:solidFill>
                          <a:latin typeface="ＭＳ ゴシック" pitchFamily="49" charset="-128"/>
                          <a:ea typeface="ＭＳ ゴシック" pitchFamily="49" charset="-128"/>
                          <a:cs typeface="+mn-cs"/>
                        </a:rPr>
                        <a:t>法は</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90198">
                <a:tc>
                  <a:txBody>
                    <a:bodyPr/>
                    <a:lstStyle/>
                    <a:p>
                      <a:pPr marL="0" indent="88900" algn="l" defTabSz="914400" rtl="0" eaLnBrk="1" fontAlgn="ctr" latinLnBrk="0" hangingPunct="1">
                        <a:lnSpc>
                          <a:spcPts val="1200"/>
                        </a:lnSpc>
                      </a:pPr>
                      <a:r>
                        <a:rPr kumimoji="1" lang="ja-JP" altLang="en-US" sz="1100" kern="1200" dirty="0" smtClean="0">
                          <a:solidFill>
                            <a:schemeClr val="tx1"/>
                          </a:solidFill>
                          <a:latin typeface="Arial" charset="0"/>
                          <a:ea typeface="ＭＳ Ｐゴシック" charset="-128"/>
                          <a:cs typeface="+mn-cs"/>
                        </a:rPr>
                        <a:t>感染症免疫学的検査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lnSpc>
                          <a:spcPts val="1200"/>
                        </a:lnSpc>
                      </a:pPr>
                      <a:r>
                        <a:rPr kumimoji="1" lang="ja-JP" altLang="en-US" sz="1100" kern="1200" dirty="0" smtClean="0">
                          <a:solidFill>
                            <a:schemeClr val="tx1"/>
                          </a:solidFill>
                          <a:latin typeface="Arial" charset="0"/>
                          <a:ea typeface="ＭＳ Ｐゴシック" charset="-128"/>
                          <a:cs typeface="+mn-cs"/>
                        </a:rPr>
                        <a:t>　</a:t>
                      </a:r>
                      <a:r>
                        <a:rPr kumimoji="1" lang="ja-JP" altLang="en-US" sz="1100" b="0" u="none" kern="1200" dirty="0" smtClean="0">
                          <a:solidFill>
                            <a:schemeClr val="tx1"/>
                          </a:solidFill>
                          <a:latin typeface="Arial" charset="0"/>
                          <a:ea typeface="ＭＳ Ｐゴシック" charset="-128"/>
                          <a:cs typeface="+mn-cs"/>
                        </a:rPr>
                        <a:t>　溶連菌エステラーゼ検査（</a:t>
                      </a:r>
                      <a:r>
                        <a:rPr kumimoji="1" lang="en-US" altLang="ja-JP" sz="1100" b="0" u="none" kern="1200" dirty="0" smtClean="0">
                          <a:solidFill>
                            <a:schemeClr val="tx1"/>
                          </a:solidFill>
                          <a:latin typeface="Arial" charset="0"/>
                          <a:ea typeface="ＭＳ Ｐゴシック" charset="-128"/>
                          <a:cs typeface="+mn-cs"/>
                        </a:rPr>
                        <a:t>ASE</a:t>
                      </a:r>
                      <a:r>
                        <a:rPr kumimoji="1" lang="ja-JP" altLang="en-US" sz="1100" b="0" u="none" kern="1200" dirty="0" smtClean="0">
                          <a:solidFill>
                            <a:schemeClr val="tx1"/>
                          </a:solidFill>
                          <a:latin typeface="Arial" charset="0"/>
                          <a:ea typeface="ＭＳ Ｐゴシック" charset="-128"/>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遊離脂肪酸（</a:t>
                      </a:r>
                      <a:r>
                        <a:rPr kumimoji="1" lang="en-US" altLang="ja-JP" sz="1100" kern="1200" dirty="0" smtClean="0">
                          <a:solidFill>
                            <a:schemeClr val="tx1"/>
                          </a:solidFill>
                          <a:latin typeface="Arial" charset="0"/>
                          <a:ea typeface="ＭＳ Ｐゴシック" charset="-128"/>
                          <a:cs typeface="+mn-cs"/>
                        </a:rPr>
                        <a:t>NEFA</a:t>
                      </a:r>
                      <a:r>
                        <a:rPr kumimoji="1" lang="ja-JP" altLang="en-US" sz="1100" kern="1200" dirty="0" smtClean="0">
                          <a:solidFill>
                            <a:schemeClr val="tx1"/>
                          </a:solidFill>
                          <a:latin typeface="Arial" charset="0"/>
                          <a:ea typeface="ＭＳ Ｐゴシック" charset="-128"/>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エステル型コレステロール</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前立腺ホスファターゼ</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72902">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a:t>
                      </a:r>
                      <a:r>
                        <a:rPr kumimoji="1" lang="ja-JP" altLang="en-US" sz="1100" b="0" u="none" kern="1200" dirty="0" smtClean="0">
                          <a:solidFill>
                            <a:schemeClr val="tx1"/>
                          </a:solidFill>
                          <a:latin typeface="Arial" charset="0"/>
                          <a:ea typeface="ＭＳ Ｐゴシック" charset="-128"/>
                          <a:cs typeface="+mn-cs"/>
                        </a:rPr>
                        <a:t>クレアチニン　</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ヤッフェ法は</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カタラーゼ</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生化学的検査（</a:t>
                      </a:r>
                      <a:r>
                        <a:rPr kumimoji="1" lang="en-US" altLang="ja-JP" sz="1100" kern="1200" dirty="0" smtClean="0">
                          <a:solidFill>
                            <a:schemeClr val="tx1"/>
                          </a:solidFill>
                          <a:latin typeface="Arial" charset="0"/>
                          <a:ea typeface="ＭＳ Ｐゴシック" charset="-128"/>
                          <a:cs typeface="+mn-cs"/>
                        </a:rPr>
                        <a:t>Ⅰ</a:t>
                      </a:r>
                      <a:r>
                        <a:rPr kumimoji="1" lang="ja-JP" altLang="en-US" sz="1100" kern="1200" dirty="0" smtClean="0">
                          <a:solidFill>
                            <a:schemeClr val="tx1"/>
                          </a:solidFill>
                          <a:latin typeface="Arial" charset="0"/>
                          <a:ea typeface="ＭＳ Ｐゴシック" charset="-128"/>
                          <a:cs typeface="+mn-cs"/>
                        </a:rPr>
                        <a:t>）</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シスチンアミノペプチダーゼ（</a:t>
                      </a:r>
                      <a:r>
                        <a:rPr kumimoji="1" lang="en-US" altLang="ja-JP" sz="1100" kern="1200" dirty="0" smtClean="0">
                          <a:solidFill>
                            <a:schemeClr val="tx1"/>
                          </a:solidFill>
                          <a:latin typeface="Arial" charset="0"/>
                          <a:ea typeface="ＭＳ Ｐゴシック" charset="-128"/>
                          <a:cs typeface="+mn-cs"/>
                        </a:rPr>
                        <a:t>CAP</a:t>
                      </a:r>
                      <a:r>
                        <a:rPr kumimoji="1" lang="ja-JP" altLang="en-US" sz="1100" kern="1200" dirty="0" smtClean="0">
                          <a:solidFill>
                            <a:schemeClr val="tx1"/>
                          </a:solidFill>
                          <a:latin typeface="Arial" charset="0"/>
                          <a:ea typeface="ＭＳ Ｐゴシック" charset="-128"/>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自己抗体検査</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リウマトイド因子（</a:t>
                      </a:r>
                      <a:r>
                        <a:rPr kumimoji="1" lang="en-US" altLang="ja-JP" sz="1100" b="0" u="none" kern="1200" dirty="0" smtClean="0">
                          <a:solidFill>
                            <a:schemeClr val="tx1"/>
                          </a:solidFill>
                          <a:latin typeface="Arial" charset="0"/>
                          <a:ea typeface="ＭＳ Ｐゴシック" charset="-128"/>
                          <a:cs typeface="+mn-cs"/>
                        </a:rPr>
                        <a:t>RF</a:t>
                      </a:r>
                      <a:r>
                        <a:rPr kumimoji="1" lang="ja-JP" altLang="en-US" sz="1100" b="0" u="none" kern="1200" dirty="0" smtClean="0">
                          <a:solidFill>
                            <a:schemeClr val="tx1"/>
                          </a:solidFill>
                          <a:latin typeface="Arial" charset="0"/>
                          <a:ea typeface="ＭＳ Ｐゴシック" charset="-128"/>
                          <a:cs typeface="+mn-cs"/>
                        </a:rPr>
                        <a:t>）半定量</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自己抗体検査</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a:t>
                      </a:r>
                      <a:r>
                        <a:rPr kumimoji="1" lang="en-US" altLang="ja-JP" sz="1100" b="0" u="none" kern="1200" dirty="0" smtClean="0">
                          <a:solidFill>
                            <a:schemeClr val="tx1"/>
                          </a:solidFill>
                          <a:latin typeface="Arial" charset="0"/>
                          <a:ea typeface="ＭＳ Ｐゴシック" charset="-128"/>
                          <a:cs typeface="+mn-cs"/>
                        </a:rPr>
                        <a:t>LE</a:t>
                      </a:r>
                      <a:r>
                        <a:rPr kumimoji="1" lang="ja-JP" altLang="en-US" sz="1100" b="0" u="none" kern="1200" dirty="0" smtClean="0">
                          <a:solidFill>
                            <a:schemeClr val="tx1"/>
                          </a:solidFill>
                          <a:latin typeface="Arial" charset="0"/>
                          <a:ea typeface="ＭＳ Ｐゴシック" charset="-128"/>
                          <a:cs typeface="+mn-cs"/>
                        </a:rPr>
                        <a:t>テスト</a:t>
                      </a:r>
                      <a:endParaRPr kumimoji="1" lang="zh-TW" altLang="en-US" sz="1100" b="0" u="none" kern="1200" dirty="0" smtClean="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33016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穿刺液・採取液検査</a:t>
                      </a:r>
                      <a:endParaRPr kumimoji="1" lang="en-US" altLang="ja-JP" sz="1100" b="0" u="none"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　　肺サーファクタント蛋白－</a:t>
                      </a:r>
                      <a:r>
                        <a:rPr kumimoji="1" lang="en-US" altLang="ja-JP" sz="1100" b="0" u="none" kern="1200" dirty="0" smtClean="0">
                          <a:solidFill>
                            <a:schemeClr val="tx1"/>
                          </a:solidFill>
                          <a:latin typeface="Arial" charset="0"/>
                          <a:ea typeface="ＭＳ Ｐゴシック" charset="-128"/>
                          <a:cs typeface="+mn-cs"/>
                        </a:rPr>
                        <a:t>A</a:t>
                      </a:r>
                      <a:r>
                        <a:rPr kumimoji="1" lang="ja-JP" altLang="en-US" sz="1100" b="0" u="none" kern="1200" dirty="0" smtClean="0">
                          <a:solidFill>
                            <a:schemeClr val="tx1"/>
                          </a:solidFill>
                          <a:latin typeface="Arial" charset="0"/>
                          <a:ea typeface="ＭＳ Ｐゴシック" charset="-128"/>
                          <a:cs typeface="+mn-cs"/>
                        </a:rPr>
                        <a:t>（</a:t>
                      </a:r>
                      <a:r>
                        <a:rPr kumimoji="1" lang="en-US" altLang="ja-JP" sz="1100" b="0" u="none" kern="1200" dirty="0" smtClean="0">
                          <a:solidFill>
                            <a:schemeClr val="tx1"/>
                          </a:solidFill>
                          <a:latin typeface="Arial" charset="0"/>
                          <a:ea typeface="ＭＳ Ｐゴシック" charset="-128"/>
                          <a:cs typeface="+mn-cs"/>
                        </a:rPr>
                        <a:t>SSP</a:t>
                      </a:r>
                      <a:r>
                        <a:rPr kumimoji="1" lang="ja-JP" altLang="en-US" sz="1100" b="0" u="none" kern="1200" dirty="0" smtClean="0">
                          <a:solidFill>
                            <a:schemeClr val="tx1"/>
                          </a:solidFill>
                          <a:latin typeface="Arial" charset="0"/>
                          <a:ea typeface="ＭＳ Ｐゴシック" charset="-128"/>
                          <a:cs typeface="+mn-cs"/>
                        </a:rPr>
                        <a:t>－</a:t>
                      </a:r>
                      <a:r>
                        <a:rPr kumimoji="1" lang="en-US" altLang="ja-JP" sz="1100" b="0" u="none" kern="1200" dirty="0" smtClean="0">
                          <a:solidFill>
                            <a:schemeClr val="tx1"/>
                          </a:solidFill>
                          <a:latin typeface="Arial" charset="0"/>
                          <a:ea typeface="ＭＳ Ｐゴシック" charset="-128"/>
                          <a:cs typeface="+mn-cs"/>
                        </a:rPr>
                        <a:t>A</a:t>
                      </a:r>
                      <a:r>
                        <a:rPr kumimoji="1" lang="ja-JP" altLang="en-US" sz="1100" b="0" u="none" kern="1200" dirty="0" smtClean="0">
                          <a:solidFill>
                            <a:schemeClr val="tx1"/>
                          </a:solidFill>
                          <a:latin typeface="Arial" charset="0"/>
                          <a:ea typeface="ＭＳ Ｐゴシック" charset="-128"/>
                          <a:cs typeface="+mn-cs"/>
                        </a:rPr>
                        <a:t>）（羊水）</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経過措置後廃止</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270137">
                <a:tc>
                  <a:txBody>
                    <a:bodyPr/>
                    <a:lstStyle/>
                    <a:p>
                      <a:pPr marL="0" indent="88900" algn="l" defTabSz="914400" rtl="0" eaLnBrk="1" fontAlgn="ctr" latinLnBrk="0" hangingPunct="1"/>
                      <a:r>
                        <a:rPr kumimoji="1" lang="ja-JP" altLang="en-US" sz="1100" b="1" u="none" kern="1200" dirty="0" smtClean="0">
                          <a:solidFill>
                            <a:schemeClr val="tx1"/>
                          </a:solidFill>
                          <a:latin typeface="Arial" charset="0"/>
                          <a:ea typeface="ＭＳ Ｐゴシック" charset="-128"/>
                          <a:cs typeface="+mn-cs"/>
                        </a:rPr>
                        <a:t>血液採取（静脈）：１６点</a:t>
                      </a:r>
                      <a:r>
                        <a:rPr kumimoji="1" lang="ja-JP" altLang="en-US" sz="1100" b="1" i="0" u="none" strike="noStrike" kern="1200" cap="none" spc="0" normalizeH="0" baseline="0" noProof="0" dirty="0" smtClean="0">
                          <a:ln>
                            <a:noFill/>
                          </a:ln>
                          <a:solidFill>
                            <a:prstClr val="black"/>
                          </a:solidFill>
                          <a:effectLst/>
                          <a:uLnTx/>
                          <a:uFillTx/>
                          <a:latin typeface="ＭＳ Ｐゴシック"/>
                          <a:ea typeface="+mn-ea"/>
                          <a:cs typeface="+mn-cs"/>
                        </a:rPr>
                        <a:t>→</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FF0000"/>
                          </a:solidFill>
                          <a:latin typeface="ＭＳ ゴシック" pitchFamily="49" charset="-128"/>
                          <a:ea typeface="ＭＳ ゴシック" pitchFamily="49" charset="-128"/>
                          <a:cs typeface="+mn-cs"/>
                        </a:rPr>
                        <a:t>２０点</a:t>
                      </a:r>
                      <a:endParaRPr kumimoji="1" lang="en-US" altLang="ja-JP" sz="1200" b="1" u="sng" kern="1200" dirty="0" smtClean="0">
                        <a:solidFill>
                          <a:srgbClr val="FF0000"/>
                        </a:solidFill>
                        <a:latin typeface="ＭＳ ゴシック" pitchFamily="49" charset="-128"/>
                        <a:ea typeface="ＭＳ ゴシック" pitchFamily="49" charset="-128"/>
                        <a:cs typeface="+mn-cs"/>
                      </a:endParaRPr>
                    </a:p>
                  </a:txBody>
                  <a:tcPr marL="99060" marR="99060" anchor="ctr"/>
                </a:tc>
              </a:tr>
              <a:tr h="243458">
                <a:tc>
                  <a:txBody>
                    <a:bodyPr/>
                    <a:lstStyle/>
                    <a:p>
                      <a:pPr marL="0" indent="88900" algn="l" defTabSz="914400" rtl="0" eaLnBrk="1" fontAlgn="ctr" latinLnBrk="0" hangingPunct="1"/>
                      <a:r>
                        <a:rPr kumimoji="1" lang="ja-JP" altLang="en-US" sz="1100" b="0" u="none" kern="1200" dirty="0" smtClean="0">
                          <a:solidFill>
                            <a:schemeClr val="tx1"/>
                          </a:solidFill>
                          <a:latin typeface="Arial" charset="0"/>
                          <a:ea typeface="ＭＳ Ｐゴシック" charset="-128"/>
                          <a:cs typeface="+mn-cs"/>
                        </a:rPr>
                        <a:t>細菌培養同定検査（血液２セット）</a:t>
                      </a:r>
                      <a:endParaRPr kumimoji="1" lang="zh-TW" altLang="en-US" sz="1100" b="0" u="none"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u="sng" kern="1200" dirty="0" smtClean="0">
                          <a:solidFill>
                            <a:srgbClr val="0070C0"/>
                          </a:solidFill>
                          <a:latin typeface="ＭＳ ゴシック" pitchFamily="49" charset="-128"/>
                          <a:ea typeface="ＭＳ ゴシック" pitchFamily="49" charset="-128"/>
                          <a:cs typeface="+mn-cs"/>
                        </a:rPr>
                        <a:t>要件の見直し</a:t>
                      </a:r>
                      <a:endParaRPr kumimoji="1" lang="en-US" altLang="ja-JP" sz="10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r h="420213">
                <a:tc>
                  <a:txBody>
                    <a:bodyPr/>
                    <a:lstStyle/>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排泄物、滲出物又は分泌物の細菌顕微鏡検査</a:t>
                      </a:r>
                      <a:endParaRPr kumimoji="1" lang="en-US" altLang="ja-JP" sz="1100" kern="1200" dirty="0" smtClean="0">
                        <a:solidFill>
                          <a:schemeClr val="tx1"/>
                        </a:solidFill>
                        <a:latin typeface="Arial" charset="0"/>
                        <a:ea typeface="ＭＳ Ｐゴシック" charset="-128"/>
                        <a:cs typeface="+mn-cs"/>
                      </a:endParaRPr>
                    </a:p>
                    <a:p>
                      <a:pPr marL="0" indent="88900" algn="l" defTabSz="914400" rtl="0" eaLnBrk="1" fontAlgn="ctr" latinLnBrk="0" hangingPunct="1"/>
                      <a:r>
                        <a:rPr kumimoji="1" lang="ja-JP" altLang="en-US" sz="1100" kern="1200" dirty="0" smtClean="0">
                          <a:solidFill>
                            <a:schemeClr val="tx1"/>
                          </a:solidFill>
                          <a:latin typeface="Arial" charset="0"/>
                          <a:ea typeface="ＭＳ Ｐゴシック" charset="-128"/>
                          <a:cs typeface="+mn-cs"/>
                        </a:rPr>
                        <a:t>　　その他のもの</a:t>
                      </a:r>
                      <a:endParaRPr kumimoji="1" lang="zh-TW" altLang="en-US" sz="1100" kern="1200" dirty="0">
                        <a:solidFill>
                          <a:schemeClr val="tx1"/>
                        </a:solidFill>
                        <a:latin typeface="Arial" charset="0"/>
                        <a:ea typeface="ＭＳ Ｐゴシック" charset="-128"/>
                        <a:cs typeface="+mn-cs"/>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u="sng" kern="1200" dirty="0" smtClean="0">
                        <a:solidFill>
                          <a:srgbClr val="0070C0"/>
                        </a:solidFill>
                        <a:latin typeface="ＭＳ ゴシック" pitchFamily="49" charset="-128"/>
                        <a:ea typeface="ＭＳ ゴシック" pitchFamily="49" charset="-128"/>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latin typeface="ＭＳ ゴシック" pitchFamily="49" charset="-128"/>
                          <a:ea typeface="ＭＳ ゴシック" pitchFamily="49" charset="-128"/>
                          <a:cs typeface="+mn-cs"/>
                        </a:rPr>
                        <a:t>６１点</a:t>
                      </a:r>
                      <a:endParaRPr kumimoji="1" lang="en-US" altLang="ja-JP" sz="1200" b="1" u="sng" kern="1200" dirty="0" smtClean="0">
                        <a:solidFill>
                          <a:srgbClr val="0070C0"/>
                        </a:solidFill>
                        <a:latin typeface="ＭＳ ゴシック" pitchFamily="49" charset="-128"/>
                        <a:ea typeface="ＭＳ ゴシック" pitchFamily="49" charset="-128"/>
                        <a:cs typeface="+mn-cs"/>
                      </a:endParaRPr>
                    </a:p>
                  </a:txBody>
                  <a:tcPr marL="99060" marR="99060" anchor="ctr"/>
                </a:tc>
              </a:tr>
            </a:tbl>
          </a:graphicData>
        </a:graphic>
      </p:graphicFrame>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7821879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7"/>
          <p:cNvSpPr>
            <a:spLocks noChangeArrowheads="1"/>
          </p:cNvSpPr>
          <p:nvPr/>
        </p:nvSpPr>
        <p:spPr bwMode="auto">
          <a:xfrm>
            <a:off x="38454" y="833295"/>
            <a:ext cx="9751083" cy="5806401"/>
          </a:xfrm>
          <a:prstGeom prst="rect">
            <a:avLst/>
          </a:prstGeom>
          <a:solidFill>
            <a:srgbClr val="FFFFAF">
              <a:alpha val="49804"/>
            </a:srgbClr>
          </a:solidFill>
          <a:ln w="9525">
            <a:solidFill>
              <a:schemeClr val="tx1"/>
            </a:solidFill>
            <a:miter lim="800000"/>
            <a:headEnd/>
            <a:tailEnd/>
          </a:ln>
        </p:spPr>
        <p:txBody>
          <a:bodyPr/>
          <a:lstStyle/>
          <a:p>
            <a:pPr fontAlgn="base">
              <a:spcBef>
                <a:spcPct val="20000"/>
              </a:spcBef>
              <a:spcAft>
                <a:spcPct val="0"/>
              </a:spcAft>
              <a:defRPr/>
            </a:pPr>
            <a:r>
              <a:rPr lang="ja-JP" altLang="en-US" sz="1600" dirty="0">
                <a:solidFill>
                  <a:prstClr val="black"/>
                </a:solidFill>
              </a:rPr>
              <a:t>　</a:t>
            </a:r>
            <a:r>
              <a:rPr lang="ja-JP" altLang="en-US" sz="1600" dirty="0" smtClean="0">
                <a:solidFill>
                  <a:prstClr val="black"/>
                </a:solidFill>
              </a:rPr>
              <a:t>ＣＴ撮影及びＭＲＩ撮影</a:t>
            </a:r>
            <a:r>
              <a:rPr lang="ja-JP" altLang="en-US" sz="1600" dirty="0">
                <a:solidFill>
                  <a:prstClr val="black"/>
                </a:solidFill>
              </a:rPr>
              <a:t>については、新たな医療機器の開発や撮影方法の登場などの技術の進歩が著しく、診断や治療の質の向上に資するイノベーションを適切に評価する観点から、画像診断撮影の</a:t>
            </a:r>
            <a:r>
              <a:rPr lang="ja-JP" altLang="en-US" sz="1600" dirty="0" smtClean="0">
                <a:solidFill>
                  <a:prstClr val="black"/>
                </a:solidFill>
              </a:rPr>
              <a:t>評価を</a:t>
            </a:r>
            <a:r>
              <a:rPr lang="ja-JP" altLang="en-US" sz="1600" dirty="0">
                <a:solidFill>
                  <a:prstClr val="black"/>
                </a:solidFill>
              </a:rPr>
              <a:t>見直し、より質の高い診断治療の推進を図る。　</a:t>
            </a: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600" dirty="0">
              <a:solidFill>
                <a:prstClr val="black"/>
              </a:solidFill>
            </a:endParaRPr>
          </a:p>
          <a:p>
            <a:pPr fontAlgn="base">
              <a:spcBef>
                <a:spcPct val="20000"/>
              </a:spcBef>
              <a:spcAft>
                <a:spcPct val="0"/>
              </a:spcAft>
              <a:defRPr/>
            </a:pPr>
            <a:endParaRPr lang="en-US" altLang="ja-JP" sz="1200" dirty="0">
              <a:solidFill>
                <a:prstClr val="black"/>
              </a:solidFill>
            </a:endParaRPr>
          </a:p>
          <a:p>
            <a:pPr fontAlgn="base">
              <a:spcBef>
                <a:spcPct val="20000"/>
              </a:spcBef>
              <a:spcAft>
                <a:spcPct val="0"/>
              </a:spcAft>
              <a:defRPr/>
            </a:pPr>
            <a:r>
              <a:rPr lang="ja-JP" altLang="en-US" sz="1600" b="1" dirty="0">
                <a:solidFill>
                  <a:prstClr val="black"/>
                </a:solidFill>
              </a:rPr>
              <a:t>　　　　　　　　　　　　　　　　 </a:t>
            </a:r>
          </a:p>
        </p:txBody>
      </p:sp>
      <p:sp>
        <p:nvSpPr>
          <p:cNvPr id="2050" name="Rectangle 2"/>
          <p:cNvSpPr>
            <a:spLocks noGrp="1" noChangeArrowheads="1"/>
          </p:cNvSpPr>
          <p:nvPr>
            <p:ph type="ctrTitle"/>
          </p:nvPr>
        </p:nvSpPr>
        <p:spPr>
          <a:xfrm>
            <a:off x="194353" y="44450"/>
            <a:ext cx="9517327" cy="360214"/>
          </a:xfrm>
          <a:solidFill>
            <a:srgbClr val="CFDEB0"/>
          </a:solidFill>
          <a:ln>
            <a:solidFill>
              <a:schemeClr val="tx2">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eaLnBrk="1" hangingPunct="1"/>
            <a:r>
              <a:rPr lang="ja-JP" altLang="en-US" sz="2000" dirty="0">
                <a:solidFill>
                  <a:schemeClr val="tx1"/>
                </a:solidFill>
              </a:rPr>
              <a:t>コンピューター断層撮影診断</a:t>
            </a:r>
            <a:r>
              <a:rPr lang="ja-JP" altLang="en-US" sz="2000" dirty="0" smtClean="0">
                <a:solidFill>
                  <a:schemeClr val="tx1"/>
                </a:solidFill>
              </a:rPr>
              <a:t>料の見直し</a:t>
            </a:r>
            <a:endParaRPr lang="en-US" altLang="ja-JP" sz="2000" dirty="0" smtClean="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xmlns="" val="4072611070"/>
              </p:ext>
            </p:extLst>
          </p:nvPr>
        </p:nvGraphicFramePr>
        <p:xfrm>
          <a:off x="5068059" y="1700808"/>
          <a:ext cx="4643470" cy="1889760"/>
        </p:xfrm>
        <a:graphic>
          <a:graphicData uri="http://schemas.openxmlformats.org/drawingml/2006/table">
            <a:tbl>
              <a:tblPr firstRow="1" bandRow="1">
                <a:tableStyleId>{C4B1156A-380E-4F78-BDF5-A606A8083BF9}</a:tableStyleId>
              </a:tblPr>
              <a:tblGrid>
                <a:gridCol w="3557349"/>
                <a:gridCol w="1086121"/>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smtClean="0">
                          <a:solidFill>
                            <a:schemeClr val="tx1"/>
                          </a:solidFill>
                        </a:rPr>
                        <a:t>コンピューター断層撮影装置　　１　ＣＴ撮影</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イ　</a:t>
                      </a:r>
                      <a:r>
                        <a:rPr kumimoji="1" lang="en-US" altLang="ja-JP" sz="1200" b="0" u="none" dirty="0" smtClean="0">
                          <a:solidFill>
                            <a:schemeClr val="tx1"/>
                          </a:solidFill>
                        </a:rPr>
                        <a:t>64</a:t>
                      </a:r>
                      <a:r>
                        <a:rPr kumimoji="1" lang="ja-JP" altLang="en-US" sz="1200" b="0" u="none" dirty="0" smtClean="0">
                          <a:solidFill>
                            <a:schemeClr val="tx1"/>
                          </a:solidFill>
                        </a:rPr>
                        <a:t>列以上のマルチスライス型の機器の場合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kern="1200" dirty="0" smtClean="0">
                          <a:solidFill>
                            <a:srgbClr val="0070C0"/>
                          </a:solidFill>
                          <a:latin typeface="+mn-lt"/>
                          <a:ea typeface="+mn-ea"/>
                          <a:cs typeface="+mn-cs"/>
                        </a:rPr>
                        <a:t>1,000</a:t>
                      </a:r>
                      <a:r>
                        <a:rPr kumimoji="1" lang="ja-JP" altLang="en-US" sz="1600" b="1" u="sng" kern="1200" dirty="0" smtClean="0">
                          <a:solidFill>
                            <a:srgbClr val="0070C0"/>
                          </a:solidFill>
                          <a:latin typeface="+mn-lt"/>
                          <a:ea typeface="+mn-ea"/>
                          <a:cs typeface="+mn-cs"/>
                        </a:rPr>
                        <a:t>点</a:t>
                      </a:r>
                      <a:endParaRPr kumimoji="1" lang="ja-JP" altLang="en-US" sz="1600" b="1" u="sng" kern="1200" dirty="0">
                        <a:solidFill>
                          <a:srgbClr val="0070C0"/>
                        </a:solidFill>
                        <a:latin typeface="+mn-lt"/>
                        <a:ea typeface="+mn-ea"/>
                        <a:cs typeface="+mn-cs"/>
                      </a:endParaRPr>
                    </a:p>
                  </a:txBody>
                  <a:tcPr anchor="ctr"/>
                </a:tc>
              </a:tr>
              <a:tr h="249522">
                <a:tc>
                  <a:txBody>
                    <a:bodyPr/>
                    <a:lstStyle/>
                    <a:p>
                      <a:pPr algn="l"/>
                      <a:r>
                        <a:rPr kumimoji="1" lang="ja-JP" altLang="en-US" sz="1200" b="0" u="none" dirty="0" smtClean="0">
                          <a:solidFill>
                            <a:schemeClr val="tx1"/>
                          </a:solidFill>
                        </a:rPr>
                        <a:t>ロ　</a:t>
                      </a:r>
                      <a:r>
                        <a:rPr kumimoji="1" lang="en-US" altLang="ja-JP" sz="1200" b="0" u="none" dirty="0" smtClean="0">
                          <a:solidFill>
                            <a:schemeClr val="tx1"/>
                          </a:solidFill>
                        </a:rPr>
                        <a:t>16</a:t>
                      </a:r>
                      <a:r>
                        <a:rPr kumimoji="1" lang="ja-JP" altLang="en-US" sz="1200" b="0" u="none" dirty="0" smtClean="0">
                          <a:solidFill>
                            <a:schemeClr val="tx1"/>
                          </a:solidFill>
                        </a:rPr>
                        <a:t>列以上</a:t>
                      </a:r>
                      <a:r>
                        <a:rPr kumimoji="1" lang="en-US" altLang="ja-JP" sz="1200" b="0" u="none" dirty="0" smtClean="0">
                          <a:solidFill>
                            <a:schemeClr val="tx1"/>
                          </a:solidFill>
                        </a:rPr>
                        <a:t>64</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900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ハ　</a:t>
                      </a:r>
                      <a:r>
                        <a:rPr kumimoji="1" lang="en-US" altLang="ja-JP" sz="1200" b="0" u="none" dirty="0" smtClean="0">
                          <a:solidFill>
                            <a:schemeClr val="tx1"/>
                          </a:solidFill>
                        </a:rPr>
                        <a:t>4</a:t>
                      </a:r>
                      <a:r>
                        <a:rPr kumimoji="1" lang="ja-JP" altLang="en-US" sz="1200" b="0" u="none" dirty="0" smtClean="0">
                          <a:solidFill>
                            <a:schemeClr val="tx1"/>
                          </a:solidFill>
                        </a:rPr>
                        <a:t>列以上</a:t>
                      </a:r>
                      <a:r>
                        <a:rPr kumimoji="1" lang="en-US" altLang="ja-JP" sz="1200" b="0" u="none" dirty="0" smtClean="0">
                          <a:solidFill>
                            <a:schemeClr val="tx1"/>
                          </a:solidFill>
                        </a:rPr>
                        <a:t>16</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kern="1200" dirty="0" smtClean="0">
                          <a:solidFill>
                            <a:srgbClr val="0070C0"/>
                          </a:solidFill>
                          <a:latin typeface="+mn-lt"/>
                          <a:ea typeface="+mn-ea"/>
                          <a:cs typeface="+mn-cs"/>
                        </a:rPr>
                        <a:t>770</a:t>
                      </a:r>
                      <a:r>
                        <a:rPr kumimoji="1" lang="ja-JP" altLang="en-US" sz="1600" b="1" u="sng" kern="1200" dirty="0" smtClean="0">
                          <a:solidFill>
                            <a:srgbClr val="0070C0"/>
                          </a:solidFill>
                          <a:latin typeface="+mn-lt"/>
                          <a:ea typeface="+mn-ea"/>
                          <a:cs typeface="+mn-cs"/>
                        </a:rPr>
                        <a:t>点</a:t>
                      </a:r>
                      <a:endParaRPr kumimoji="1" lang="ja-JP" altLang="en-US" sz="1600" b="1" u="sng" kern="1200" dirty="0">
                        <a:solidFill>
                          <a:srgbClr val="0070C0"/>
                        </a:solidFill>
                        <a:latin typeface="+mn-lt"/>
                        <a:ea typeface="+mn-ea"/>
                        <a:cs typeface="+mn-cs"/>
                      </a:endParaRPr>
                    </a:p>
                  </a:txBody>
                  <a:tcPr anchor="ctr"/>
                </a:tc>
              </a:tr>
              <a:tr h="249522">
                <a:tc>
                  <a:txBody>
                    <a:bodyPr/>
                    <a:lstStyle/>
                    <a:p>
                      <a:pPr algn="l"/>
                      <a:r>
                        <a:rPr kumimoji="1" lang="ja-JP" altLang="en-US" sz="1200" b="0" u="none" dirty="0" smtClean="0">
                          <a:solidFill>
                            <a:schemeClr val="tx1"/>
                          </a:solidFill>
                        </a:rPr>
                        <a:t>ニ　イ、ロ、ハ以外の場合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kern="1200" dirty="0" smtClean="0">
                          <a:solidFill>
                            <a:srgbClr val="0070C0"/>
                          </a:solidFill>
                          <a:latin typeface="+mn-lt"/>
                          <a:ea typeface="+mn-ea"/>
                          <a:cs typeface="+mn-cs"/>
                        </a:rPr>
                        <a:t>580</a:t>
                      </a:r>
                      <a:r>
                        <a:rPr kumimoji="1" lang="ja-JP" altLang="en-US" sz="1600" b="1" u="sng" kern="1200" dirty="0" smtClean="0">
                          <a:solidFill>
                            <a:srgbClr val="0070C0"/>
                          </a:solidFill>
                          <a:latin typeface="+mn-lt"/>
                          <a:ea typeface="+mn-ea"/>
                          <a:cs typeface="+mn-cs"/>
                        </a:rPr>
                        <a:t>点</a:t>
                      </a:r>
                      <a:endParaRPr kumimoji="1" lang="ja-JP" altLang="en-US" sz="1600" b="1" u="sng" kern="1200" dirty="0">
                        <a:solidFill>
                          <a:srgbClr val="0070C0"/>
                        </a:solidFill>
                        <a:latin typeface="+mn-lt"/>
                        <a:ea typeface="+mn-ea"/>
                        <a:cs typeface="+mn-cs"/>
                      </a:endParaRPr>
                    </a:p>
                  </a:txBody>
                  <a:tcPr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xmlns="" val="2674680818"/>
              </p:ext>
            </p:extLst>
          </p:nvPr>
        </p:nvGraphicFramePr>
        <p:xfrm>
          <a:off x="116462" y="1700808"/>
          <a:ext cx="4411296" cy="1889760"/>
        </p:xfrm>
        <a:graphic>
          <a:graphicData uri="http://schemas.openxmlformats.org/drawingml/2006/table">
            <a:tbl>
              <a:tblPr firstRow="1" bandRow="1">
                <a:tableStyleId>{22838BEF-8BB2-4498-84A7-C5851F593DF1}</a:tableStyleId>
              </a:tblPr>
              <a:tblGrid>
                <a:gridCol w="3540394"/>
                <a:gridCol w="870902"/>
              </a:tblGrid>
              <a:tr h="228728">
                <a:tc gridSpan="2">
                  <a:txBody>
                    <a:bodyPr/>
                    <a:lstStyle/>
                    <a:p>
                      <a:pPr algn="l"/>
                      <a:r>
                        <a:rPr kumimoji="1" lang="ja-JP" altLang="en-US" sz="1400" b="0" dirty="0" smtClean="0"/>
                        <a:t>コンピューター断層撮影装置　　１　ＣＴ撮影</a:t>
                      </a:r>
                      <a:endParaRPr kumimoji="1" lang="ja-JP" altLang="en-US" sz="1400" b="0" dirty="0"/>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イ　</a:t>
                      </a:r>
                      <a:r>
                        <a:rPr kumimoji="1" lang="en-US" altLang="ja-JP" sz="1200" b="0" u="none" dirty="0" smtClean="0">
                          <a:solidFill>
                            <a:schemeClr val="tx1"/>
                          </a:solidFill>
                        </a:rPr>
                        <a:t>64</a:t>
                      </a:r>
                      <a:r>
                        <a:rPr kumimoji="1" lang="ja-JP" altLang="en-US" sz="1200" b="0" u="none" dirty="0" smtClean="0">
                          <a:solidFill>
                            <a:schemeClr val="tx1"/>
                          </a:solidFill>
                        </a:rPr>
                        <a:t>列以上のマルチスライス型の機器の場合</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dirty="0" smtClean="0">
                          <a:solidFill>
                            <a:schemeClr val="tx1"/>
                          </a:solidFill>
                        </a:rPr>
                        <a:t>950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ロ　</a:t>
                      </a:r>
                      <a:r>
                        <a:rPr kumimoji="1" lang="en-US" altLang="ja-JP" sz="1200" b="0" u="none" dirty="0" smtClean="0">
                          <a:solidFill>
                            <a:schemeClr val="tx1"/>
                          </a:solidFill>
                        </a:rPr>
                        <a:t>16</a:t>
                      </a:r>
                      <a:r>
                        <a:rPr kumimoji="1" lang="ja-JP" altLang="en-US" sz="1200" b="0" u="none" dirty="0" smtClean="0">
                          <a:solidFill>
                            <a:schemeClr val="tx1"/>
                          </a:solidFill>
                        </a:rPr>
                        <a:t>列以上</a:t>
                      </a:r>
                      <a:r>
                        <a:rPr kumimoji="1" lang="en-US" altLang="ja-JP" sz="1200" b="0" u="none" dirty="0" smtClean="0">
                          <a:solidFill>
                            <a:schemeClr val="tx1"/>
                          </a:solidFill>
                        </a:rPr>
                        <a:t>64</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900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ハ　</a:t>
                      </a:r>
                      <a:r>
                        <a:rPr kumimoji="1" lang="en-US" altLang="ja-JP" sz="1200" b="0" u="none" dirty="0" smtClean="0">
                          <a:solidFill>
                            <a:schemeClr val="tx1"/>
                          </a:solidFill>
                        </a:rPr>
                        <a:t>4</a:t>
                      </a:r>
                      <a:r>
                        <a:rPr kumimoji="1" lang="ja-JP" altLang="en-US" sz="1200" b="0" u="none" dirty="0" smtClean="0">
                          <a:solidFill>
                            <a:schemeClr val="tx1"/>
                          </a:solidFill>
                        </a:rPr>
                        <a:t>列以上</a:t>
                      </a:r>
                      <a:r>
                        <a:rPr kumimoji="1" lang="en-US" altLang="ja-JP" sz="1200" b="0" u="none" dirty="0" smtClean="0">
                          <a:solidFill>
                            <a:schemeClr val="tx1"/>
                          </a:solidFill>
                        </a:rPr>
                        <a:t>16</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780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ニ　イ、ロ、ハ以外の場合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600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sp>
        <p:nvSpPr>
          <p:cNvPr id="12" name="右矢印 11"/>
          <p:cNvSpPr/>
          <p:nvPr/>
        </p:nvSpPr>
        <p:spPr>
          <a:xfrm>
            <a:off x="4640981" y="2348909"/>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xmlns="" val="3385807536"/>
              </p:ext>
            </p:extLst>
          </p:nvPr>
        </p:nvGraphicFramePr>
        <p:xfrm>
          <a:off x="5068207" y="5206122"/>
          <a:ext cx="4643470" cy="1310640"/>
        </p:xfrm>
        <a:graphic>
          <a:graphicData uri="http://schemas.openxmlformats.org/drawingml/2006/table">
            <a:tbl>
              <a:tblPr firstRow="1" bandRow="1">
                <a:tableStyleId>{C4B1156A-380E-4F78-BDF5-A606A8083BF9}</a:tableStyleId>
              </a:tblPr>
              <a:tblGrid>
                <a:gridCol w="3551349"/>
                <a:gridCol w="1092121"/>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磁気共鳴コンピューター断層撮影（ＭＲＩ撮影）</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0" dirty="0" smtClean="0">
                          <a:solidFill>
                            <a:schemeClr val="tx1"/>
                          </a:solidFill>
                        </a:rPr>
                        <a:t>１　</a:t>
                      </a:r>
                      <a:r>
                        <a:rPr kumimoji="1" lang="en-US" altLang="ja-JP" sz="1200" b="0" u="none" dirty="0" smtClean="0">
                          <a:solidFill>
                            <a:schemeClr val="tx1"/>
                          </a:solidFill>
                        </a:rPr>
                        <a:t>3</a:t>
                      </a:r>
                      <a:r>
                        <a:rPr kumimoji="1" lang="ja-JP" altLang="en-US" sz="1200" b="0" u="none" dirty="0" smtClean="0">
                          <a:solidFill>
                            <a:schemeClr val="tx1"/>
                          </a:solidFill>
                        </a:rPr>
                        <a:t>テスラ以上の機器による場合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1,600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dirty="0" smtClean="0"/>
                        <a:t>２　</a:t>
                      </a:r>
                      <a:r>
                        <a:rPr kumimoji="1" lang="en-US" altLang="ja-JP" sz="1200" b="0" dirty="0" smtClean="0"/>
                        <a:t>1.5</a:t>
                      </a:r>
                      <a:r>
                        <a:rPr kumimoji="1" lang="ja-JP" altLang="en-US" sz="1200" b="0" dirty="0" smtClean="0"/>
                        <a:t>テスラ以上</a:t>
                      </a:r>
                      <a:r>
                        <a:rPr kumimoji="1" lang="en-US" altLang="ja-JP" sz="1200" b="0" dirty="0" smtClean="0"/>
                        <a:t>3</a:t>
                      </a:r>
                      <a:r>
                        <a:rPr kumimoji="1" lang="ja-JP" altLang="en-US" sz="1200" b="0" dirty="0" smtClean="0"/>
                        <a:t>テスラ未満の機器による場合</a:t>
                      </a:r>
                      <a:endParaRPr kumimoji="1" lang="ja-JP" altLang="en-US" sz="1200" b="0" dirty="0"/>
                    </a:p>
                  </a:txBody>
                  <a:tcPr marL="99060" marR="99060" anchor="ctr"/>
                </a:tc>
                <a:tc>
                  <a:txBody>
                    <a:bodyPr/>
                    <a:lstStyle/>
                    <a:p>
                      <a:pPr algn="ctr"/>
                      <a:r>
                        <a:rPr kumimoji="1" lang="en-US" altLang="ja-JP" sz="1600" b="0" u="none" dirty="0" smtClean="0">
                          <a:solidFill>
                            <a:schemeClr val="tx1"/>
                          </a:solidFill>
                        </a:rPr>
                        <a:t>1,330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dirty="0" smtClean="0"/>
                        <a:t>３　１、２以外の場合</a:t>
                      </a:r>
                      <a:endParaRPr kumimoji="1" lang="ja-JP" altLang="en-US" sz="1200" b="0" dirty="0"/>
                    </a:p>
                  </a:txBody>
                  <a:tcPr marL="99060" marR="99060" anchor="ctr"/>
                </a:tc>
                <a:tc>
                  <a:txBody>
                    <a:bodyPr/>
                    <a:lstStyle/>
                    <a:p>
                      <a:pPr algn="ctr"/>
                      <a:r>
                        <a:rPr kumimoji="1" lang="en-US" altLang="ja-JP" sz="1600" b="1" u="sng" dirty="0" smtClean="0">
                          <a:solidFill>
                            <a:srgbClr val="0070C0"/>
                          </a:solidFill>
                        </a:rPr>
                        <a:t>920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xmlns="" val="660462792"/>
              </p:ext>
            </p:extLst>
          </p:nvPr>
        </p:nvGraphicFramePr>
        <p:xfrm>
          <a:off x="194352" y="5239267"/>
          <a:ext cx="4411296" cy="1310640"/>
        </p:xfrm>
        <a:graphic>
          <a:graphicData uri="http://schemas.openxmlformats.org/drawingml/2006/table">
            <a:tbl>
              <a:tblPr firstRow="1" bandRow="1">
                <a:tableStyleId>{22838BEF-8BB2-4498-84A7-C5851F593DF1}</a:tableStyleId>
              </a:tblPr>
              <a:tblGrid>
                <a:gridCol w="3510390"/>
                <a:gridCol w="900906"/>
              </a:tblGrid>
              <a:tr h="257655">
                <a:tc gridSpan="2">
                  <a:txBody>
                    <a:bodyPr/>
                    <a:lstStyle/>
                    <a:p>
                      <a:pPr algn="l"/>
                      <a:r>
                        <a:rPr kumimoji="1" lang="ja-JP" altLang="en-US" sz="1400" b="0" u="none" dirty="0" smtClean="0">
                          <a:solidFill>
                            <a:schemeClr val="tx1"/>
                          </a:solidFill>
                        </a:rPr>
                        <a:t>磁気共鳴コンピューター断層撮影（ＭＲＩ撮影）</a:t>
                      </a:r>
                      <a:endParaRPr kumimoji="1" lang="ja-JP" altLang="en-US" sz="1400" b="0" u="none" dirty="0">
                        <a:solidFill>
                          <a:schemeClr val="tx1"/>
                        </a:solidFill>
                      </a:endParaRP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１　</a:t>
                      </a:r>
                      <a:r>
                        <a:rPr kumimoji="1" lang="en-US" altLang="ja-JP" sz="1200" b="0" u="none" dirty="0" smtClean="0">
                          <a:solidFill>
                            <a:schemeClr val="tx1"/>
                          </a:solidFill>
                        </a:rPr>
                        <a:t>3</a:t>
                      </a:r>
                      <a:r>
                        <a:rPr kumimoji="1" lang="ja-JP" altLang="en-US" sz="1200" b="0" u="none" dirty="0" smtClean="0">
                          <a:solidFill>
                            <a:schemeClr val="tx1"/>
                          </a:solidFill>
                        </a:rPr>
                        <a:t>テスラ以上の機器による場合</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dirty="0" smtClean="0">
                          <a:solidFill>
                            <a:schemeClr val="tx1"/>
                          </a:solidFill>
                        </a:rPr>
                        <a:t>1,400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２　</a:t>
                      </a:r>
                      <a:r>
                        <a:rPr kumimoji="1" lang="en-US" altLang="ja-JP" sz="1200" b="0" u="none" dirty="0" smtClean="0">
                          <a:solidFill>
                            <a:schemeClr val="tx1"/>
                          </a:solidFill>
                        </a:rPr>
                        <a:t>1.5</a:t>
                      </a:r>
                      <a:r>
                        <a:rPr kumimoji="1" lang="ja-JP" altLang="en-US" sz="1200" b="0" u="none" dirty="0" smtClean="0">
                          <a:solidFill>
                            <a:schemeClr val="tx1"/>
                          </a:solidFill>
                        </a:rPr>
                        <a:t>テスラ以上</a:t>
                      </a:r>
                      <a:r>
                        <a:rPr kumimoji="1" lang="en-US" altLang="ja-JP" sz="1200" b="0" u="none" dirty="0" smtClean="0">
                          <a:solidFill>
                            <a:schemeClr val="tx1"/>
                          </a:solidFill>
                        </a:rPr>
                        <a:t>3</a:t>
                      </a:r>
                      <a:r>
                        <a:rPr kumimoji="1" lang="ja-JP" altLang="en-US" sz="1200" b="0" u="none" dirty="0" smtClean="0">
                          <a:solidFill>
                            <a:schemeClr val="tx1"/>
                          </a:solidFill>
                        </a:rPr>
                        <a:t>テスラ未満の機器による場合</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1,330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３　１、２以外の場合　</a:t>
                      </a:r>
                      <a:endParaRPr kumimoji="1" lang="ja-JP" altLang="en-US" sz="12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950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sp>
        <p:nvSpPr>
          <p:cNvPr id="15" name="右矢印 14"/>
          <p:cNvSpPr/>
          <p:nvPr/>
        </p:nvSpPr>
        <p:spPr>
          <a:xfrm>
            <a:off x="4640981" y="3736495"/>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2052" name="Rectangle 36"/>
          <p:cNvSpPr>
            <a:spLocks noChangeArrowheads="1"/>
          </p:cNvSpPr>
          <p:nvPr/>
        </p:nvSpPr>
        <p:spPr bwMode="auto">
          <a:xfrm>
            <a:off x="116463" y="498902"/>
            <a:ext cx="3322934" cy="33781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fontAlgn="base">
              <a:spcBef>
                <a:spcPct val="20000"/>
              </a:spcBef>
              <a:spcAft>
                <a:spcPct val="0"/>
              </a:spcAft>
            </a:pPr>
            <a:r>
              <a:rPr lang="ja-JP" altLang="en-US" dirty="0">
                <a:solidFill>
                  <a:prstClr val="black"/>
                </a:solidFill>
              </a:rPr>
              <a:t>評価体系の見直し</a:t>
            </a:r>
          </a:p>
        </p:txBody>
      </p:sp>
      <p:graphicFrame>
        <p:nvGraphicFramePr>
          <p:cNvPr id="17" name="表 16"/>
          <p:cNvGraphicFramePr>
            <a:graphicFrameLocks noGrp="1"/>
          </p:cNvGraphicFramePr>
          <p:nvPr>
            <p:extLst>
              <p:ext uri="{D42A27DB-BD31-4B8C-83A1-F6EECF244321}">
                <p14:modId xmlns:p14="http://schemas.microsoft.com/office/powerpoint/2010/main" xmlns="" val="2934808991"/>
              </p:ext>
            </p:extLst>
          </p:nvPr>
        </p:nvGraphicFramePr>
        <p:xfrm>
          <a:off x="134070" y="3783468"/>
          <a:ext cx="4411296" cy="335280"/>
        </p:xfrm>
        <a:graphic>
          <a:graphicData uri="http://schemas.openxmlformats.org/drawingml/2006/table">
            <a:tbl>
              <a:tblPr firstRow="1" bandRow="1">
                <a:tableStyleId>{22838BEF-8BB2-4498-84A7-C5851F593DF1}</a:tableStyleId>
              </a:tblPr>
              <a:tblGrid>
                <a:gridCol w="3510390"/>
                <a:gridCol w="900906"/>
              </a:tblGrid>
              <a:tr h="249522">
                <a:tc>
                  <a:txBody>
                    <a:bodyPr/>
                    <a:lstStyle/>
                    <a:p>
                      <a:pPr algn="l"/>
                      <a:r>
                        <a:rPr kumimoji="1" lang="ja-JP" altLang="en-US" sz="1400" b="0" u="none" dirty="0" smtClean="0">
                          <a:solidFill>
                            <a:schemeClr val="tx1"/>
                          </a:solidFill>
                        </a:rPr>
                        <a:t>大腸ＣＴ撮影加算</a:t>
                      </a:r>
                      <a:endParaRPr kumimoji="1" lang="ja-JP" altLang="en-US" sz="1400" b="0" u="none" dirty="0">
                        <a:solidFill>
                          <a:schemeClr val="tx1"/>
                        </a:solidFill>
                      </a:endParaRPr>
                    </a:p>
                  </a:txBody>
                  <a:tcPr marL="99060" marR="99060" anchor="ctr"/>
                </a:tc>
                <a:tc>
                  <a:txBody>
                    <a:bodyPr/>
                    <a:lstStyle/>
                    <a:p>
                      <a:pPr algn="ctr"/>
                      <a:r>
                        <a:rPr kumimoji="1" lang="en-US" altLang="ja-JP" sz="1600" b="0" u="none" dirty="0" smtClean="0">
                          <a:solidFill>
                            <a:schemeClr val="tx1"/>
                          </a:solidFill>
                        </a:rPr>
                        <a:t>600</a:t>
                      </a:r>
                      <a:r>
                        <a:rPr kumimoji="1" lang="ja-JP" altLang="en-US" sz="1600" b="0" u="none" dirty="0" smtClean="0">
                          <a:solidFill>
                            <a:schemeClr val="tx1"/>
                          </a:solidFill>
                        </a:rPr>
                        <a:t>点</a:t>
                      </a:r>
                      <a:endParaRPr kumimoji="1" lang="ja-JP" altLang="en-US" sz="1600" b="0" u="none" dirty="0">
                        <a:solidFill>
                          <a:schemeClr val="tx1"/>
                        </a:solidFill>
                        <a:latin typeface="ＭＳ ゴシック" pitchFamily="49" charset="-128"/>
                        <a:ea typeface="ＭＳ ゴシック" pitchFamily="49" charset="-128"/>
                      </a:endParaRPr>
                    </a:p>
                  </a:txBody>
                  <a:tcPr anchor="ct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xmlns="" val="3963494708"/>
              </p:ext>
            </p:extLst>
          </p:nvPr>
        </p:nvGraphicFramePr>
        <p:xfrm>
          <a:off x="5062135" y="3783474"/>
          <a:ext cx="4643470" cy="1097280"/>
        </p:xfrm>
        <a:graphic>
          <a:graphicData uri="http://schemas.openxmlformats.org/drawingml/2006/table">
            <a:tbl>
              <a:tblPr firstRow="1" bandRow="1">
                <a:tableStyleId>{C4B1156A-380E-4F78-BDF5-A606A8083BF9}</a:tableStyleId>
              </a:tblPr>
              <a:tblGrid>
                <a:gridCol w="3551349"/>
                <a:gridCol w="1092121"/>
              </a:tblGrid>
              <a:tr h="2287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大腸ＣＴ撮影加算</a:t>
                      </a:r>
                    </a:p>
                  </a:txBody>
                  <a:tcPr marL="99060" marR="99060" anchor="ctr"/>
                </a:tc>
                <a:tc hMerge="1">
                  <a:txBody>
                    <a:bodyPr/>
                    <a:lstStyle/>
                    <a:p>
                      <a:pPr algn="l"/>
                      <a:endParaRPr kumimoji="1" lang="en-US" altLang="ja-JP" sz="1200" b="0" dirty="0" smtClean="0">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イ　</a:t>
                      </a:r>
                      <a:r>
                        <a:rPr kumimoji="1" lang="en-US" altLang="ja-JP" sz="1200" b="0" u="none" dirty="0" smtClean="0">
                          <a:solidFill>
                            <a:schemeClr val="tx1"/>
                          </a:solidFill>
                        </a:rPr>
                        <a:t>64</a:t>
                      </a:r>
                      <a:r>
                        <a:rPr kumimoji="1" lang="ja-JP" altLang="en-US" sz="1200" b="0" u="none" dirty="0" smtClean="0">
                          <a:solidFill>
                            <a:schemeClr val="tx1"/>
                          </a:solidFill>
                        </a:rPr>
                        <a:t>列以上のマルチスライス型の機器の場合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620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r h="249522">
                <a:tc>
                  <a:txBody>
                    <a:bodyPr/>
                    <a:lstStyle/>
                    <a:p>
                      <a:pPr algn="l"/>
                      <a:r>
                        <a:rPr kumimoji="1" lang="ja-JP" altLang="en-US" sz="1200" b="0" u="none" dirty="0" smtClean="0">
                          <a:solidFill>
                            <a:schemeClr val="tx1"/>
                          </a:solidFill>
                        </a:rPr>
                        <a:t>ロ　</a:t>
                      </a:r>
                      <a:r>
                        <a:rPr kumimoji="1" lang="en-US" altLang="ja-JP" sz="1200" b="0" u="none" dirty="0" smtClean="0">
                          <a:solidFill>
                            <a:schemeClr val="tx1"/>
                          </a:solidFill>
                        </a:rPr>
                        <a:t>16</a:t>
                      </a:r>
                      <a:r>
                        <a:rPr kumimoji="1" lang="ja-JP" altLang="en-US" sz="1200" b="0" u="none" dirty="0" smtClean="0">
                          <a:solidFill>
                            <a:schemeClr val="tx1"/>
                          </a:solidFill>
                        </a:rPr>
                        <a:t>列以上</a:t>
                      </a:r>
                      <a:r>
                        <a:rPr kumimoji="1" lang="en-US" altLang="ja-JP" sz="1200" b="0" u="none" dirty="0" smtClean="0">
                          <a:solidFill>
                            <a:schemeClr val="tx1"/>
                          </a:solidFill>
                        </a:rPr>
                        <a:t>64</a:t>
                      </a:r>
                      <a:r>
                        <a:rPr kumimoji="1" lang="ja-JP" altLang="en-US" sz="1200" b="0" u="none" dirty="0" smtClean="0">
                          <a:solidFill>
                            <a:schemeClr val="tx1"/>
                          </a:solidFill>
                        </a:rPr>
                        <a:t>列未満のマルチスライス型の機器に</a:t>
                      </a:r>
                      <a:endParaRPr kumimoji="1" lang="en-US" altLang="ja-JP" sz="1200" b="0" u="none" dirty="0" smtClean="0">
                        <a:solidFill>
                          <a:schemeClr val="tx1"/>
                        </a:solidFill>
                      </a:endParaRPr>
                    </a:p>
                    <a:p>
                      <a:pPr algn="l"/>
                      <a:r>
                        <a:rPr kumimoji="1" lang="ja-JP" altLang="en-US" sz="1200" b="0" u="none" dirty="0" smtClean="0">
                          <a:solidFill>
                            <a:schemeClr val="tx1"/>
                          </a:solidFill>
                        </a:rPr>
                        <a:t>　よる場合</a:t>
                      </a:r>
                      <a:endParaRPr kumimoji="1" lang="ja-JP" altLang="en-US" sz="1200" b="0" u="none"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u="sng" dirty="0" smtClean="0">
                          <a:solidFill>
                            <a:srgbClr val="0070C0"/>
                          </a:solidFill>
                        </a:rPr>
                        <a:t>500</a:t>
                      </a:r>
                      <a:r>
                        <a:rPr kumimoji="1" lang="ja-JP" altLang="en-US" sz="1600" b="1" u="sng" dirty="0" smtClean="0">
                          <a:solidFill>
                            <a:srgbClr val="0070C0"/>
                          </a:solidFill>
                        </a:rPr>
                        <a:t>点</a:t>
                      </a:r>
                      <a:endParaRPr kumimoji="1" lang="ja-JP" altLang="en-US" sz="1600" b="1" u="sng" dirty="0">
                        <a:solidFill>
                          <a:srgbClr val="0070C0"/>
                        </a:solidFill>
                        <a:latin typeface="ＭＳ ゴシック" pitchFamily="49" charset="-128"/>
                        <a:ea typeface="ＭＳ ゴシック" pitchFamily="49" charset="-128"/>
                      </a:endParaRPr>
                    </a:p>
                  </a:txBody>
                  <a:tcPr anchor="ctr"/>
                </a:tc>
              </a:tr>
            </a:tbl>
          </a:graphicData>
        </a:graphic>
      </p:graphicFrame>
      <p:sp>
        <p:nvSpPr>
          <p:cNvPr id="19" name="右矢印 18"/>
          <p:cNvSpPr/>
          <p:nvPr/>
        </p:nvSpPr>
        <p:spPr>
          <a:xfrm>
            <a:off x="4673933" y="5607016"/>
            <a:ext cx="337225" cy="437745"/>
          </a:xfrm>
          <a:prstGeom prst="rightArrow">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ＭＳ Ｐゴシック" pitchFamily="50" charset="-128"/>
            </a:endParaRPr>
          </a:p>
        </p:txBody>
      </p:sp>
      <p:sp>
        <p:nvSpPr>
          <p:cNvPr id="2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500214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376" y="1043456"/>
            <a:ext cx="9617444" cy="5548811"/>
          </a:xfrm>
          <a:prstGeom prst="rect">
            <a:avLst/>
          </a:prstGeom>
          <a:solidFill>
            <a:srgbClr val="FFFFAF">
              <a:alpha val="49804"/>
            </a:srgbClr>
          </a:solidFill>
          <a:ln w="9525">
            <a:solidFill>
              <a:schemeClr val="tx1"/>
            </a:solidFill>
            <a:miter lim="800000"/>
            <a:headEnd/>
            <a:tailEnd/>
          </a:ln>
        </p:spPr>
        <p:txBody>
          <a:bodyPr/>
          <a:lstStyle/>
          <a:p>
            <a:pPr marL="450850" indent="-450850">
              <a:buFont typeface="Wingdings" pitchFamily="2" charset="2"/>
              <a:buChar char="Ø"/>
            </a:pPr>
            <a:r>
              <a:rPr lang="ja-JP" altLang="en-US" sz="2000" dirty="0">
                <a:solidFill>
                  <a:prstClr val="black"/>
                </a:solidFill>
              </a:rPr>
              <a:t>胃瘻造設前の嚥下機能評価の</a:t>
            </a:r>
            <a:r>
              <a:rPr lang="ja-JP" altLang="en-US" sz="2000" dirty="0" smtClean="0">
                <a:solidFill>
                  <a:prstClr val="black"/>
                </a:solidFill>
              </a:rPr>
              <a:t>実施等の</a:t>
            </a:r>
            <a:r>
              <a:rPr lang="ja-JP" altLang="en-US" sz="2000" dirty="0">
                <a:solidFill>
                  <a:prstClr val="black"/>
                </a:solidFill>
              </a:rPr>
              <a:t>推進を図るため</a:t>
            </a:r>
            <a:r>
              <a:rPr lang="ja-JP" altLang="en-US" sz="2000" dirty="0" smtClean="0">
                <a:solidFill>
                  <a:prstClr val="black"/>
                </a:solidFill>
              </a:rPr>
              <a:t>、</a:t>
            </a:r>
            <a:r>
              <a:rPr lang="ja-JP" altLang="en-US" sz="2000" dirty="0">
                <a:solidFill>
                  <a:prstClr val="black"/>
                </a:solidFill>
              </a:rPr>
              <a:t>胃瘻造設術の評価を見直すとともに、胃瘻造設時の適切な嚥下機能検査に係る評価を新設する</a:t>
            </a:r>
            <a:r>
              <a:rPr lang="ja-JP" altLang="en-US" sz="2000" dirty="0" smtClean="0">
                <a:solidFill>
                  <a:prstClr val="black"/>
                </a:solidFill>
              </a:rPr>
              <a:t>。 </a:t>
            </a:r>
            <a:endParaRPr lang="en-US" altLang="ja-JP" sz="2000" dirty="0" smtClean="0">
              <a:solidFill>
                <a:prstClr val="black"/>
              </a:solidFill>
              <a:latin typeface="ＭＳ Ｐゴシック" pitchFamily="50" charset="-128"/>
            </a:endParaRPr>
          </a:p>
          <a:p>
            <a:endParaRPr lang="en-US" altLang="ja-JP" dirty="0">
              <a:solidFill>
                <a:prstClr val="black"/>
              </a:solidFill>
              <a:latin typeface="ＭＳ Ｐゴシック" pitchFamily="50" charset="-128"/>
            </a:endParaRPr>
          </a:p>
          <a:p>
            <a:endParaRPr lang="en-US" altLang="ja-JP" dirty="0" smtClean="0">
              <a:solidFill>
                <a:prstClr val="black"/>
              </a:solidFill>
              <a:latin typeface="ＭＳ Ｐゴシック" pitchFamily="50" charset="-128"/>
            </a:endParaRPr>
          </a:p>
          <a:p>
            <a:endParaRPr lang="en-US" altLang="ja-JP" sz="1400" dirty="0" smtClean="0">
              <a:solidFill>
                <a:prstClr val="black"/>
              </a:solidFill>
              <a:latin typeface="ＭＳ Ｐゴシック" pitchFamily="50" charset="-128"/>
            </a:endParaRPr>
          </a:p>
          <a:p>
            <a:endParaRPr lang="en-US" altLang="ja-JP" sz="1400" dirty="0" smtClean="0">
              <a:solidFill>
                <a:prstClr val="black"/>
              </a:solidFill>
              <a:latin typeface="ＭＳ Ｐゴシック" pitchFamily="50" charset="-128"/>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endParaRPr lang="en-US" altLang="ja-JP" sz="2000" dirty="0" smtClean="0">
              <a:solidFill>
                <a:prstClr val="black"/>
              </a:solidFill>
            </a:endParaRPr>
          </a:p>
          <a:p>
            <a:pPr marL="450850" indent="-450850">
              <a:buFont typeface="Wingdings" pitchFamily="2" charset="2"/>
              <a:buChar char="Ø"/>
            </a:pPr>
            <a:r>
              <a:rPr lang="ja-JP" altLang="en-US" sz="2000" dirty="0" smtClean="0">
                <a:solidFill>
                  <a:prstClr val="black"/>
                </a:solidFill>
              </a:rPr>
              <a:t>高い</a:t>
            </a:r>
            <a:r>
              <a:rPr lang="ja-JP" altLang="en-US" sz="2000" dirty="0">
                <a:solidFill>
                  <a:prstClr val="black"/>
                </a:solidFill>
              </a:rPr>
              <a:t>割合で経口</a:t>
            </a:r>
            <a:r>
              <a:rPr lang="ja-JP" altLang="en-US" sz="2000" dirty="0" smtClean="0">
                <a:solidFill>
                  <a:prstClr val="black"/>
                </a:solidFill>
              </a:rPr>
              <a:t>摂取に</a:t>
            </a:r>
            <a:r>
              <a:rPr lang="ja-JP" altLang="en-US" sz="2000" dirty="0">
                <a:solidFill>
                  <a:prstClr val="black"/>
                </a:solidFill>
              </a:rPr>
              <a:t>回復させている場合の摂食機能療法の評価の見直しを行う</a:t>
            </a:r>
            <a:r>
              <a:rPr lang="ja-JP" altLang="en-US" sz="2000" dirty="0" smtClean="0">
                <a:solidFill>
                  <a:prstClr val="black"/>
                </a:solidFill>
              </a:rPr>
              <a:t>。 </a:t>
            </a:r>
            <a:endParaRPr lang="en-US" altLang="ja-JP" sz="2000" dirty="0">
              <a:solidFill>
                <a:prstClr val="black"/>
              </a:solidFill>
            </a:endParaRPr>
          </a:p>
          <a:p>
            <a:endParaRPr lang="en-US" altLang="ja-JP" sz="1400" dirty="0" smtClean="0">
              <a:solidFill>
                <a:prstClr val="black"/>
              </a:solidFill>
              <a:latin typeface="ＭＳ Ｐゴシック" pitchFamily="50" charset="-128"/>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1400" dirty="0">
              <a:solidFill>
                <a:prstClr val="black"/>
              </a:solidFill>
            </a:endParaRPr>
          </a:p>
          <a:p>
            <a:endParaRPr lang="en-US" altLang="ja-JP" sz="1400" dirty="0" smtClean="0">
              <a:solidFill>
                <a:prstClr val="black"/>
              </a:solidFill>
            </a:endParaRPr>
          </a:p>
          <a:p>
            <a:endParaRPr lang="en-US" altLang="ja-JP" sz="2000" dirty="0" smtClean="0">
              <a:solidFill>
                <a:prstClr val="black"/>
              </a:solidFill>
            </a:endParaRPr>
          </a:p>
          <a:p>
            <a:endParaRPr lang="en-US" altLang="ja-JP" sz="2000" dirty="0">
              <a:solidFill>
                <a:prstClr val="black"/>
              </a:solidFill>
            </a:endParaRPr>
          </a:p>
          <a:p>
            <a:pPr marL="450850" indent="-450850">
              <a:buFont typeface="Wingdings" pitchFamily="2" charset="2"/>
              <a:buChar char="Ø"/>
            </a:pPr>
            <a:endParaRPr lang="en-US" altLang="ja-JP" sz="900" dirty="0" smtClean="0">
              <a:solidFill>
                <a:prstClr val="black"/>
              </a:solidFill>
            </a:endParaRPr>
          </a:p>
          <a:p>
            <a:pPr marL="450850" indent="-450850">
              <a:buFont typeface="Wingdings" pitchFamily="2" charset="2"/>
              <a:buChar char="Ø"/>
            </a:pPr>
            <a:r>
              <a:rPr lang="ja-JP" altLang="en-US" sz="2000" dirty="0" smtClean="0">
                <a:solidFill>
                  <a:prstClr val="black"/>
                </a:solidFill>
              </a:rPr>
              <a:t>これ</a:t>
            </a:r>
            <a:r>
              <a:rPr lang="ja-JP" altLang="en-US" sz="2000" dirty="0">
                <a:solidFill>
                  <a:prstClr val="black"/>
                </a:solidFill>
              </a:rPr>
              <a:t>まで評価が不明確だった、胃瘻抜去術の技術料を新設する。 </a:t>
            </a:r>
            <a:r>
              <a:rPr lang="ja-JP" altLang="en-US" sz="2000" dirty="0" smtClean="0">
                <a:solidFill>
                  <a:prstClr val="black"/>
                </a:solidFill>
              </a:rPr>
              <a:t> </a:t>
            </a:r>
            <a:endParaRPr lang="en-US" altLang="ja-JP" sz="2000" dirty="0">
              <a:solidFill>
                <a:prstClr val="black"/>
              </a:solidFill>
            </a:endParaRPr>
          </a:p>
          <a:p>
            <a:r>
              <a:rPr lang="ja-JP" altLang="en-US" sz="1600" b="1" dirty="0">
                <a:solidFill>
                  <a:srgbClr val="0070C0"/>
                </a:solidFill>
              </a:rPr>
              <a:t> </a:t>
            </a:r>
            <a:r>
              <a:rPr lang="ja-JP" altLang="en-US" sz="1600" b="1" dirty="0" smtClean="0">
                <a:solidFill>
                  <a:srgbClr val="0070C0"/>
                </a:solidFill>
              </a:rPr>
              <a:t>    （</a:t>
            </a:r>
            <a:r>
              <a:rPr lang="ja-JP" altLang="en-US" sz="1600" b="1" dirty="0">
                <a:solidFill>
                  <a:srgbClr val="0070C0"/>
                </a:solidFill>
              </a:rPr>
              <a:t>新）　　</a:t>
            </a:r>
            <a:r>
              <a:rPr lang="ja-JP" altLang="en-US" sz="1600" b="1" u="sng" dirty="0" smtClean="0">
                <a:solidFill>
                  <a:srgbClr val="0070C0"/>
                </a:solidFill>
              </a:rPr>
              <a:t>胃瘻抜去術　　２</a:t>
            </a:r>
            <a:r>
              <a:rPr lang="en-US" altLang="ja-JP" sz="1600" b="1" u="sng" dirty="0" smtClean="0">
                <a:solidFill>
                  <a:srgbClr val="0070C0"/>
                </a:solidFill>
              </a:rPr>
              <a:t>,</a:t>
            </a:r>
            <a:r>
              <a:rPr lang="ja-JP" altLang="en-US" sz="1600" b="1" u="sng" dirty="0" smtClean="0">
                <a:solidFill>
                  <a:srgbClr val="0070C0"/>
                </a:solidFill>
              </a:rPr>
              <a:t>０００点</a:t>
            </a:r>
            <a:r>
              <a:rPr lang="ja-JP" altLang="en-US" sz="1600" b="1" u="sng" dirty="0">
                <a:solidFill>
                  <a:srgbClr val="0070C0"/>
                </a:solidFill>
              </a:rPr>
              <a:t>　</a:t>
            </a:r>
            <a:endParaRPr lang="en-US" altLang="ja-JP" sz="1600" dirty="0" smtClean="0">
              <a:solidFill>
                <a:prstClr val="black"/>
              </a:solidFill>
            </a:endParaRPr>
          </a:p>
          <a:p>
            <a:endParaRPr lang="en-US" altLang="ja-JP" sz="1400" dirty="0">
              <a:solidFill>
                <a:prstClr val="black"/>
              </a:solidFill>
            </a:endParaRPr>
          </a:p>
        </p:txBody>
      </p:sp>
      <p:graphicFrame>
        <p:nvGraphicFramePr>
          <p:cNvPr id="13" name="表 12"/>
          <p:cNvGraphicFramePr>
            <a:graphicFrameLocks noGrp="1"/>
          </p:cNvGraphicFramePr>
          <p:nvPr>
            <p:extLst/>
          </p:nvPr>
        </p:nvGraphicFramePr>
        <p:xfrm>
          <a:off x="4904486" y="2090905"/>
          <a:ext cx="4320481" cy="914400"/>
        </p:xfrm>
        <a:graphic>
          <a:graphicData uri="http://schemas.openxmlformats.org/drawingml/2006/table">
            <a:tbl>
              <a:tblPr firstRow="1" bandRow="1">
                <a:tableStyleId>{C4B1156A-380E-4F78-BDF5-A606A8083BF9}</a:tableStyleId>
              </a:tblPr>
              <a:tblGrid>
                <a:gridCol w="2701253"/>
                <a:gridCol w="1619228"/>
              </a:tblGrid>
              <a:tr h="248452">
                <a:tc>
                  <a:txBody>
                    <a:bodyPr/>
                    <a:lstStyle/>
                    <a:p>
                      <a:pPr marL="0" lvl="0" algn="l" defTabSz="914400" rtl="0" eaLnBrk="1" latinLnBrk="0" hangingPunct="1"/>
                      <a:r>
                        <a:rPr kumimoji="1" lang="ja-JP" altLang="en-US" sz="1600" b="0" kern="1200" dirty="0" smtClean="0">
                          <a:solidFill>
                            <a:srgbClr val="0070C4"/>
                          </a:solidFill>
                          <a:latin typeface="+mn-lt"/>
                          <a:ea typeface="+mn-ea"/>
                          <a:cs typeface="+mn-cs"/>
                        </a:rPr>
                        <a:t>（改）　胃瘻造設術</a:t>
                      </a:r>
                      <a:endParaRPr kumimoji="1" lang="ja-JP" altLang="en-US" sz="1600" b="0" kern="1200" dirty="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６</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０７０点</a:t>
                      </a:r>
                      <a:r>
                        <a:rPr kumimoji="1" lang="en-US" altLang="ja-JP" sz="1600" b="1" u="sng" kern="1200" baseline="30000" dirty="0" smtClean="0">
                          <a:solidFill>
                            <a:srgbClr val="0070C4"/>
                          </a:solidFill>
                          <a:latin typeface="+mn-lt"/>
                          <a:ea typeface="+mn-ea"/>
                          <a:cs typeface="+mn-cs"/>
                        </a:rPr>
                        <a:t>※</a:t>
                      </a:r>
                      <a:endParaRPr kumimoji="1" lang="ja-JP" altLang="en-US" sz="1600" b="1" u="sng" kern="1200" baseline="30000" dirty="0">
                        <a:solidFill>
                          <a:srgbClr val="0070C4"/>
                        </a:solidFill>
                        <a:latin typeface="+mn-lt"/>
                        <a:ea typeface="+mn-ea"/>
                        <a:cs typeface="+mn-cs"/>
                      </a:endParaRPr>
                    </a:p>
                  </a:txBody>
                  <a:tcPr marL="99060" marR="99060" anchor="ctr"/>
                </a:tc>
              </a:tr>
              <a:tr h="248452">
                <a:tc>
                  <a:txBody>
                    <a:bodyPr/>
                    <a:lstStyle/>
                    <a:p>
                      <a:pPr marL="0" lvl="0" indent="-539750" algn="l" defTabSz="914400" rtl="0" eaLnBrk="1" latinLnBrk="0" hangingPunct="1"/>
                      <a:r>
                        <a:rPr kumimoji="1" lang="ja-JP" altLang="en-US" sz="1600" b="0" kern="1200" dirty="0" smtClean="0">
                          <a:solidFill>
                            <a:srgbClr val="0070C4"/>
                          </a:solidFill>
                          <a:latin typeface="+mn-lt"/>
                          <a:ea typeface="+mn-ea"/>
                          <a:cs typeface="+mn-cs"/>
                        </a:rPr>
                        <a:t>（新）　</a:t>
                      </a:r>
                      <a:r>
                        <a:rPr kumimoji="1" lang="ja-JP" altLang="ja-JP" sz="1600" b="0" kern="1200" dirty="0" smtClean="0">
                          <a:solidFill>
                            <a:srgbClr val="0070C4"/>
                          </a:solidFill>
                          <a:latin typeface="+mn-lt"/>
                          <a:ea typeface="+mn-ea"/>
                          <a:cs typeface="+mn-cs"/>
                        </a:rPr>
                        <a:t>胃瘻造設時嚥下機能</a:t>
                      </a:r>
                      <a:endParaRPr kumimoji="1" lang="en-US" altLang="ja-JP" sz="1600" b="0" kern="1200" dirty="0" smtClean="0">
                        <a:solidFill>
                          <a:srgbClr val="0070C4"/>
                        </a:solidFill>
                        <a:latin typeface="+mn-lt"/>
                        <a:ea typeface="+mn-ea"/>
                        <a:cs typeface="+mn-cs"/>
                      </a:endParaRPr>
                    </a:p>
                    <a:p>
                      <a:pPr marL="0" lvl="0" indent="-539750" algn="l" defTabSz="914400" rtl="0" eaLnBrk="1" latinLnBrk="0" hangingPunct="1"/>
                      <a:r>
                        <a:rPr kumimoji="1" lang="ja-JP" altLang="en-US" sz="1600" b="0" kern="1200" dirty="0" smtClean="0">
                          <a:solidFill>
                            <a:srgbClr val="0070C4"/>
                          </a:solidFill>
                          <a:latin typeface="+mn-lt"/>
                          <a:ea typeface="+mn-ea"/>
                          <a:cs typeface="+mn-cs"/>
                        </a:rPr>
                        <a:t>　　　　</a:t>
                      </a:r>
                      <a:r>
                        <a:rPr kumimoji="1" lang="ja-JP" altLang="ja-JP" sz="1600" b="0" kern="1200" dirty="0" smtClean="0">
                          <a:solidFill>
                            <a:srgbClr val="0070C4"/>
                          </a:solidFill>
                          <a:latin typeface="+mn-lt"/>
                          <a:ea typeface="+mn-ea"/>
                          <a:cs typeface="+mn-cs"/>
                        </a:rPr>
                        <a:t>評価加算</a:t>
                      </a:r>
                      <a:endParaRPr kumimoji="1" lang="ja-JP" altLang="en-US" sz="1600" b="0" kern="1200" dirty="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２</a:t>
                      </a:r>
                      <a:r>
                        <a:rPr kumimoji="1" lang="en-US" altLang="ja-JP" sz="1600" b="1" u="sng" kern="1200" dirty="0" smtClean="0">
                          <a:solidFill>
                            <a:srgbClr val="0070C4"/>
                          </a:solidFill>
                          <a:latin typeface="+mn-lt"/>
                          <a:ea typeface="+mn-ea"/>
                          <a:cs typeface="+mn-cs"/>
                        </a:rPr>
                        <a:t>,</a:t>
                      </a:r>
                      <a:r>
                        <a:rPr kumimoji="1" lang="ja-JP" altLang="en-US" sz="1600" b="1" u="sng" kern="1200" dirty="0" smtClean="0">
                          <a:solidFill>
                            <a:srgbClr val="0070C4"/>
                          </a:solidFill>
                          <a:latin typeface="+mn-lt"/>
                          <a:ea typeface="+mn-ea"/>
                          <a:cs typeface="+mn-cs"/>
                        </a:rPr>
                        <a:t>５００点</a:t>
                      </a:r>
                      <a:r>
                        <a:rPr kumimoji="1" lang="en-US" altLang="ja-JP" sz="1600" b="1" u="sng" kern="1200" baseline="30000" dirty="0" smtClean="0">
                          <a:solidFill>
                            <a:srgbClr val="0070C4"/>
                          </a:solidFill>
                          <a:latin typeface="+mn-lt"/>
                          <a:ea typeface="+mn-ea"/>
                          <a:cs typeface="+mn-cs"/>
                        </a:rPr>
                        <a:t>※</a:t>
                      </a:r>
                      <a:endParaRPr kumimoji="1" lang="ja-JP" altLang="en-US" sz="1600" b="1" u="sng" kern="1200" baseline="30000" dirty="0">
                        <a:solidFill>
                          <a:srgbClr val="0070C4"/>
                        </a:solidFill>
                        <a:latin typeface="+mn-lt"/>
                        <a:ea typeface="+mn-ea"/>
                        <a:cs typeface="+mn-cs"/>
                      </a:endParaRPr>
                    </a:p>
                  </a:txBody>
                  <a:tcPr marL="99060" marR="99060" anchor="ctr"/>
                </a:tc>
              </a:tr>
            </a:tbl>
          </a:graphicData>
        </a:graphic>
      </p:graphicFrame>
      <p:graphicFrame>
        <p:nvGraphicFramePr>
          <p:cNvPr id="14" name="表 13"/>
          <p:cNvGraphicFramePr>
            <a:graphicFrameLocks noGrp="1"/>
          </p:cNvGraphicFramePr>
          <p:nvPr>
            <p:extLst/>
          </p:nvPr>
        </p:nvGraphicFramePr>
        <p:xfrm>
          <a:off x="571444" y="2090905"/>
          <a:ext cx="3462401" cy="670560"/>
        </p:xfrm>
        <a:graphic>
          <a:graphicData uri="http://schemas.openxmlformats.org/drawingml/2006/table">
            <a:tbl>
              <a:tblPr firstRow="1" bandRow="1">
                <a:tableStyleId>{22838BEF-8BB2-4498-84A7-C5851F593DF1}</a:tableStyleId>
              </a:tblPr>
              <a:tblGrid>
                <a:gridCol w="1747357"/>
                <a:gridCol w="1715044"/>
              </a:tblGrid>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胃瘻造設術</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１０</a:t>
                      </a:r>
                      <a:r>
                        <a:rPr kumimoji="1" lang="en-US" altLang="ja-JP" sz="1600" b="0" kern="1200" dirty="0" smtClean="0">
                          <a:solidFill>
                            <a:schemeClr val="dk1"/>
                          </a:solidFill>
                          <a:latin typeface="+mn-lt"/>
                          <a:ea typeface="+mn-ea"/>
                          <a:cs typeface="+mn-cs"/>
                        </a:rPr>
                        <a:t>,</a:t>
                      </a:r>
                      <a:r>
                        <a:rPr kumimoji="1" lang="ja-JP" altLang="en-US" sz="1600" b="0" kern="1200" dirty="0" smtClean="0">
                          <a:solidFill>
                            <a:schemeClr val="dk1"/>
                          </a:solidFill>
                          <a:latin typeface="+mn-lt"/>
                          <a:ea typeface="+mn-ea"/>
                          <a:cs typeface="+mn-cs"/>
                        </a:rPr>
                        <a:t>０７０点</a:t>
                      </a:r>
                      <a:endParaRPr kumimoji="1" lang="ja-JP" altLang="en-US" sz="1600" b="0" kern="1200" dirty="0">
                        <a:solidFill>
                          <a:schemeClr val="dk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a:t>
                      </a:r>
                      <a:endParaRPr kumimoji="1" lang="ja-JP" altLang="en-US" sz="1600" b="0" kern="1200" dirty="0">
                        <a:solidFill>
                          <a:schemeClr val="dk1"/>
                        </a:solidFill>
                        <a:latin typeface="+mn-lt"/>
                        <a:ea typeface="+mn-ea"/>
                        <a:cs typeface="+mn-cs"/>
                      </a:endParaRPr>
                    </a:p>
                  </a:txBody>
                  <a:tcPr marL="99060" marR="99060" anchor="ctr"/>
                </a:tc>
              </a:tr>
            </a:tbl>
          </a:graphicData>
        </a:graphic>
      </p:graphicFrame>
      <p:sp>
        <p:nvSpPr>
          <p:cNvPr id="15" name="右矢印 14"/>
          <p:cNvSpPr/>
          <p:nvPr/>
        </p:nvSpPr>
        <p:spPr>
          <a:xfrm>
            <a:off x="4227375" y="2238881"/>
            <a:ext cx="337225" cy="437745"/>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19" name="テキスト ボックス 18"/>
          <p:cNvSpPr txBox="1"/>
          <p:nvPr/>
        </p:nvSpPr>
        <p:spPr>
          <a:xfrm>
            <a:off x="544181" y="1747645"/>
            <a:ext cx="877163"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現行</a:t>
            </a:r>
            <a:r>
              <a:rPr lang="en-US" altLang="ja-JP" dirty="0" smtClean="0">
                <a:solidFill>
                  <a:prstClr val="black"/>
                </a:solidFill>
              </a:rPr>
              <a:t>】</a:t>
            </a:r>
            <a:endParaRPr lang="ja-JP" altLang="en-US" dirty="0">
              <a:solidFill>
                <a:prstClr val="black"/>
              </a:solidFill>
            </a:endParaRPr>
          </a:p>
        </p:txBody>
      </p:sp>
      <p:sp>
        <p:nvSpPr>
          <p:cNvPr id="20" name="テキスト ボックス 19"/>
          <p:cNvSpPr txBox="1"/>
          <p:nvPr/>
        </p:nvSpPr>
        <p:spPr>
          <a:xfrm>
            <a:off x="4951842" y="1747645"/>
            <a:ext cx="110799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改定後</a:t>
            </a:r>
            <a:r>
              <a:rPr lang="en-US" altLang="ja-JP" dirty="0" smtClean="0">
                <a:solidFill>
                  <a:prstClr val="black"/>
                </a:solidFill>
              </a:rPr>
              <a:t>】</a:t>
            </a:r>
            <a:endParaRPr lang="ja-JP" altLang="en-US" dirty="0">
              <a:solidFill>
                <a:prstClr val="black"/>
              </a:solidFill>
            </a:endParaRPr>
          </a:p>
        </p:txBody>
      </p:sp>
      <p:sp>
        <p:nvSpPr>
          <p:cNvPr id="16" name="Rectangle 36"/>
          <p:cNvSpPr>
            <a:spLocks noChangeArrowheads="1"/>
          </p:cNvSpPr>
          <p:nvPr/>
        </p:nvSpPr>
        <p:spPr bwMode="auto">
          <a:xfrm>
            <a:off x="194376" y="684012"/>
            <a:ext cx="3540968" cy="35944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r>
              <a:rPr lang="ja-JP" altLang="en-US" sz="2000" u="sng" dirty="0">
                <a:solidFill>
                  <a:prstClr val="black"/>
                </a:solidFill>
              </a:rPr>
              <a:t>４．胃瘻等について</a:t>
            </a:r>
            <a:endParaRPr lang="en-US" altLang="ja-JP" sz="2000" u="sng" dirty="0">
              <a:solidFill>
                <a:prstClr val="black"/>
              </a:solidFill>
            </a:endParaRPr>
          </a:p>
        </p:txBody>
      </p:sp>
      <p:graphicFrame>
        <p:nvGraphicFramePr>
          <p:cNvPr id="18" name="表 17"/>
          <p:cNvGraphicFramePr>
            <a:graphicFrameLocks noGrp="1"/>
          </p:cNvGraphicFramePr>
          <p:nvPr>
            <p:extLst/>
          </p:nvPr>
        </p:nvGraphicFramePr>
        <p:xfrm>
          <a:off x="4904486" y="4372138"/>
          <a:ext cx="4320481" cy="670560"/>
        </p:xfrm>
        <a:graphic>
          <a:graphicData uri="http://schemas.openxmlformats.org/drawingml/2006/table">
            <a:tbl>
              <a:tblPr firstRow="1" bandRow="1">
                <a:tableStyleId>{C4B1156A-380E-4F78-BDF5-A606A8083BF9}</a:tableStyleId>
              </a:tblPr>
              <a:tblGrid>
                <a:gridCol w="2979535"/>
                <a:gridCol w="1340946"/>
              </a:tblGrid>
              <a:tr h="248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rgbClr val="0070C4"/>
                          </a:solidFill>
                          <a:latin typeface="+mn-lt"/>
                          <a:ea typeface="+mn-ea"/>
                          <a:cs typeface="+mn-cs"/>
                        </a:rPr>
                        <a:t>　　　　</a:t>
                      </a:r>
                      <a:r>
                        <a:rPr kumimoji="1" lang="ja-JP" altLang="ja-JP" sz="1600" b="0" kern="1200" dirty="0" smtClean="0">
                          <a:solidFill>
                            <a:srgbClr val="0070C4"/>
                          </a:solidFill>
                          <a:latin typeface="+mn-lt"/>
                          <a:ea typeface="+mn-ea"/>
                          <a:cs typeface="+mn-cs"/>
                        </a:rPr>
                        <a:t>摂食機能療法</a:t>
                      </a:r>
                      <a:endParaRPr kumimoji="1" lang="ja-JP" altLang="en-US" sz="1600" b="0" kern="1200" dirty="0" smtClean="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１８５点</a:t>
                      </a:r>
                      <a:endParaRPr kumimoji="1" lang="ja-JP" altLang="en-US" sz="1600" b="1" u="sng" kern="1200" dirty="0">
                        <a:solidFill>
                          <a:srgbClr val="0070C4"/>
                        </a:solidFill>
                        <a:latin typeface="+mn-lt"/>
                        <a:ea typeface="+mn-ea"/>
                        <a:cs typeface="+mn-cs"/>
                      </a:endParaRPr>
                    </a:p>
                  </a:txBody>
                  <a:tcPr marL="99060" marR="99060" anchor="ctr"/>
                </a:tc>
              </a:tr>
              <a:tr h="248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smtClean="0">
                          <a:solidFill>
                            <a:srgbClr val="0070C4"/>
                          </a:solidFill>
                          <a:latin typeface="+mn-lt"/>
                          <a:ea typeface="+mn-ea"/>
                          <a:cs typeface="+mn-cs"/>
                        </a:rPr>
                        <a:t>（新）　</a:t>
                      </a:r>
                      <a:r>
                        <a:rPr kumimoji="1" lang="ja-JP" altLang="ja-JP" sz="1600" b="0" kern="1200" dirty="0" smtClean="0">
                          <a:solidFill>
                            <a:srgbClr val="0070C4"/>
                          </a:solidFill>
                          <a:latin typeface="+mn-lt"/>
                          <a:ea typeface="+mn-ea"/>
                          <a:cs typeface="+mn-cs"/>
                        </a:rPr>
                        <a:t>経口摂取回復促進加算</a:t>
                      </a:r>
                      <a:endParaRPr kumimoji="1" lang="ja-JP" altLang="en-US" sz="1600" b="0" kern="1200" dirty="0">
                        <a:solidFill>
                          <a:srgbClr val="0070C4"/>
                        </a:solidFill>
                        <a:latin typeface="+mn-lt"/>
                        <a:ea typeface="+mn-ea"/>
                        <a:cs typeface="+mn-cs"/>
                      </a:endParaRPr>
                    </a:p>
                  </a:txBody>
                  <a:tcPr marL="99060" marR="990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u="sng" kern="1200" dirty="0" smtClean="0">
                          <a:solidFill>
                            <a:srgbClr val="0070C4"/>
                          </a:solidFill>
                          <a:latin typeface="+mn-lt"/>
                          <a:ea typeface="+mn-ea"/>
                          <a:cs typeface="+mn-cs"/>
                        </a:rPr>
                        <a:t>１８５点</a:t>
                      </a:r>
                      <a:endParaRPr kumimoji="1" lang="ja-JP" altLang="en-US" sz="1600" b="1" u="sng" kern="1200" dirty="0">
                        <a:solidFill>
                          <a:srgbClr val="0070C4"/>
                        </a:solidFill>
                        <a:latin typeface="+mn-lt"/>
                        <a:ea typeface="+mn-ea"/>
                        <a:cs typeface="+mn-cs"/>
                      </a:endParaRPr>
                    </a:p>
                  </a:txBody>
                  <a:tcPr marL="99060" marR="99060" anchor="ctr"/>
                </a:tc>
              </a:tr>
            </a:tbl>
          </a:graphicData>
        </a:graphic>
      </p:graphicFrame>
      <p:graphicFrame>
        <p:nvGraphicFramePr>
          <p:cNvPr id="23" name="表 22"/>
          <p:cNvGraphicFramePr>
            <a:graphicFrameLocks noGrp="1"/>
          </p:cNvGraphicFramePr>
          <p:nvPr>
            <p:extLst/>
          </p:nvPr>
        </p:nvGraphicFramePr>
        <p:xfrm>
          <a:off x="571431" y="4372138"/>
          <a:ext cx="3256689" cy="670560"/>
        </p:xfrm>
        <a:graphic>
          <a:graphicData uri="http://schemas.openxmlformats.org/drawingml/2006/table">
            <a:tbl>
              <a:tblPr firstRow="1" bandRow="1">
                <a:tableStyleId>{22838BEF-8BB2-4498-84A7-C5851F593DF1}</a:tableStyleId>
              </a:tblPr>
              <a:tblGrid>
                <a:gridCol w="2397010"/>
                <a:gridCol w="859679"/>
              </a:tblGrid>
              <a:tr h="251263">
                <a:tc>
                  <a:txBody>
                    <a:bodyPr/>
                    <a:lstStyle/>
                    <a:p>
                      <a:pPr marL="0" lvl="0" algn="ctr" defTabSz="914400" rtl="0" eaLnBrk="1" latinLnBrk="0" hangingPunct="1"/>
                      <a:r>
                        <a:rPr kumimoji="1" lang="ja-JP" altLang="ja-JP" sz="1600" b="0" kern="1200" dirty="0" smtClean="0">
                          <a:solidFill>
                            <a:schemeClr val="dk1"/>
                          </a:solidFill>
                          <a:latin typeface="+mn-lt"/>
                          <a:ea typeface="+mn-ea"/>
                          <a:cs typeface="+mn-cs"/>
                        </a:rPr>
                        <a:t>摂食機能療法</a:t>
                      </a:r>
                      <a:endParaRPr kumimoji="1" lang="ja-JP" altLang="en-US" sz="16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１８５点</a:t>
                      </a:r>
                      <a:endParaRPr kumimoji="1" lang="ja-JP" altLang="en-US" sz="1600" b="0" kern="1200" dirty="0">
                        <a:solidFill>
                          <a:schemeClr val="dk1"/>
                        </a:solidFill>
                        <a:latin typeface="+mn-lt"/>
                        <a:ea typeface="+mn-ea"/>
                        <a:cs typeface="+mn-cs"/>
                      </a:endParaRPr>
                    </a:p>
                  </a:txBody>
                  <a:tcPr marL="99060" marR="99060" anchor="ctr"/>
                </a:tc>
              </a:tr>
              <a:tr h="251263">
                <a:tc>
                  <a:txBody>
                    <a:bodyPr/>
                    <a:lstStyle/>
                    <a:p>
                      <a:pPr marL="0" lvl="0" algn="ctr" defTabSz="914400" rtl="0" eaLnBrk="1" latinLnBrk="0" hangingPunct="1"/>
                      <a:r>
                        <a:rPr kumimoji="1" lang="ja-JP" altLang="en-US" sz="1400" b="0" kern="1200" dirty="0" smtClean="0">
                          <a:solidFill>
                            <a:schemeClr val="dk1"/>
                          </a:solidFill>
                          <a:latin typeface="+mn-lt"/>
                          <a:ea typeface="+mn-ea"/>
                          <a:cs typeface="+mn-cs"/>
                        </a:rPr>
                        <a:t>－</a:t>
                      </a:r>
                      <a:endParaRPr kumimoji="1" lang="ja-JP" altLang="en-US" sz="1400" b="0" kern="1200" dirty="0">
                        <a:solidFill>
                          <a:schemeClr val="dk1"/>
                        </a:solidFill>
                        <a:latin typeface="+mn-lt"/>
                        <a:ea typeface="+mn-ea"/>
                        <a:cs typeface="+mn-cs"/>
                      </a:endParaRPr>
                    </a:p>
                  </a:txBody>
                  <a:tcPr marL="99060" marR="99060" anchor="ctr"/>
                </a:tc>
                <a:tc>
                  <a:txBody>
                    <a:bodyPr/>
                    <a:lstStyle/>
                    <a:p>
                      <a:pPr marL="0" lvl="0" algn="ctr" defTabSz="914400" rtl="0" eaLnBrk="1" latinLnBrk="0" hangingPunct="1"/>
                      <a:r>
                        <a:rPr kumimoji="1" lang="ja-JP" altLang="en-US" sz="1600" b="0" kern="1200" dirty="0" smtClean="0">
                          <a:solidFill>
                            <a:schemeClr val="dk1"/>
                          </a:solidFill>
                          <a:latin typeface="+mn-lt"/>
                          <a:ea typeface="+mn-ea"/>
                          <a:cs typeface="+mn-cs"/>
                        </a:rPr>
                        <a:t>－</a:t>
                      </a:r>
                      <a:endParaRPr kumimoji="1" lang="ja-JP" altLang="en-US" sz="1600" b="0" kern="1200" dirty="0">
                        <a:solidFill>
                          <a:schemeClr val="dk1"/>
                        </a:solidFill>
                        <a:latin typeface="+mn-lt"/>
                        <a:ea typeface="+mn-ea"/>
                        <a:cs typeface="+mn-cs"/>
                      </a:endParaRPr>
                    </a:p>
                  </a:txBody>
                  <a:tcPr marL="99060" marR="99060" anchor="ctr"/>
                </a:tc>
              </a:tr>
            </a:tbl>
          </a:graphicData>
        </a:graphic>
      </p:graphicFrame>
      <p:sp>
        <p:nvSpPr>
          <p:cNvPr id="24" name="右矢印 23"/>
          <p:cNvSpPr/>
          <p:nvPr/>
        </p:nvSpPr>
        <p:spPr>
          <a:xfrm>
            <a:off x="4227375" y="4537956"/>
            <a:ext cx="337225" cy="437745"/>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5" name="テキスト ボックス 24"/>
          <p:cNvSpPr txBox="1"/>
          <p:nvPr/>
        </p:nvSpPr>
        <p:spPr>
          <a:xfrm>
            <a:off x="544181" y="3969804"/>
            <a:ext cx="877163"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現行</a:t>
            </a:r>
            <a:r>
              <a:rPr lang="en-US" altLang="ja-JP" dirty="0" smtClean="0">
                <a:solidFill>
                  <a:prstClr val="black"/>
                </a:solidFill>
              </a:rPr>
              <a:t>】</a:t>
            </a:r>
            <a:endParaRPr lang="ja-JP" altLang="en-US" dirty="0">
              <a:solidFill>
                <a:prstClr val="black"/>
              </a:solidFill>
            </a:endParaRPr>
          </a:p>
        </p:txBody>
      </p:sp>
      <p:sp>
        <p:nvSpPr>
          <p:cNvPr id="26" name="テキスト ボックス 25"/>
          <p:cNvSpPr txBox="1"/>
          <p:nvPr/>
        </p:nvSpPr>
        <p:spPr>
          <a:xfrm>
            <a:off x="4951842" y="3969804"/>
            <a:ext cx="1107996" cy="369332"/>
          </a:xfrm>
          <a:prstGeom prst="rect">
            <a:avLst/>
          </a:prstGeom>
          <a:noFill/>
        </p:spPr>
        <p:txBody>
          <a:bodyPr wrap="none" rtlCol="0">
            <a:spAutoFit/>
          </a:bodyPr>
          <a:lstStyle/>
          <a:p>
            <a:r>
              <a:rPr lang="en-US" altLang="ja-JP" dirty="0" smtClean="0">
                <a:solidFill>
                  <a:prstClr val="black"/>
                </a:solidFill>
              </a:rPr>
              <a:t>【</a:t>
            </a:r>
            <a:r>
              <a:rPr lang="ja-JP" altLang="en-US" dirty="0" smtClean="0">
                <a:solidFill>
                  <a:prstClr val="black"/>
                </a:solidFill>
              </a:rPr>
              <a:t>改定後</a:t>
            </a:r>
            <a:r>
              <a:rPr lang="en-US" altLang="ja-JP" dirty="0" smtClean="0">
                <a:solidFill>
                  <a:prstClr val="black"/>
                </a:solidFill>
              </a:rPr>
              <a:t>】</a:t>
            </a:r>
            <a:endParaRPr lang="ja-JP" altLang="en-US" dirty="0">
              <a:solidFill>
                <a:prstClr val="black"/>
              </a:solidFill>
            </a:endParaRPr>
          </a:p>
        </p:txBody>
      </p:sp>
      <p:sp>
        <p:nvSpPr>
          <p:cNvPr id="2" name="正方形/長方形 1"/>
          <p:cNvSpPr/>
          <p:nvPr/>
        </p:nvSpPr>
        <p:spPr>
          <a:xfrm>
            <a:off x="4432929" y="2998456"/>
            <a:ext cx="4734588" cy="553998"/>
          </a:xfrm>
          <a:prstGeom prst="rect">
            <a:avLst/>
          </a:prstGeom>
        </p:spPr>
        <p:txBody>
          <a:bodyPr wrap="square">
            <a:spAutoFit/>
          </a:bodyPr>
          <a:lstStyle/>
          <a:p>
            <a:pPr marL="625475" indent="-176213" algn="just">
              <a:lnSpc>
                <a:spcPts val="1200"/>
              </a:lnSpc>
            </a:pPr>
            <a:r>
              <a:rPr lang="en-US" altLang="ja-JP" sz="1000" kern="100" dirty="0" smtClean="0">
                <a:solidFill>
                  <a:srgbClr val="000000"/>
                </a:solidFill>
                <a:latin typeface="ＭＳ Ｐゴシック"/>
                <a:cs typeface="Times New Roman" panose="02020603050405020304" pitchFamily="18" charset="0"/>
              </a:rPr>
              <a:t>※</a:t>
            </a:r>
            <a:r>
              <a:rPr lang="ja-JP" altLang="en-US" sz="1000" kern="100" dirty="0" smtClean="0">
                <a:solidFill>
                  <a:srgbClr val="000000"/>
                </a:solidFill>
                <a:latin typeface="ＭＳ Ｐゴシック"/>
                <a:cs typeface="Times New Roman" panose="02020603050405020304" pitchFamily="18" charset="0"/>
              </a:rPr>
              <a:t>　</a:t>
            </a:r>
            <a:r>
              <a:rPr lang="ja-JP" altLang="ja-JP" sz="1000" kern="100" dirty="0" smtClean="0">
                <a:solidFill>
                  <a:srgbClr val="000000"/>
                </a:solidFill>
                <a:latin typeface="ＭＳ Ｐゴシック"/>
                <a:cs typeface="Times New Roman" panose="02020603050405020304" pitchFamily="18" charset="0"/>
              </a:rPr>
              <a:t>胃瘻造設術</a:t>
            </a:r>
            <a:r>
              <a:rPr lang="ja-JP" altLang="ja-JP" sz="1000" kern="100" dirty="0">
                <a:solidFill>
                  <a:srgbClr val="000000"/>
                </a:solidFill>
                <a:latin typeface="ＭＳ Ｐゴシック"/>
                <a:cs typeface="Times New Roman" panose="02020603050405020304" pitchFamily="18" charset="0"/>
              </a:rPr>
              <a:t>実施が年間</a:t>
            </a:r>
            <a:r>
              <a:rPr lang="en-US" altLang="ja-JP" sz="1000" kern="100" dirty="0">
                <a:solidFill>
                  <a:srgbClr val="000000"/>
                </a:solidFill>
                <a:latin typeface="ＭＳ Ｐゴシック"/>
                <a:cs typeface="Times New Roman" panose="02020603050405020304" pitchFamily="18" charset="0"/>
              </a:rPr>
              <a:t>50</a:t>
            </a:r>
            <a:r>
              <a:rPr lang="ja-JP" altLang="ja-JP" sz="1000" kern="100" dirty="0">
                <a:solidFill>
                  <a:srgbClr val="000000"/>
                </a:solidFill>
                <a:latin typeface="ＭＳ Ｐゴシック"/>
                <a:cs typeface="Times New Roman" panose="02020603050405020304" pitchFamily="18" charset="0"/>
              </a:rPr>
              <a:t>件以上の保険医療機関の</a:t>
            </a:r>
            <a:r>
              <a:rPr lang="ja-JP" altLang="ja-JP" sz="1000" kern="100" dirty="0" smtClean="0">
                <a:solidFill>
                  <a:srgbClr val="000000"/>
                </a:solidFill>
                <a:latin typeface="ＭＳ Ｐゴシック"/>
                <a:cs typeface="Times New Roman" panose="02020603050405020304" pitchFamily="18" charset="0"/>
              </a:rPr>
              <a:t>場合</a:t>
            </a:r>
            <a:r>
              <a:rPr lang="ja-JP" altLang="en-US" sz="1000" kern="100" dirty="0" smtClean="0">
                <a:solidFill>
                  <a:srgbClr val="000000"/>
                </a:solidFill>
                <a:latin typeface="ＭＳ Ｐゴシック"/>
                <a:cs typeface="Times New Roman" panose="02020603050405020304" pitchFamily="18" charset="0"/>
              </a:rPr>
              <a:t>であって</a:t>
            </a:r>
            <a:r>
              <a:rPr lang="ja-JP" altLang="ja-JP" sz="1000" b="1" u="sng" dirty="0">
                <a:solidFill>
                  <a:srgbClr val="0070C0"/>
                </a:solidFill>
              </a:rPr>
              <a:t>、</a:t>
            </a:r>
            <a:r>
              <a:rPr lang="ja-JP" altLang="en-US" sz="1000" b="1" u="sng" dirty="0">
                <a:solidFill>
                  <a:srgbClr val="0070C0"/>
                </a:solidFill>
              </a:rPr>
              <a:t>鼻腔</a:t>
            </a:r>
            <a:r>
              <a:rPr lang="ja-JP" altLang="en-US" sz="1000" b="1" u="sng" dirty="0">
                <a:solidFill>
                  <a:srgbClr val="0070C4"/>
                </a:solidFill>
              </a:rPr>
              <a:t>栄養及</a:t>
            </a:r>
            <a:r>
              <a:rPr lang="ja-JP" altLang="en-US" sz="1000" b="1" u="sng" dirty="0">
                <a:solidFill>
                  <a:srgbClr val="0070C0"/>
                </a:solidFill>
              </a:rPr>
              <a:t>び</a:t>
            </a:r>
            <a:r>
              <a:rPr lang="ja-JP" altLang="ja-JP" sz="1000" b="1" u="sng" dirty="0">
                <a:solidFill>
                  <a:srgbClr val="0070C0"/>
                </a:solidFill>
              </a:rPr>
              <a:t>胃瘻造設</a:t>
            </a:r>
            <a:r>
              <a:rPr lang="ja-JP" altLang="en-US" sz="1000" b="1" u="sng" dirty="0">
                <a:solidFill>
                  <a:srgbClr val="0070C0"/>
                </a:solidFill>
              </a:rPr>
              <a:t>の</a:t>
            </a:r>
            <a:r>
              <a:rPr lang="ja-JP" altLang="ja-JP" sz="1000" b="1" u="sng" dirty="0" smtClean="0">
                <a:solidFill>
                  <a:srgbClr val="0070C0"/>
                </a:solidFill>
              </a:rPr>
              <a:t>患者</a:t>
            </a:r>
            <a:r>
              <a:rPr lang="ja-JP" altLang="en-US" sz="1000" b="1" u="sng" dirty="0" smtClean="0">
                <a:solidFill>
                  <a:srgbClr val="0070C0"/>
                </a:solidFill>
              </a:rPr>
              <a:t>を</a:t>
            </a:r>
            <a:r>
              <a:rPr lang="en-US" altLang="ja-JP" sz="1000" b="1" u="sng" dirty="0" smtClean="0">
                <a:solidFill>
                  <a:srgbClr val="0070C0"/>
                </a:solidFill>
              </a:rPr>
              <a:t>1</a:t>
            </a:r>
            <a:r>
              <a:rPr lang="ja-JP" altLang="ja-JP" sz="1000" b="1" u="sng" dirty="0">
                <a:solidFill>
                  <a:srgbClr val="0070C0"/>
                </a:solidFill>
              </a:rPr>
              <a:t>年以内に経口摂取に</a:t>
            </a:r>
            <a:r>
              <a:rPr lang="ja-JP" altLang="ja-JP" sz="1000" b="1" u="sng" dirty="0" smtClean="0">
                <a:solidFill>
                  <a:srgbClr val="0070C0"/>
                </a:solidFill>
              </a:rPr>
              <a:t>回復</a:t>
            </a:r>
            <a:r>
              <a:rPr lang="ja-JP" altLang="en-US" sz="1000" b="1" u="sng" dirty="0" smtClean="0">
                <a:solidFill>
                  <a:srgbClr val="0070C0"/>
                </a:solidFill>
              </a:rPr>
              <a:t>させている割合が</a:t>
            </a:r>
            <a:r>
              <a:rPr lang="en-US" altLang="ja-JP" sz="1000" b="1" u="sng" dirty="0" smtClean="0">
                <a:solidFill>
                  <a:srgbClr val="0070C0"/>
                </a:solidFill>
              </a:rPr>
              <a:t>35</a:t>
            </a:r>
            <a:r>
              <a:rPr lang="ja-JP" altLang="ja-JP" sz="1000" b="1" u="sng" dirty="0">
                <a:solidFill>
                  <a:srgbClr val="0070C0"/>
                </a:solidFill>
              </a:rPr>
              <a:t>％</a:t>
            </a:r>
            <a:r>
              <a:rPr lang="ja-JP" altLang="en-US" sz="1000" b="1" u="sng" dirty="0">
                <a:solidFill>
                  <a:srgbClr val="0070C0"/>
                </a:solidFill>
              </a:rPr>
              <a:t>未満の</a:t>
            </a:r>
            <a:r>
              <a:rPr lang="ja-JP" altLang="ja-JP" sz="1000" b="1" u="sng" dirty="0">
                <a:solidFill>
                  <a:srgbClr val="0070C0"/>
                </a:solidFill>
              </a:rPr>
              <a:t>場合、</a:t>
            </a:r>
            <a:r>
              <a:rPr lang="en-US" altLang="ja-JP" sz="1000" b="1" u="sng" dirty="0">
                <a:solidFill>
                  <a:srgbClr val="0070C0"/>
                </a:solidFill>
              </a:rPr>
              <a:t>80/100</a:t>
            </a:r>
            <a:r>
              <a:rPr lang="ja-JP" altLang="ja-JP" sz="1000" b="1" u="sng" dirty="0">
                <a:solidFill>
                  <a:srgbClr val="0070C0"/>
                </a:solidFill>
              </a:rPr>
              <a:t>へ減算。</a:t>
            </a:r>
            <a:r>
              <a:rPr lang="ja-JP" altLang="en-US" sz="1000" b="1" u="sng" dirty="0">
                <a:solidFill>
                  <a:srgbClr val="0070C0"/>
                </a:solidFill>
              </a:rPr>
              <a:t>（平成</a:t>
            </a:r>
            <a:r>
              <a:rPr lang="en-US" altLang="ja-JP" sz="1000" b="1" u="sng" dirty="0">
                <a:solidFill>
                  <a:srgbClr val="0070C0"/>
                </a:solidFill>
              </a:rPr>
              <a:t>27</a:t>
            </a:r>
            <a:r>
              <a:rPr lang="ja-JP" altLang="en-US" sz="1000" b="1" u="sng" dirty="0" smtClean="0">
                <a:solidFill>
                  <a:srgbClr val="0070C0"/>
                </a:solidFill>
              </a:rPr>
              <a:t>年４月１日より施行）</a:t>
            </a:r>
            <a:endParaRPr lang="ja-JP" altLang="ja-JP" sz="1000" b="1" u="sng" dirty="0">
              <a:solidFill>
                <a:srgbClr val="0070C0"/>
              </a:solidFill>
            </a:endParaRPr>
          </a:p>
        </p:txBody>
      </p:sp>
      <p:sp>
        <p:nvSpPr>
          <p:cNvPr id="3" name="正方形/長方形 2"/>
          <p:cNvSpPr/>
          <p:nvPr/>
        </p:nvSpPr>
        <p:spPr>
          <a:xfrm>
            <a:off x="657239" y="2855763"/>
            <a:ext cx="3775685" cy="553998"/>
          </a:xfrm>
          <a:prstGeom prst="rect">
            <a:avLst/>
          </a:prstGeom>
        </p:spPr>
        <p:txBody>
          <a:bodyPr wrap="square">
            <a:spAutoFit/>
          </a:bodyPr>
          <a:lstStyle/>
          <a:p>
            <a:pPr algn="just">
              <a:lnSpc>
                <a:spcPts val="1200"/>
              </a:lnSpc>
            </a:pPr>
            <a:r>
              <a:rPr lang="en-US" altLang="ja-JP" sz="1000" kern="100" dirty="0">
                <a:solidFill>
                  <a:srgbClr val="000000"/>
                </a:solidFill>
                <a:latin typeface="ＭＳ Ｐゴシック"/>
                <a:cs typeface="Times New Roman" panose="02020603050405020304" pitchFamily="18" charset="0"/>
              </a:rPr>
              <a:t>[</a:t>
            </a:r>
            <a:r>
              <a:rPr lang="ja-JP" altLang="ja-JP" sz="1000" kern="100" dirty="0" smtClean="0">
                <a:solidFill>
                  <a:srgbClr val="000000"/>
                </a:solidFill>
                <a:latin typeface="ＭＳ Ｐゴシック"/>
                <a:cs typeface="Times New Roman" panose="02020603050405020304" pitchFamily="18" charset="0"/>
              </a:rPr>
              <a:t>胃瘻造設</a:t>
            </a:r>
            <a:r>
              <a:rPr lang="ja-JP" altLang="ja-JP" sz="1000" kern="100" dirty="0">
                <a:solidFill>
                  <a:srgbClr val="000000"/>
                </a:solidFill>
                <a:latin typeface="ＭＳ Ｐゴシック"/>
                <a:cs typeface="Times New Roman" panose="02020603050405020304" pitchFamily="18" charset="0"/>
              </a:rPr>
              <a:t>時嚥下機能評価加算</a:t>
            </a:r>
            <a:r>
              <a:rPr lang="ja-JP" altLang="en-US" sz="1000" kern="100" dirty="0" smtClean="0">
                <a:solidFill>
                  <a:srgbClr val="000000"/>
                </a:solidFill>
                <a:latin typeface="ＭＳ Ｐゴシック"/>
                <a:cs typeface="Times New Roman" panose="02020603050405020304" pitchFamily="18" charset="0"/>
              </a:rPr>
              <a:t>の算定要件</a:t>
            </a:r>
            <a:r>
              <a:rPr lang="en-US" altLang="ja-JP" sz="1000" kern="100" dirty="0" smtClean="0">
                <a:solidFill>
                  <a:srgbClr val="000000"/>
                </a:solidFill>
                <a:latin typeface="ＭＳ Ｐゴシック"/>
                <a:cs typeface="Times New Roman" panose="02020603050405020304" pitchFamily="18" charset="0"/>
              </a:rPr>
              <a:t>]</a:t>
            </a:r>
          </a:p>
          <a:p>
            <a:pPr algn="just">
              <a:lnSpc>
                <a:spcPts val="1200"/>
              </a:lnSpc>
            </a:pPr>
            <a:r>
              <a:rPr lang="ja-JP" altLang="en-US" sz="1000" b="1" u="sng" dirty="0">
                <a:solidFill>
                  <a:srgbClr val="0070C0"/>
                </a:solidFill>
              </a:rPr>
              <a:t>嚥下造影又は内視鏡下嚥下</a:t>
            </a:r>
            <a:r>
              <a:rPr lang="ja-JP" altLang="en-US" sz="1000" b="1" u="sng" dirty="0" smtClean="0">
                <a:solidFill>
                  <a:srgbClr val="0070C0"/>
                </a:solidFill>
              </a:rPr>
              <a:t>機能検査</a:t>
            </a:r>
            <a:r>
              <a:rPr lang="ja-JP" altLang="en-US" sz="1000" b="1" u="sng" dirty="0">
                <a:solidFill>
                  <a:srgbClr val="0070C0"/>
                </a:solidFill>
              </a:rPr>
              <a:t>を実施</a:t>
            </a:r>
            <a:r>
              <a:rPr lang="ja-JP" altLang="en-US" sz="1000" kern="100" dirty="0">
                <a:solidFill>
                  <a:srgbClr val="000000"/>
                </a:solidFill>
                <a:latin typeface="ＭＳ Ｐゴシック"/>
                <a:cs typeface="Times New Roman" panose="02020603050405020304" pitchFamily="18" charset="0"/>
              </a:rPr>
              <a:t>し</a:t>
            </a:r>
            <a:r>
              <a:rPr lang="ja-JP" altLang="en-US" sz="1000" kern="100" dirty="0" smtClean="0">
                <a:solidFill>
                  <a:srgbClr val="000000"/>
                </a:solidFill>
                <a:latin typeface="ＭＳ Ｐゴシック"/>
                <a:cs typeface="Times New Roman" panose="02020603050405020304" pitchFamily="18" charset="0"/>
              </a:rPr>
              <a:t>、十分</a:t>
            </a:r>
            <a:r>
              <a:rPr lang="ja-JP" altLang="en-US" sz="1000" kern="100" dirty="0">
                <a:solidFill>
                  <a:srgbClr val="000000"/>
                </a:solidFill>
                <a:latin typeface="ＭＳ Ｐゴシック"/>
                <a:cs typeface="Times New Roman" panose="02020603050405020304" pitchFamily="18" charset="0"/>
              </a:rPr>
              <a:t>に説明・相談を行った上で胃瘻造設を実施した場合に算定</a:t>
            </a:r>
            <a:r>
              <a:rPr lang="ja-JP" altLang="en-US" sz="1000" kern="100" dirty="0" smtClean="0">
                <a:solidFill>
                  <a:srgbClr val="000000"/>
                </a:solidFill>
                <a:latin typeface="ＭＳ Ｐゴシック"/>
                <a:cs typeface="Times New Roman" panose="02020603050405020304" pitchFamily="18" charset="0"/>
              </a:rPr>
              <a:t>する　　　　　　　等</a:t>
            </a:r>
            <a:endParaRPr lang="en-US" altLang="ja-JP" sz="1000" kern="100" dirty="0">
              <a:solidFill>
                <a:srgbClr val="000000"/>
              </a:solidFill>
              <a:latin typeface="ＭＳ Ｐゴシック"/>
              <a:cs typeface="Times New Roman" panose="02020603050405020304" pitchFamily="18" charset="0"/>
            </a:endParaRPr>
          </a:p>
        </p:txBody>
      </p:sp>
      <p:sp>
        <p:nvSpPr>
          <p:cNvPr id="27" name="正方形/長方形 26"/>
          <p:cNvSpPr/>
          <p:nvPr/>
        </p:nvSpPr>
        <p:spPr>
          <a:xfrm>
            <a:off x="657253" y="5084808"/>
            <a:ext cx="3907255" cy="707886"/>
          </a:xfrm>
          <a:prstGeom prst="rect">
            <a:avLst/>
          </a:prstGeom>
        </p:spPr>
        <p:txBody>
          <a:bodyPr wrap="square">
            <a:spAutoFit/>
          </a:bodyPr>
          <a:lstStyle/>
          <a:p>
            <a:pPr marL="85725" indent="-85725" algn="just">
              <a:lnSpc>
                <a:spcPts val="1200"/>
              </a:lnSpc>
            </a:pPr>
            <a:r>
              <a:rPr lang="en-US" altLang="ja-JP" sz="1000" kern="100" dirty="0" smtClean="0">
                <a:solidFill>
                  <a:srgbClr val="000000"/>
                </a:solidFill>
                <a:latin typeface="ＭＳ Ｐゴシック"/>
                <a:cs typeface="Times New Roman" panose="02020603050405020304" pitchFamily="18" charset="0"/>
              </a:rPr>
              <a:t>[</a:t>
            </a:r>
            <a:r>
              <a:rPr lang="ja-JP" altLang="ja-JP" sz="1000" kern="100" dirty="0">
                <a:solidFill>
                  <a:srgbClr val="000000"/>
                </a:solidFill>
                <a:latin typeface="ＭＳ Ｐゴシック"/>
                <a:cs typeface="Times New Roman" panose="02020603050405020304" pitchFamily="18" charset="0"/>
              </a:rPr>
              <a:t>経口摂取回復促進</a:t>
            </a:r>
            <a:r>
              <a:rPr lang="ja-JP" altLang="ja-JP" sz="1000" kern="100" dirty="0" smtClean="0">
                <a:solidFill>
                  <a:srgbClr val="000000"/>
                </a:solidFill>
                <a:latin typeface="ＭＳ Ｐゴシック"/>
                <a:cs typeface="Times New Roman" panose="02020603050405020304" pitchFamily="18" charset="0"/>
              </a:rPr>
              <a:t>加算</a:t>
            </a:r>
            <a:r>
              <a:rPr lang="ja-JP" altLang="en-US" sz="1000" kern="100" dirty="0" smtClean="0">
                <a:solidFill>
                  <a:srgbClr val="000000"/>
                </a:solidFill>
                <a:latin typeface="ＭＳ Ｐゴシック"/>
                <a:cs typeface="Times New Roman" panose="02020603050405020304" pitchFamily="18" charset="0"/>
              </a:rPr>
              <a:t>の算定要件</a:t>
            </a:r>
            <a:r>
              <a:rPr lang="en-US" altLang="ja-JP" sz="1000" kern="100" dirty="0" smtClean="0">
                <a:solidFill>
                  <a:srgbClr val="000000"/>
                </a:solidFill>
                <a:latin typeface="ＭＳ Ｐゴシック"/>
                <a:cs typeface="Times New Roman" panose="02020603050405020304" pitchFamily="18" charset="0"/>
              </a:rPr>
              <a:t>]</a:t>
            </a:r>
          </a:p>
          <a:p>
            <a:pPr marL="85725" indent="-85725" algn="just">
              <a:lnSpc>
                <a:spcPts val="1200"/>
              </a:lnSpc>
            </a:pPr>
            <a:r>
              <a:rPr lang="en-US" altLang="ja-JP" sz="1000" kern="100" dirty="0" smtClean="0">
                <a:solidFill>
                  <a:srgbClr val="000000"/>
                </a:solidFill>
                <a:latin typeface="ＭＳ Ｐゴシック"/>
                <a:cs typeface="Times New Roman" panose="02020603050405020304" pitchFamily="18" charset="0"/>
              </a:rPr>
              <a:t>(1)</a:t>
            </a:r>
            <a:r>
              <a:rPr lang="ja-JP" altLang="en-US" sz="1000" kern="100" dirty="0" smtClean="0">
                <a:solidFill>
                  <a:srgbClr val="000000"/>
                </a:solidFill>
                <a:latin typeface="ＭＳ Ｐゴシック"/>
                <a:cs typeface="Times New Roman" panose="02020603050405020304" pitchFamily="18" charset="0"/>
              </a:rPr>
              <a:t>鼻腔</a:t>
            </a:r>
            <a:r>
              <a:rPr lang="ja-JP" altLang="en-US" sz="1000" kern="100" dirty="0">
                <a:solidFill>
                  <a:srgbClr val="000000"/>
                </a:solidFill>
                <a:latin typeface="ＭＳ Ｐゴシック"/>
                <a:cs typeface="Times New Roman" panose="02020603050405020304" pitchFamily="18" charset="0"/>
              </a:rPr>
              <a:t>栄養又は胃瘻の状態の患者に対して、</a:t>
            </a:r>
            <a:r>
              <a:rPr lang="ja-JP" altLang="en-US" sz="1000" b="1" u="sng" dirty="0">
                <a:solidFill>
                  <a:srgbClr val="0070C0"/>
                </a:solidFill>
              </a:rPr>
              <a:t>月に</a:t>
            </a:r>
            <a:r>
              <a:rPr lang="en-US" altLang="ja-JP" sz="1000" b="1" u="sng" dirty="0">
                <a:solidFill>
                  <a:srgbClr val="0070C0"/>
                </a:solidFill>
              </a:rPr>
              <a:t>1</a:t>
            </a:r>
            <a:r>
              <a:rPr lang="ja-JP" altLang="en-US" sz="1000" b="1" u="sng" dirty="0">
                <a:solidFill>
                  <a:srgbClr val="0070C0"/>
                </a:solidFill>
              </a:rPr>
              <a:t>回以上嚥下造影または内視鏡下嚥下</a:t>
            </a:r>
            <a:r>
              <a:rPr lang="ja-JP" altLang="en-US" sz="1000" b="1" u="sng" dirty="0" smtClean="0">
                <a:solidFill>
                  <a:srgbClr val="0070C0"/>
                </a:solidFill>
              </a:rPr>
              <a:t>機能検査</a:t>
            </a:r>
            <a:r>
              <a:rPr lang="ja-JP" altLang="en-US" sz="1000" b="1" u="sng" dirty="0">
                <a:solidFill>
                  <a:srgbClr val="0070C0"/>
                </a:solidFill>
              </a:rPr>
              <a:t>を実施し</a:t>
            </a:r>
            <a:r>
              <a:rPr lang="ja-JP" altLang="en-US" sz="1000" kern="100" dirty="0" smtClean="0">
                <a:solidFill>
                  <a:srgbClr val="000000"/>
                </a:solidFill>
                <a:latin typeface="ＭＳ Ｐゴシック"/>
                <a:cs typeface="Times New Roman" panose="02020603050405020304" pitchFamily="18" charset="0"/>
              </a:rPr>
              <a:t>カンファレンス等を行う。</a:t>
            </a:r>
            <a:endParaRPr lang="en-US" altLang="ja-JP" sz="1000" kern="100" dirty="0" smtClean="0">
              <a:solidFill>
                <a:srgbClr val="000000"/>
              </a:solidFill>
              <a:latin typeface="ＭＳ Ｐゴシック"/>
              <a:cs typeface="Times New Roman" panose="02020603050405020304" pitchFamily="18" charset="0"/>
            </a:endParaRPr>
          </a:p>
          <a:p>
            <a:pPr marL="85725" indent="-85725" algn="just">
              <a:lnSpc>
                <a:spcPts val="1200"/>
              </a:lnSpc>
            </a:pPr>
            <a:r>
              <a:rPr lang="en-US" altLang="ja-JP" sz="1000" kern="100" dirty="0" smtClean="0">
                <a:solidFill>
                  <a:srgbClr val="000000"/>
                </a:solidFill>
                <a:latin typeface="ＭＳ Ｐゴシック"/>
                <a:cs typeface="Times New Roman" panose="02020603050405020304" pitchFamily="18" charset="0"/>
              </a:rPr>
              <a:t>(2)</a:t>
            </a:r>
            <a:r>
              <a:rPr lang="ja-JP" altLang="ja-JP" sz="1000" kern="100" dirty="0">
                <a:solidFill>
                  <a:srgbClr val="000000"/>
                </a:solidFill>
                <a:latin typeface="ＭＳ Ｐゴシック"/>
                <a:cs typeface="Times New Roman" panose="02020603050405020304" pitchFamily="18" charset="0"/>
              </a:rPr>
              <a:t>治療開始日から起算して</a:t>
            </a:r>
            <a:r>
              <a:rPr lang="en-US" altLang="ja-JP" sz="1000" kern="100" dirty="0">
                <a:solidFill>
                  <a:srgbClr val="000000"/>
                </a:solidFill>
                <a:latin typeface="ＭＳ Ｐゴシック"/>
                <a:cs typeface="Times New Roman" panose="02020603050405020304" pitchFamily="18" charset="0"/>
              </a:rPr>
              <a:t>6</a:t>
            </a:r>
            <a:r>
              <a:rPr lang="ja-JP" altLang="ja-JP" sz="1000" kern="100" dirty="0">
                <a:solidFill>
                  <a:srgbClr val="000000"/>
                </a:solidFill>
                <a:latin typeface="ＭＳ Ｐゴシック"/>
                <a:cs typeface="Times New Roman" panose="02020603050405020304" pitchFamily="18" charset="0"/>
              </a:rPr>
              <a:t>月以内に限り加算</a:t>
            </a:r>
            <a:r>
              <a:rPr lang="ja-JP" altLang="ja-JP" sz="1000" kern="100" dirty="0" smtClean="0">
                <a:solidFill>
                  <a:srgbClr val="000000"/>
                </a:solidFill>
                <a:latin typeface="ＭＳ Ｐゴシック"/>
                <a:cs typeface="Times New Roman" panose="02020603050405020304" pitchFamily="18" charset="0"/>
              </a:rPr>
              <a:t>する</a:t>
            </a:r>
            <a:r>
              <a:rPr lang="en-US" altLang="ja-JP" sz="1000" kern="100" dirty="0" smtClean="0">
                <a:solidFill>
                  <a:srgbClr val="000000"/>
                </a:solidFill>
                <a:latin typeface="ＭＳ Ｐゴシック"/>
                <a:cs typeface="Times New Roman" panose="02020603050405020304" pitchFamily="18" charset="0"/>
              </a:rPr>
              <a:t>        </a:t>
            </a:r>
            <a:r>
              <a:rPr lang="ja-JP" altLang="en-US" sz="1000" kern="100" dirty="0" smtClean="0">
                <a:solidFill>
                  <a:srgbClr val="000000"/>
                </a:solidFill>
                <a:latin typeface="ＭＳ Ｐゴシック"/>
                <a:cs typeface="Times New Roman" panose="02020603050405020304" pitchFamily="18" charset="0"/>
              </a:rPr>
              <a:t>　　等</a:t>
            </a:r>
            <a:r>
              <a:rPr lang="en-US" altLang="ja-JP" sz="1000" kern="100" dirty="0" smtClean="0">
                <a:solidFill>
                  <a:srgbClr val="000000"/>
                </a:solidFill>
                <a:latin typeface="ＭＳ Ｐゴシック"/>
                <a:cs typeface="Times New Roman" panose="02020603050405020304" pitchFamily="18" charset="0"/>
              </a:rPr>
              <a:t>   </a:t>
            </a:r>
            <a:r>
              <a:rPr lang="ja-JP" altLang="en-US" sz="1000" kern="100" dirty="0" smtClean="0">
                <a:solidFill>
                  <a:srgbClr val="000000"/>
                </a:solidFill>
                <a:latin typeface="ＭＳ Ｐゴシック"/>
                <a:cs typeface="Times New Roman" panose="02020603050405020304" pitchFamily="18" charset="0"/>
              </a:rPr>
              <a:t>　　　</a:t>
            </a:r>
            <a:endParaRPr lang="en-US" altLang="ja-JP" sz="1000" kern="100" dirty="0">
              <a:solidFill>
                <a:srgbClr val="000000"/>
              </a:solidFill>
              <a:latin typeface="ＭＳ Ｐゴシック"/>
              <a:cs typeface="Times New Roman" panose="02020603050405020304" pitchFamily="18" charset="0"/>
            </a:endParaRPr>
          </a:p>
        </p:txBody>
      </p:sp>
      <p:sp>
        <p:nvSpPr>
          <p:cNvPr id="28" name="正方形/長方形 27"/>
          <p:cNvSpPr/>
          <p:nvPr/>
        </p:nvSpPr>
        <p:spPr>
          <a:xfrm>
            <a:off x="4876086" y="5084908"/>
            <a:ext cx="4835580" cy="861774"/>
          </a:xfrm>
          <a:prstGeom prst="rect">
            <a:avLst/>
          </a:prstGeom>
        </p:spPr>
        <p:txBody>
          <a:bodyPr wrap="square">
            <a:spAutoFit/>
          </a:bodyPr>
          <a:lstStyle/>
          <a:p>
            <a:pPr marL="88900" indent="-88900">
              <a:lnSpc>
                <a:spcPts val="1200"/>
              </a:lnSpc>
            </a:pPr>
            <a:r>
              <a:rPr lang="en-US" altLang="ja-JP" sz="1000" kern="100" dirty="0" smtClean="0">
                <a:solidFill>
                  <a:srgbClr val="000000"/>
                </a:solidFill>
                <a:latin typeface="ＭＳ Ｐゴシック"/>
                <a:cs typeface="Times New Roman" panose="02020603050405020304" pitchFamily="18" charset="0"/>
              </a:rPr>
              <a:t>[</a:t>
            </a:r>
            <a:r>
              <a:rPr lang="ja-JP" altLang="ja-JP" sz="1000" kern="100" dirty="0">
                <a:solidFill>
                  <a:srgbClr val="000000"/>
                </a:solidFill>
                <a:latin typeface="ＭＳ Ｐゴシック"/>
                <a:cs typeface="Times New Roman" panose="02020603050405020304" pitchFamily="18" charset="0"/>
              </a:rPr>
              <a:t>経口摂取回復促進加算</a:t>
            </a:r>
            <a:r>
              <a:rPr lang="ja-JP" altLang="en-US" sz="1000" kern="100" dirty="0">
                <a:solidFill>
                  <a:srgbClr val="000000"/>
                </a:solidFill>
                <a:latin typeface="ＭＳ Ｐゴシック"/>
                <a:cs typeface="Times New Roman" panose="02020603050405020304" pitchFamily="18" charset="0"/>
              </a:rPr>
              <a:t>の</a:t>
            </a:r>
            <a:r>
              <a:rPr lang="ja-JP" altLang="en-US" sz="1000" kern="100" dirty="0" smtClean="0">
                <a:solidFill>
                  <a:srgbClr val="000000"/>
                </a:solidFill>
                <a:latin typeface="ＭＳ Ｐゴシック"/>
                <a:cs typeface="Times New Roman" panose="02020603050405020304" pitchFamily="18" charset="0"/>
              </a:rPr>
              <a:t>施設基準</a:t>
            </a:r>
            <a:r>
              <a:rPr lang="en-US" altLang="ja-JP" sz="1000" kern="100" dirty="0" smtClean="0">
                <a:solidFill>
                  <a:srgbClr val="000000"/>
                </a:solidFill>
                <a:latin typeface="ＭＳ Ｐゴシック"/>
                <a:cs typeface="Times New Roman" panose="02020603050405020304" pitchFamily="18" charset="0"/>
              </a:rPr>
              <a:t>]</a:t>
            </a:r>
          </a:p>
          <a:p>
            <a:pPr marL="88900" indent="-88900"/>
            <a:r>
              <a:rPr lang="en-US" altLang="ja-JP" sz="1000" dirty="0" smtClean="0">
                <a:solidFill>
                  <a:prstClr val="black"/>
                </a:solidFill>
                <a:latin typeface="ＭＳ Ｐゴシック"/>
              </a:rPr>
              <a:t>(1) </a:t>
            </a:r>
            <a:r>
              <a:rPr lang="ja-JP" altLang="ja-JP" sz="1000" dirty="0" smtClean="0">
                <a:solidFill>
                  <a:prstClr val="black"/>
                </a:solidFill>
                <a:latin typeface="ＭＳ Ｐゴシック"/>
              </a:rPr>
              <a:t>新規</a:t>
            </a:r>
            <a:r>
              <a:rPr lang="ja-JP" altLang="en-US" sz="1000" dirty="0" smtClean="0">
                <a:solidFill>
                  <a:prstClr val="black"/>
                </a:solidFill>
                <a:latin typeface="ＭＳ Ｐゴシック"/>
              </a:rPr>
              <a:t>及び</a:t>
            </a:r>
            <a:r>
              <a:rPr lang="ja-JP" altLang="ja-JP" sz="1000" dirty="0" smtClean="0">
                <a:solidFill>
                  <a:prstClr val="black"/>
                </a:solidFill>
                <a:latin typeface="ＭＳ Ｐゴシック"/>
              </a:rPr>
              <a:t>他</a:t>
            </a:r>
            <a:r>
              <a:rPr lang="ja-JP" altLang="ja-JP" sz="1000" dirty="0">
                <a:solidFill>
                  <a:prstClr val="black"/>
                </a:solidFill>
                <a:latin typeface="ＭＳ Ｐゴシック"/>
              </a:rPr>
              <a:t>の保険医療機関から受け入れた胃瘻造設患者</a:t>
            </a:r>
            <a:r>
              <a:rPr lang="ja-JP" altLang="ja-JP" sz="1000" dirty="0" smtClean="0">
                <a:solidFill>
                  <a:prstClr val="black"/>
                </a:solidFill>
                <a:latin typeface="ＭＳ Ｐゴシック"/>
              </a:rPr>
              <a:t>が</a:t>
            </a:r>
            <a:r>
              <a:rPr lang="ja-JP" altLang="en-US" sz="1000" dirty="0" smtClean="0">
                <a:solidFill>
                  <a:prstClr val="black"/>
                </a:solidFill>
                <a:latin typeface="ＭＳ Ｐゴシック"/>
              </a:rPr>
              <a:t>合わせて</a:t>
            </a:r>
            <a:r>
              <a:rPr lang="ja-JP" altLang="ja-JP" sz="1000" dirty="0" smtClean="0">
                <a:solidFill>
                  <a:prstClr val="black"/>
                </a:solidFill>
                <a:latin typeface="ＭＳ Ｐゴシック"/>
              </a:rPr>
              <a:t>年間</a:t>
            </a:r>
            <a:r>
              <a:rPr lang="en-US" altLang="ja-JP" sz="1000" dirty="0">
                <a:solidFill>
                  <a:prstClr val="black"/>
                </a:solidFill>
                <a:latin typeface="ＭＳ Ｐゴシック"/>
              </a:rPr>
              <a:t>2</a:t>
            </a:r>
            <a:r>
              <a:rPr lang="ja-JP" altLang="ja-JP" sz="1000" dirty="0">
                <a:solidFill>
                  <a:prstClr val="black"/>
                </a:solidFill>
                <a:latin typeface="ＭＳ Ｐゴシック"/>
              </a:rPr>
              <a:t>名</a:t>
            </a:r>
            <a:r>
              <a:rPr lang="ja-JP" altLang="ja-JP" sz="1000" dirty="0" smtClean="0">
                <a:solidFill>
                  <a:prstClr val="black"/>
                </a:solidFill>
                <a:latin typeface="ＭＳ Ｐゴシック"/>
              </a:rPr>
              <a:t>以上</a:t>
            </a:r>
            <a:endParaRPr lang="en-US" altLang="ja-JP" sz="1000" dirty="0" smtClean="0">
              <a:solidFill>
                <a:prstClr val="black"/>
              </a:solidFill>
              <a:latin typeface="ＭＳ Ｐゴシック"/>
            </a:endParaRPr>
          </a:p>
          <a:p>
            <a:pPr marL="88900" indent="-88900"/>
            <a:r>
              <a:rPr lang="en-US" altLang="ja-JP" sz="1000" dirty="0" smtClean="0">
                <a:solidFill>
                  <a:prstClr val="black"/>
                </a:solidFill>
                <a:latin typeface="ＭＳ Ｐゴシック"/>
              </a:rPr>
              <a:t>(</a:t>
            </a:r>
            <a:r>
              <a:rPr lang="en-US" altLang="ja-JP" sz="1000" dirty="0">
                <a:solidFill>
                  <a:prstClr val="black"/>
                </a:solidFill>
                <a:latin typeface="ＭＳ Ｐゴシック"/>
              </a:rPr>
              <a:t>2</a:t>
            </a:r>
            <a:r>
              <a:rPr lang="en-US" altLang="ja-JP" sz="1000" dirty="0" smtClean="0">
                <a:solidFill>
                  <a:prstClr val="black"/>
                </a:solidFill>
                <a:latin typeface="ＭＳ Ｐゴシック"/>
              </a:rPr>
              <a:t>) </a:t>
            </a:r>
            <a:r>
              <a:rPr lang="ja-JP" altLang="ja-JP" sz="1000" dirty="0" smtClean="0">
                <a:solidFill>
                  <a:prstClr val="black"/>
                </a:solidFill>
                <a:latin typeface="ＭＳ Ｐゴシック"/>
              </a:rPr>
              <a:t>新規</a:t>
            </a:r>
            <a:r>
              <a:rPr lang="ja-JP" altLang="en-US" sz="1000" dirty="0" smtClean="0">
                <a:solidFill>
                  <a:prstClr val="black"/>
                </a:solidFill>
                <a:latin typeface="ＭＳ Ｐゴシック"/>
              </a:rPr>
              <a:t>及び</a:t>
            </a:r>
            <a:r>
              <a:rPr lang="ja-JP" altLang="ja-JP" sz="1000" dirty="0" smtClean="0">
                <a:solidFill>
                  <a:prstClr val="black"/>
                </a:solidFill>
                <a:latin typeface="ＭＳ Ｐゴシック"/>
              </a:rPr>
              <a:t>他</a:t>
            </a:r>
            <a:r>
              <a:rPr lang="ja-JP" altLang="ja-JP" sz="1000" dirty="0">
                <a:solidFill>
                  <a:prstClr val="black"/>
                </a:solidFill>
                <a:latin typeface="ＭＳ Ｐゴシック"/>
              </a:rPr>
              <a:t>の保険医療機関から</a:t>
            </a:r>
            <a:r>
              <a:rPr lang="ja-JP" altLang="ja-JP" sz="1000" dirty="0" smtClean="0">
                <a:solidFill>
                  <a:prstClr val="black"/>
                </a:solidFill>
                <a:latin typeface="ＭＳ Ｐゴシック"/>
              </a:rPr>
              <a:t>受け入れた</a:t>
            </a:r>
            <a:r>
              <a:rPr lang="ja-JP" altLang="en-US" sz="1000" b="1" u="sng" dirty="0">
                <a:solidFill>
                  <a:srgbClr val="0070C0"/>
                </a:solidFill>
              </a:rPr>
              <a:t>鼻腔栄養及び</a:t>
            </a:r>
            <a:r>
              <a:rPr lang="ja-JP" altLang="ja-JP" sz="1000" b="1" u="sng" dirty="0">
                <a:solidFill>
                  <a:srgbClr val="0070C0"/>
                </a:solidFill>
              </a:rPr>
              <a:t>胃瘻造設</a:t>
            </a:r>
            <a:r>
              <a:rPr lang="ja-JP" altLang="en-US" sz="1000" b="1" u="sng" dirty="0">
                <a:solidFill>
                  <a:srgbClr val="0070C0"/>
                </a:solidFill>
              </a:rPr>
              <a:t>の</a:t>
            </a:r>
            <a:r>
              <a:rPr lang="ja-JP" altLang="ja-JP" sz="1000" b="1" u="sng" dirty="0">
                <a:solidFill>
                  <a:srgbClr val="0070C0"/>
                </a:solidFill>
              </a:rPr>
              <a:t>患者</a:t>
            </a:r>
            <a:r>
              <a:rPr lang="ja-JP" altLang="en-US" sz="1000" b="1" u="sng" dirty="0">
                <a:solidFill>
                  <a:srgbClr val="0070C0"/>
                </a:solidFill>
              </a:rPr>
              <a:t>のうち</a:t>
            </a:r>
            <a:r>
              <a:rPr lang="ja-JP" altLang="ja-JP" sz="1000" b="1" u="sng" dirty="0">
                <a:solidFill>
                  <a:srgbClr val="0070C0"/>
                </a:solidFill>
              </a:rPr>
              <a:t>、</a:t>
            </a:r>
            <a:r>
              <a:rPr lang="en-US" altLang="ja-JP" sz="1000" b="1" u="sng" dirty="0">
                <a:solidFill>
                  <a:srgbClr val="0070C0"/>
                </a:solidFill>
              </a:rPr>
              <a:t>35</a:t>
            </a:r>
            <a:r>
              <a:rPr lang="ja-JP" altLang="ja-JP" sz="1000" b="1" u="sng" dirty="0">
                <a:solidFill>
                  <a:srgbClr val="0070C0"/>
                </a:solidFill>
              </a:rPr>
              <a:t>％以上について、</a:t>
            </a:r>
            <a:r>
              <a:rPr lang="en-US" altLang="ja-JP" sz="1000" b="1" u="sng" dirty="0">
                <a:solidFill>
                  <a:srgbClr val="0070C0"/>
                </a:solidFill>
              </a:rPr>
              <a:t>1</a:t>
            </a:r>
            <a:r>
              <a:rPr lang="ja-JP" altLang="ja-JP" sz="1000" b="1" u="sng" dirty="0">
                <a:solidFill>
                  <a:srgbClr val="0070C0"/>
                </a:solidFill>
              </a:rPr>
              <a:t>年以内に経口摂取に回復</a:t>
            </a:r>
            <a:r>
              <a:rPr lang="ja-JP" altLang="ja-JP" sz="1000" dirty="0">
                <a:solidFill>
                  <a:prstClr val="black"/>
                </a:solidFill>
                <a:latin typeface="ＭＳ Ｐゴシック"/>
              </a:rPr>
              <a:t>させている</a:t>
            </a:r>
            <a:r>
              <a:rPr lang="ja-JP" altLang="ja-JP" sz="1000" dirty="0" smtClean="0">
                <a:solidFill>
                  <a:prstClr val="black"/>
                </a:solidFill>
                <a:latin typeface="ＭＳ Ｐゴシック"/>
              </a:rPr>
              <a:t>こと</a:t>
            </a:r>
            <a:r>
              <a:rPr lang="en-US" altLang="ja-JP" sz="1000" dirty="0" smtClean="0">
                <a:solidFill>
                  <a:prstClr val="black"/>
                </a:solidFill>
                <a:latin typeface="ＭＳ Ｐゴシック"/>
              </a:rPr>
              <a:t>.</a:t>
            </a:r>
          </a:p>
          <a:p>
            <a:pPr marL="88900" indent="-88900"/>
            <a:r>
              <a:rPr lang="ja-JP" altLang="en-US" sz="1000" dirty="0" smtClean="0">
                <a:solidFill>
                  <a:prstClr val="black"/>
                </a:solidFill>
                <a:latin typeface="ＭＳ Ｐゴシック"/>
              </a:rPr>
              <a:t>　</a:t>
            </a:r>
            <a:endParaRPr lang="en-US" altLang="ja-JP" sz="1000" kern="100" dirty="0">
              <a:solidFill>
                <a:srgbClr val="000000"/>
              </a:solidFill>
              <a:latin typeface="ＭＳ Ｐゴシック"/>
              <a:cs typeface="Times New Roman" panose="02020603050405020304" pitchFamily="18" charset="0"/>
            </a:endParaRPr>
          </a:p>
        </p:txBody>
      </p:sp>
      <p:sp>
        <p:nvSpPr>
          <p:cNvPr id="22" name="Rectangle 2"/>
          <p:cNvSpPr>
            <a:spLocks noChangeArrowheads="1"/>
          </p:cNvSpPr>
          <p:nvPr/>
        </p:nvSpPr>
        <p:spPr bwMode="auto">
          <a:xfrm>
            <a:off x="202332" y="39045"/>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smtClean="0">
                <a:solidFill>
                  <a:srgbClr val="000000"/>
                </a:solidFill>
              </a:rPr>
              <a:t>１１</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医療技術の適切な評価</a:t>
            </a:r>
          </a:p>
        </p:txBody>
      </p:sp>
      <p:sp>
        <p:nvSpPr>
          <p:cNvPr id="2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1494806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1" y="1035932"/>
            <a:ext cx="9511189" cy="5477319"/>
          </a:xfrm>
          <a:prstGeom prst="rect">
            <a:avLst/>
          </a:prstGeom>
          <a:solidFill>
            <a:srgbClr val="FFFFAF">
              <a:alpha val="49804"/>
            </a:srgbClr>
          </a:solidFill>
          <a:ln w="9525">
            <a:solidFill>
              <a:schemeClr val="tx1"/>
            </a:solidFill>
            <a:miter lim="800000"/>
            <a:headEnd/>
            <a:tailEnd/>
          </a:ln>
        </p:spPr>
        <p:txBody>
          <a:bodyPr/>
          <a:lstStyle/>
          <a:p>
            <a:r>
              <a:rPr lang="ja-JP" altLang="en-US" sz="2400" dirty="0" smtClean="0">
                <a:solidFill>
                  <a:prstClr val="black"/>
                </a:solidFill>
              </a:rPr>
              <a:t>　</a:t>
            </a:r>
            <a:r>
              <a:rPr lang="ja-JP" altLang="en-US" sz="2200" dirty="0" smtClean="0">
                <a:solidFill>
                  <a:prstClr val="black"/>
                </a:solidFill>
              </a:rPr>
              <a:t>一般</a:t>
            </a:r>
            <a:r>
              <a:rPr lang="ja-JP" altLang="en-US" sz="2200" dirty="0">
                <a:solidFill>
                  <a:prstClr val="black"/>
                </a:solidFill>
              </a:rPr>
              <a:t>病棟入院基本料、特定機能病院入院基本料（一般病棟）または専門病院入院基本料の </a:t>
            </a:r>
            <a:r>
              <a:rPr lang="ja-JP" altLang="en-US" sz="2200" dirty="0" smtClean="0">
                <a:solidFill>
                  <a:prstClr val="black"/>
                </a:solidFill>
              </a:rPr>
              <a:t>７対１病棟、１０対</a:t>
            </a:r>
            <a:r>
              <a:rPr lang="ja-JP" altLang="en-US" sz="2200" dirty="0">
                <a:solidFill>
                  <a:prstClr val="black"/>
                </a:solidFill>
              </a:rPr>
              <a:t>１病棟について</a:t>
            </a:r>
            <a:r>
              <a:rPr lang="ja-JP" altLang="en-US" sz="2200" dirty="0" smtClean="0">
                <a:solidFill>
                  <a:prstClr val="black"/>
                </a:solidFill>
              </a:rPr>
              <a:t>、リハビリテーション専門職を</a:t>
            </a:r>
            <a:r>
              <a:rPr lang="ja-JP" altLang="en-US" sz="2200" dirty="0">
                <a:solidFill>
                  <a:prstClr val="black"/>
                </a:solidFill>
              </a:rPr>
              <a:t>配置した場合</a:t>
            </a:r>
            <a:r>
              <a:rPr lang="ja-JP" altLang="en-US" sz="2200" dirty="0" smtClean="0">
                <a:solidFill>
                  <a:prstClr val="black"/>
                </a:solidFill>
              </a:rPr>
              <a:t>の評価を行う。</a:t>
            </a:r>
            <a:endParaRPr lang="en-US" altLang="ja-JP" sz="2200" dirty="0">
              <a:solidFill>
                <a:prstClr val="black"/>
              </a:solidFill>
            </a:endParaRPr>
          </a:p>
          <a:p>
            <a:endParaRPr lang="en-US" altLang="ja-JP" sz="1400" b="1" dirty="0" smtClean="0">
              <a:solidFill>
                <a:srgbClr val="0070C0"/>
              </a:solidFill>
            </a:endParaRPr>
          </a:p>
          <a:p>
            <a:r>
              <a:rPr lang="ja-JP" altLang="en-US" sz="2600" b="1" dirty="0" smtClean="0">
                <a:solidFill>
                  <a:srgbClr val="0070C0"/>
                </a:solidFill>
              </a:rPr>
              <a:t>　（新）　　</a:t>
            </a:r>
            <a:r>
              <a:rPr lang="ja-JP" altLang="en-US" sz="2600" b="1" u="sng" dirty="0" smtClean="0">
                <a:solidFill>
                  <a:srgbClr val="0070C0"/>
                </a:solidFill>
              </a:rPr>
              <a:t>ＡＤＬ維持向上等体制加算　２５点（１日につき、１４</a:t>
            </a:r>
            <a:r>
              <a:rPr lang="ja-JP" altLang="en-US" sz="2600" b="1" u="sng" dirty="0" smtClean="0">
                <a:solidFill>
                  <a:srgbClr val="0070C0"/>
                </a:solidFill>
                <a:latin typeface="ＭＳ Ｐゴシック"/>
              </a:rPr>
              <a:t>日間</a:t>
            </a:r>
            <a:r>
              <a:rPr lang="ja-JP" altLang="en-US" sz="2600" b="1" u="sng" dirty="0" smtClean="0">
                <a:solidFill>
                  <a:srgbClr val="0070C0"/>
                </a:solidFill>
              </a:rPr>
              <a:t>）</a:t>
            </a:r>
            <a:r>
              <a:rPr lang="ja-JP" altLang="en-US" sz="2600" b="1" u="sng" dirty="0" smtClean="0">
                <a:solidFill>
                  <a:srgbClr val="0070C0"/>
                </a:solidFill>
                <a:latin typeface="ＭＳ Ｐゴシック" pitchFamily="50" charset="-128"/>
              </a:rPr>
              <a:t>　　　　　　　　　　　　　</a:t>
            </a:r>
            <a:r>
              <a:rPr lang="ja-JP" altLang="en-US" sz="1600" dirty="0" smtClean="0">
                <a:solidFill>
                  <a:prstClr val="black"/>
                </a:solidFill>
                <a:latin typeface="ＭＳ Ｐゴシック"/>
              </a:rPr>
              <a:t>　　　　　　　　　　　　　　</a:t>
            </a:r>
            <a:endParaRPr lang="en-US" altLang="ja-JP" sz="1600" dirty="0" smtClean="0">
              <a:solidFill>
                <a:prstClr val="black"/>
              </a:solidFill>
              <a:latin typeface="ＭＳ Ｐゴシック"/>
            </a:endParaRPr>
          </a:p>
          <a:p>
            <a:pPr marL="177800" indent="-177800">
              <a:spcBef>
                <a:spcPct val="20000"/>
              </a:spcBef>
              <a:defRPr/>
            </a:pPr>
            <a:endParaRPr lang="en-US" altLang="ja-JP" sz="1000" dirty="0" smtClean="0">
              <a:solidFill>
                <a:prstClr val="black"/>
              </a:solidFill>
              <a:latin typeface="ＭＳ Ｐゴシック"/>
            </a:endParaRPr>
          </a:p>
          <a:p>
            <a:pPr marL="177800" indent="-177800">
              <a:spcBef>
                <a:spcPct val="20000"/>
              </a:spcBef>
              <a:defRPr/>
            </a:pPr>
            <a:endParaRPr lang="en-US" altLang="ja-JP" sz="1000" dirty="0" smtClean="0">
              <a:solidFill>
                <a:prstClr val="black"/>
              </a:solidFill>
              <a:latin typeface="ＭＳ Ｐゴシック"/>
            </a:endParaRPr>
          </a:p>
          <a:p>
            <a:pPr marL="177800" indent="-177800">
              <a:lnSpc>
                <a:spcPts val="2000"/>
              </a:lnSpc>
              <a:defRPr/>
            </a:pPr>
            <a:r>
              <a:rPr lang="ja-JP" altLang="en-US" dirty="0" smtClean="0">
                <a:solidFill>
                  <a:prstClr val="black"/>
                </a:solidFill>
                <a:latin typeface="ＭＳ Ｐゴシック"/>
              </a:rPr>
              <a:t>　　［</a:t>
            </a:r>
            <a:r>
              <a:rPr lang="ja-JP" altLang="en-US" dirty="0">
                <a:solidFill>
                  <a:prstClr val="black"/>
                </a:solidFill>
                <a:latin typeface="ＭＳ Ｐゴシック"/>
              </a:rPr>
              <a:t>施設基準</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pPr>
              <a:lnSpc>
                <a:spcPts val="2000"/>
              </a:lnSpc>
            </a:pPr>
            <a:r>
              <a:rPr lang="ja-JP" altLang="en-US" dirty="0" smtClean="0">
                <a:solidFill>
                  <a:prstClr val="black"/>
                </a:solidFill>
                <a:latin typeface="ＭＳ Ｐゴシック"/>
              </a:rPr>
              <a:t>　① </a:t>
            </a:r>
            <a:r>
              <a:rPr lang="ja-JP" altLang="en-US" dirty="0">
                <a:solidFill>
                  <a:prstClr val="black"/>
                </a:solidFill>
                <a:latin typeface="ＭＳ Ｐゴシック"/>
              </a:rPr>
              <a:t>当該病棟に専従の理学療法士、作業療法士又は言語</a:t>
            </a:r>
            <a:r>
              <a:rPr lang="ja-JP" altLang="en-US" dirty="0" smtClean="0">
                <a:solidFill>
                  <a:prstClr val="black"/>
                </a:solidFill>
                <a:latin typeface="ＭＳ Ｐゴシック"/>
              </a:rPr>
              <a:t>聴覚士が１名以上、常勤配置されて</a:t>
            </a: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いること。 </a:t>
            </a:r>
            <a:endParaRPr lang="ja-JP" altLang="en-US" dirty="0">
              <a:solidFill>
                <a:prstClr val="black"/>
              </a:solidFill>
              <a:latin typeface="ＭＳ Ｐゴシック"/>
            </a:endParaRPr>
          </a:p>
          <a:p>
            <a:pPr>
              <a:lnSpc>
                <a:spcPts val="2000"/>
              </a:lnSpc>
            </a:pPr>
            <a:r>
              <a:rPr lang="ja-JP" altLang="en-US" dirty="0" smtClean="0">
                <a:solidFill>
                  <a:prstClr val="black"/>
                </a:solidFill>
                <a:latin typeface="ＭＳ Ｐゴシック"/>
              </a:rPr>
              <a:t>　② </a:t>
            </a:r>
            <a:r>
              <a:rPr lang="ja-JP" altLang="en-US" dirty="0">
                <a:solidFill>
                  <a:prstClr val="black"/>
                </a:solidFill>
                <a:latin typeface="ＭＳ Ｐゴシック"/>
              </a:rPr>
              <a:t>当該保険医療機関において、リハビリテーション医療に</a:t>
            </a:r>
            <a:r>
              <a:rPr lang="ja-JP" altLang="en-US" dirty="0" smtClean="0">
                <a:solidFill>
                  <a:prstClr val="black"/>
                </a:solidFill>
                <a:latin typeface="ＭＳ Ｐゴシック"/>
              </a:rPr>
              <a:t>関する３年</a:t>
            </a:r>
            <a:r>
              <a:rPr lang="ja-JP" altLang="en-US" dirty="0">
                <a:solidFill>
                  <a:prstClr val="black"/>
                </a:solidFill>
                <a:latin typeface="ＭＳ Ｐゴシック"/>
              </a:rPr>
              <a:t>以上の臨床経験及び</a:t>
            </a:r>
            <a:r>
              <a:rPr lang="ja-JP" altLang="en-US" dirty="0" smtClean="0">
                <a:solidFill>
                  <a:prstClr val="black"/>
                </a:solidFill>
                <a:latin typeface="ＭＳ Ｐゴシック"/>
              </a:rPr>
              <a:t>リハ</a:t>
            </a: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ビリテーション</a:t>
            </a:r>
            <a:r>
              <a:rPr lang="ja-JP" altLang="en-US" dirty="0">
                <a:solidFill>
                  <a:prstClr val="black"/>
                </a:solidFill>
                <a:latin typeface="ＭＳ Ｐゴシック"/>
              </a:rPr>
              <a:t>医療に係る研修を修了した常勤医師が </a:t>
            </a:r>
            <a:r>
              <a:rPr lang="ja-JP" altLang="en-US" dirty="0" smtClean="0">
                <a:solidFill>
                  <a:prstClr val="black"/>
                </a:solidFill>
                <a:latin typeface="ＭＳ Ｐゴシック"/>
              </a:rPr>
              <a:t>１名</a:t>
            </a:r>
            <a:r>
              <a:rPr lang="ja-JP" altLang="en-US" dirty="0">
                <a:solidFill>
                  <a:prstClr val="black"/>
                </a:solidFill>
                <a:latin typeface="ＭＳ Ｐゴシック"/>
              </a:rPr>
              <a:t>以上勤務している</a:t>
            </a:r>
            <a:r>
              <a:rPr lang="ja-JP" altLang="en-US" dirty="0" smtClean="0">
                <a:solidFill>
                  <a:prstClr val="black"/>
                </a:solidFill>
                <a:latin typeface="ＭＳ Ｐゴシック"/>
              </a:rPr>
              <a:t>こと。 </a:t>
            </a:r>
            <a:endParaRPr lang="ja-JP" altLang="en-US" dirty="0">
              <a:solidFill>
                <a:prstClr val="black"/>
              </a:solidFill>
              <a:latin typeface="ＭＳ Ｐゴシック"/>
            </a:endParaRPr>
          </a:p>
          <a:p>
            <a:pPr>
              <a:lnSpc>
                <a:spcPts val="2000"/>
              </a:lnSpc>
            </a:pPr>
            <a:r>
              <a:rPr lang="ja-JP" altLang="en-US" dirty="0" smtClean="0">
                <a:solidFill>
                  <a:prstClr val="black"/>
                </a:solidFill>
                <a:latin typeface="ＭＳ Ｐゴシック"/>
              </a:rPr>
              <a:t>　③ </a:t>
            </a:r>
            <a:r>
              <a:rPr lang="ja-JP" altLang="en-US" dirty="0">
                <a:solidFill>
                  <a:prstClr val="black"/>
                </a:solidFill>
                <a:latin typeface="ＭＳ Ｐゴシック"/>
              </a:rPr>
              <a:t>当該病棟</a:t>
            </a:r>
            <a:r>
              <a:rPr lang="ja-JP" altLang="en-US" dirty="0" smtClean="0">
                <a:solidFill>
                  <a:prstClr val="black"/>
                </a:solidFill>
                <a:latin typeface="ＭＳ Ｐゴシック"/>
              </a:rPr>
              <a:t>の </a:t>
            </a:r>
            <a:r>
              <a:rPr lang="ja-JP" altLang="en-US" dirty="0">
                <a:solidFill>
                  <a:prstClr val="black"/>
                </a:solidFill>
                <a:latin typeface="ＭＳ Ｐゴシック"/>
              </a:rPr>
              <a:t>１年間の新規入院患者のうち</a:t>
            </a:r>
            <a:r>
              <a:rPr lang="ja-JP" altLang="en-US" dirty="0" smtClean="0">
                <a:solidFill>
                  <a:prstClr val="black"/>
                </a:solidFill>
                <a:latin typeface="ＭＳ Ｐゴシック"/>
              </a:rPr>
              <a:t>、６５歳</a:t>
            </a:r>
            <a:r>
              <a:rPr lang="ja-JP" altLang="en-US" dirty="0">
                <a:solidFill>
                  <a:prstClr val="black"/>
                </a:solidFill>
                <a:latin typeface="ＭＳ Ｐゴシック"/>
              </a:rPr>
              <a:t>以上の患者</a:t>
            </a:r>
            <a:r>
              <a:rPr lang="ja-JP" altLang="en-US" dirty="0" smtClean="0">
                <a:solidFill>
                  <a:prstClr val="black"/>
                </a:solidFill>
                <a:latin typeface="ＭＳ Ｐゴシック"/>
              </a:rPr>
              <a:t>が８割</a:t>
            </a:r>
            <a:r>
              <a:rPr lang="ja-JP" altLang="en-US" dirty="0">
                <a:solidFill>
                  <a:prstClr val="black"/>
                </a:solidFill>
                <a:latin typeface="ＭＳ Ｐゴシック"/>
              </a:rPr>
              <a:t>以上、又は</a:t>
            </a:r>
            <a:r>
              <a:rPr lang="ja-JP" altLang="en-US" dirty="0" smtClean="0">
                <a:solidFill>
                  <a:prstClr val="black"/>
                </a:solidFill>
                <a:latin typeface="ＭＳ Ｐゴシック"/>
              </a:rPr>
              <a:t>循環器系の</a:t>
            </a:r>
            <a:endParaRPr lang="en-US" altLang="ja-JP" dirty="0" smtClean="0">
              <a:solidFill>
                <a:prstClr val="black"/>
              </a:solidFill>
              <a:latin typeface="ＭＳ Ｐゴシック"/>
            </a:endParaRPr>
          </a:p>
          <a:p>
            <a:pPr>
              <a:lnSpc>
                <a:spcPts val="2000"/>
              </a:lnSpc>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疾患</a:t>
            </a:r>
            <a:r>
              <a:rPr lang="ja-JP" altLang="en-US" dirty="0">
                <a:solidFill>
                  <a:prstClr val="black"/>
                </a:solidFill>
                <a:latin typeface="ＭＳ Ｐゴシック"/>
              </a:rPr>
              <a:t>、</a:t>
            </a:r>
            <a:r>
              <a:rPr lang="ja-JP" altLang="en-US" dirty="0" smtClean="0">
                <a:solidFill>
                  <a:prstClr val="black"/>
                </a:solidFill>
                <a:latin typeface="ＭＳ Ｐゴシック"/>
              </a:rPr>
              <a:t>新生物</a:t>
            </a:r>
            <a:r>
              <a:rPr lang="ja-JP" altLang="en-US" dirty="0">
                <a:solidFill>
                  <a:prstClr val="black"/>
                </a:solidFill>
                <a:latin typeface="ＭＳ Ｐゴシック"/>
              </a:rPr>
              <a:t>、消化器系、運動器系または呼吸器系の疾患の患者が </a:t>
            </a:r>
            <a:r>
              <a:rPr lang="ja-JP" altLang="en-US" dirty="0" smtClean="0">
                <a:solidFill>
                  <a:prstClr val="black"/>
                </a:solidFill>
                <a:latin typeface="ＭＳ Ｐゴシック"/>
              </a:rPr>
              <a:t>６割</a:t>
            </a:r>
            <a:r>
              <a:rPr lang="ja-JP" altLang="en-US" dirty="0">
                <a:solidFill>
                  <a:prstClr val="black"/>
                </a:solidFill>
                <a:latin typeface="ＭＳ Ｐゴシック"/>
              </a:rPr>
              <a:t>以上である</a:t>
            </a:r>
            <a:r>
              <a:rPr lang="ja-JP" altLang="en-US" dirty="0" smtClean="0">
                <a:solidFill>
                  <a:prstClr val="black"/>
                </a:solidFill>
                <a:latin typeface="ＭＳ Ｐゴシック"/>
              </a:rPr>
              <a:t>こと。 </a:t>
            </a:r>
            <a:endParaRPr lang="ja-JP" altLang="en-US" dirty="0">
              <a:solidFill>
                <a:prstClr val="black"/>
              </a:solidFill>
              <a:latin typeface="ＭＳ Ｐゴシック"/>
            </a:endParaRPr>
          </a:p>
          <a:p>
            <a:pPr>
              <a:lnSpc>
                <a:spcPts val="2000"/>
              </a:lnSpc>
            </a:pPr>
            <a:r>
              <a:rPr lang="ja-JP" altLang="en-US" dirty="0" smtClean="0">
                <a:solidFill>
                  <a:prstClr val="black"/>
                </a:solidFill>
                <a:latin typeface="ＭＳ Ｐゴシック"/>
              </a:rPr>
              <a:t>　④ 以下</a:t>
            </a:r>
            <a:r>
              <a:rPr lang="ja-JP" altLang="en-US" dirty="0">
                <a:solidFill>
                  <a:prstClr val="black"/>
                </a:solidFill>
                <a:latin typeface="ＭＳ Ｐゴシック"/>
              </a:rPr>
              <a:t>のいずれも満たすこと</a:t>
            </a:r>
            <a:r>
              <a:rPr lang="ja-JP" altLang="en-US" dirty="0" smtClean="0">
                <a:solidFill>
                  <a:prstClr val="black"/>
                </a:solidFill>
                <a:latin typeface="ＭＳ Ｐゴシック"/>
              </a:rPr>
              <a:t>。</a:t>
            </a: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ア</a:t>
            </a:r>
            <a:r>
              <a:rPr lang="en-US" altLang="ja-JP" dirty="0">
                <a:solidFill>
                  <a:prstClr val="black"/>
                </a:solidFill>
                <a:latin typeface="ＭＳ Ｐゴシック"/>
              </a:rPr>
              <a:t>) </a:t>
            </a:r>
            <a:r>
              <a:rPr lang="ja-JP" altLang="en-US" dirty="0" smtClean="0">
                <a:solidFill>
                  <a:prstClr val="black"/>
                </a:solidFill>
                <a:latin typeface="ＭＳ Ｐゴシック"/>
              </a:rPr>
              <a:t> １年間の退院患者</a:t>
            </a:r>
            <a:r>
              <a:rPr lang="ja-JP" altLang="en-US" dirty="0">
                <a:solidFill>
                  <a:prstClr val="black"/>
                </a:solidFill>
                <a:latin typeface="ＭＳ Ｐゴシック"/>
              </a:rPr>
              <a:t>のうち、入院時よりも退院時に</a:t>
            </a:r>
            <a:r>
              <a:rPr lang="en-US" altLang="ja-JP" dirty="0">
                <a:solidFill>
                  <a:prstClr val="black"/>
                </a:solidFill>
                <a:latin typeface="ＭＳ Ｐゴシック"/>
              </a:rPr>
              <a:t>ADL</a:t>
            </a:r>
            <a:r>
              <a:rPr lang="ja-JP" altLang="en-US" dirty="0" err="1">
                <a:solidFill>
                  <a:prstClr val="black"/>
                </a:solidFill>
                <a:latin typeface="ＭＳ Ｐゴシック"/>
              </a:rPr>
              <a:t>の低</a:t>
            </a:r>
            <a:r>
              <a:rPr lang="ja-JP" altLang="en-US" dirty="0">
                <a:solidFill>
                  <a:prstClr val="black"/>
                </a:solidFill>
                <a:latin typeface="ＭＳ Ｐゴシック"/>
              </a:rPr>
              <a:t>下した者の</a:t>
            </a:r>
            <a:r>
              <a:rPr lang="ja-JP" altLang="en-US" dirty="0" smtClean="0">
                <a:solidFill>
                  <a:prstClr val="black"/>
                </a:solidFill>
                <a:latin typeface="ＭＳ Ｐゴシック"/>
              </a:rPr>
              <a:t>割合が３％</a:t>
            </a:r>
            <a:r>
              <a:rPr lang="ja-JP" altLang="en-US" dirty="0">
                <a:solidFill>
                  <a:prstClr val="black"/>
                </a:solidFill>
                <a:latin typeface="ＭＳ Ｐゴシック"/>
              </a:rPr>
              <a:t>未満</a:t>
            </a:r>
            <a:r>
              <a:rPr lang="ja-JP" altLang="en-US" dirty="0" smtClean="0">
                <a:solidFill>
                  <a:prstClr val="black"/>
                </a:solidFill>
                <a:latin typeface="ＭＳ Ｐゴシック"/>
              </a:rPr>
              <a:t>で</a:t>
            </a:r>
            <a:endParaRPr lang="en-US" altLang="ja-JP" dirty="0" smtClean="0">
              <a:solidFill>
                <a:prstClr val="black"/>
              </a:solidFill>
              <a:latin typeface="ＭＳ Ｐゴシック"/>
            </a:endParaRPr>
          </a:p>
          <a:p>
            <a:pPr>
              <a:lnSpc>
                <a:spcPts val="2000"/>
              </a:lnSpc>
            </a:pPr>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ある</a:t>
            </a:r>
            <a:r>
              <a:rPr lang="ja-JP" altLang="en-US" dirty="0">
                <a:solidFill>
                  <a:prstClr val="black"/>
                </a:solidFill>
                <a:latin typeface="ＭＳ Ｐゴシック"/>
              </a:rPr>
              <a:t>こと。 </a:t>
            </a:r>
          </a:p>
          <a:p>
            <a:pPr>
              <a:lnSpc>
                <a:spcPts val="2000"/>
              </a:lnSpc>
            </a:pPr>
            <a:r>
              <a:rPr lang="ja-JP" altLang="en-US" dirty="0" smtClean="0">
                <a:solidFill>
                  <a:prstClr val="black"/>
                </a:solidFill>
                <a:latin typeface="ＭＳ Ｐゴシック"/>
              </a:rPr>
              <a:t>　　　イ</a:t>
            </a:r>
            <a:r>
              <a:rPr lang="en-US" altLang="ja-JP" dirty="0">
                <a:solidFill>
                  <a:prstClr val="black"/>
                </a:solidFill>
                <a:latin typeface="ＭＳ Ｐゴシック"/>
              </a:rPr>
              <a:t>) </a:t>
            </a:r>
            <a:r>
              <a:rPr lang="ja-JP" altLang="en-US" dirty="0" smtClean="0">
                <a:solidFill>
                  <a:prstClr val="black"/>
                </a:solidFill>
                <a:latin typeface="ＭＳ Ｐゴシック"/>
              </a:rPr>
              <a:t>入院</a:t>
            </a:r>
            <a:r>
              <a:rPr lang="ja-JP" altLang="en-US" dirty="0">
                <a:solidFill>
                  <a:prstClr val="black"/>
                </a:solidFill>
                <a:latin typeface="ＭＳ Ｐゴシック"/>
              </a:rPr>
              <a:t>患者のうち、院内で発生した</a:t>
            </a:r>
            <a:r>
              <a:rPr lang="ja-JP" altLang="en-US" dirty="0" smtClean="0">
                <a:solidFill>
                  <a:prstClr val="black"/>
                </a:solidFill>
                <a:latin typeface="ＭＳ Ｐゴシック"/>
              </a:rPr>
              <a:t>褥瘡患者</a:t>
            </a:r>
            <a:r>
              <a:rPr lang="ja-JP" altLang="en-US" dirty="0">
                <a:solidFill>
                  <a:prstClr val="black"/>
                </a:solidFill>
                <a:latin typeface="ＭＳ Ｐゴシック"/>
              </a:rPr>
              <a:t>の割合</a:t>
            </a:r>
            <a:r>
              <a:rPr lang="ja-JP" altLang="en-US" dirty="0" smtClean="0">
                <a:solidFill>
                  <a:prstClr val="black"/>
                </a:solidFill>
                <a:latin typeface="ＭＳ Ｐゴシック"/>
              </a:rPr>
              <a:t>が１．５％</a:t>
            </a:r>
            <a:r>
              <a:rPr lang="ja-JP" altLang="en-US" dirty="0">
                <a:solidFill>
                  <a:prstClr val="black"/>
                </a:solidFill>
                <a:latin typeface="ＭＳ Ｐゴシック"/>
              </a:rPr>
              <a:t>未満で</a:t>
            </a:r>
            <a:r>
              <a:rPr lang="ja-JP" altLang="en-US" dirty="0" smtClean="0">
                <a:solidFill>
                  <a:prstClr val="black"/>
                </a:solidFill>
                <a:latin typeface="ＭＳ Ｐゴシック"/>
              </a:rPr>
              <a:t>あること</a:t>
            </a:r>
            <a:r>
              <a:rPr lang="ja-JP" altLang="en-US" dirty="0">
                <a:solidFill>
                  <a:prstClr val="black"/>
                </a:solidFill>
                <a:latin typeface="ＭＳ Ｐゴシック"/>
              </a:rPr>
              <a:t>。 </a:t>
            </a:r>
            <a:endParaRPr lang="en-US" altLang="ja-JP" dirty="0" smtClean="0">
              <a:solidFill>
                <a:prstClr val="black"/>
              </a:solidFill>
              <a:latin typeface="ＭＳ Ｐゴシック"/>
            </a:endParaRPr>
          </a:p>
          <a:p>
            <a:pPr>
              <a:lnSpc>
                <a:spcPts val="2000"/>
              </a:lnSpc>
            </a:pPr>
            <a:endParaRPr lang="en-US" altLang="ja-JP" dirty="0" smtClean="0">
              <a:solidFill>
                <a:prstClr val="black"/>
              </a:solidFill>
              <a:latin typeface="ＭＳ Ｐゴシック"/>
            </a:endParaRPr>
          </a:p>
          <a:p>
            <a:pPr>
              <a:lnSpc>
                <a:spcPts val="2000"/>
              </a:lnSpc>
            </a:pPr>
            <a:r>
              <a:rPr lang="ja-JP" altLang="en-US" dirty="0" smtClean="0">
                <a:solidFill>
                  <a:prstClr val="black"/>
                </a:solidFill>
                <a:latin typeface="ＭＳ Ｐゴシック"/>
              </a:rPr>
              <a:t>　　</a:t>
            </a:r>
            <a:r>
              <a:rPr lang="en-US" altLang="ja-JP" dirty="0" smtClean="0">
                <a:solidFill>
                  <a:prstClr val="black"/>
                </a:solidFill>
                <a:latin typeface="ＭＳ Ｐゴシック"/>
              </a:rPr>
              <a:t>※</a:t>
            </a:r>
            <a:r>
              <a:rPr lang="ja-JP" altLang="en-US" dirty="0">
                <a:solidFill>
                  <a:prstClr val="black"/>
                </a:solidFill>
                <a:latin typeface="ＭＳ Ｐゴシック"/>
              </a:rPr>
              <a:t>疾患別リハビリテーション等との併算定は不可</a:t>
            </a:r>
            <a:r>
              <a:rPr lang="ja-JP" altLang="en-US" dirty="0" smtClean="0">
                <a:solidFill>
                  <a:prstClr val="black"/>
                </a:solidFill>
                <a:latin typeface="ＭＳ Ｐゴシック"/>
              </a:rPr>
              <a:t>。</a:t>
            </a:r>
            <a:endParaRPr lang="en-US" altLang="ja-JP" dirty="0">
              <a:solidFill>
                <a:prstClr val="black"/>
              </a:solidFill>
              <a:latin typeface="ＭＳ Ｐゴシック"/>
            </a:endParaRPr>
          </a:p>
          <a:p>
            <a:endParaRPr lang="ja-JP" altLang="en-US" dirty="0">
              <a:solidFill>
                <a:prstClr val="black"/>
              </a:solidFill>
              <a:latin typeface="ＭＳ Ｐゴシック"/>
            </a:endParaRPr>
          </a:p>
          <a:p>
            <a:r>
              <a:rPr lang="en-US" altLang="ja-JP" sz="1600" dirty="0" smtClean="0">
                <a:solidFill>
                  <a:prstClr val="black"/>
                </a:solidFill>
              </a:rPr>
              <a:t> </a:t>
            </a:r>
            <a:r>
              <a:rPr lang="ja-JP" altLang="en-US" sz="1600" dirty="0" smtClean="0">
                <a:solidFill>
                  <a:prstClr val="black"/>
                </a:solidFill>
                <a:latin typeface="ＭＳ Ｐゴシック" pitchFamily="50" charset="-128"/>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6" name="Rectangle 36"/>
          <p:cNvSpPr>
            <a:spLocks noChangeArrowheads="1"/>
          </p:cNvSpPr>
          <p:nvPr/>
        </p:nvSpPr>
        <p:spPr bwMode="auto">
          <a:xfrm>
            <a:off x="194402" y="683743"/>
            <a:ext cx="5954337" cy="44641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200" dirty="0" smtClean="0">
                <a:solidFill>
                  <a:prstClr val="black"/>
                </a:solidFill>
              </a:rPr>
              <a:t>入院患者の</a:t>
            </a:r>
            <a:r>
              <a:rPr lang="en-US" altLang="ja-JP" sz="2200" dirty="0" smtClean="0">
                <a:solidFill>
                  <a:prstClr val="black"/>
                </a:solidFill>
              </a:rPr>
              <a:t>ADL</a:t>
            </a:r>
            <a:r>
              <a:rPr lang="ja-JP" altLang="en-US" sz="2200" dirty="0" smtClean="0">
                <a:solidFill>
                  <a:prstClr val="black"/>
                </a:solidFill>
              </a:rPr>
              <a:t>の維持及び向上等に対する評価</a:t>
            </a:r>
            <a:endParaRPr lang="ja-JP" altLang="en-US" sz="2200" dirty="0">
              <a:solidFill>
                <a:prstClr val="black"/>
              </a:solidFill>
            </a:endParaRPr>
          </a:p>
        </p:txBody>
      </p:sp>
      <p:sp>
        <p:nvSpPr>
          <p:cNvPr id="8" name="Rectangle 2"/>
          <p:cNvSpPr>
            <a:spLocks noChangeArrowheads="1"/>
          </p:cNvSpPr>
          <p:nvPr/>
        </p:nvSpPr>
        <p:spPr bwMode="auto">
          <a:xfrm>
            <a:off x="202332" y="39045"/>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14940919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37"/>
          <p:cNvSpPr>
            <a:spLocks noChangeArrowheads="1"/>
          </p:cNvSpPr>
          <p:nvPr/>
        </p:nvSpPr>
        <p:spPr bwMode="auto">
          <a:xfrm>
            <a:off x="161903" y="705879"/>
            <a:ext cx="9549763" cy="5345248"/>
          </a:xfrm>
          <a:prstGeom prst="rect">
            <a:avLst/>
          </a:prstGeom>
          <a:solidFill>
            <a:srgbClr val="FFFFAF">
              <a:alpha val="49804"/>
            </a:srgbClr>
          </a:solidFill>
          <a:ln w="9525">
            <a:solidFill>
              <a:schemeClr val="tx1"/>
            </a:solidFill>
            <a:miter lim="800000"/>
            <a:headEnd/>
            <a:tailEnd/>
          </a:ln>
        </p:spPr>
        <p:txBody>
          <a:bodyPr/>
          <a:lstStyle/>
          <a:p>
            <a:pPr marL="271463" indent="-271463">
              <a:buFont typeface="Wingdings" pitchFamily="2" charset="2"/>
              <a:buChar char="Ø"/>
            </a:pPr>
            <a:endParaRPr lang="en-US" altLang="ja-JP" sz="2000" dirty="0" smtClean="0">
              <a:solidFill>
                <a:prstClr val="black"/>
              </a:solidFill>
            </a:endParaRPr>
          </a:p>
          <a:p>
            <a:pPr marL="271463" indent="-271463">
              <a:buFont typeface="Wingdings" pitchFamily="2" charset="2"/>
              <a:buChar char="Ø"/>
            </a:pPr>
            <a:r>
              <a:rPr lang="ja-JP" altLang="en-US" sz="2000" dirty="0" smtClean="0">
                <a:solidFill>
                  <a:prstClr val="black"/>
                </a:solidFill>
              </a:rPr>
              <a:t>　</a:t>
            </a:r>
            <a:r>
              <a:rPr lang="ja-JP" altLang="en-US" sz="2000" u="sng" dirty="0" smtClean="0">
                <a:solidFill>
                  <a:srgbClr val="0070C0"/>
                </a:solidFill>
              </a:rPr>
              <a:t>脳卒中及び大腿骨頸部骨折の患者について、リハビリテーション</a:t>
            </a:r>
            <a:r>
              <a:rPr lang="ja-JP" altLang="en-US" sz="2000" u="sng" dirty="0">
                <a:solidFill>
                  <a:srgbClr val="0070C0"/>
                </a:solidFill>
              </a:rPr>
              <a:t>の初期加算、</a:t>
            </a:r>
            <a:r>
              <a:rPr lang="ja-JP" altLang="en-US" sz="2000" u="sng" dirty="0" smtClean="0">
                <a:solidFill>
                  <a:srgbClr val="0070C0"/>
                </a:solidFill>
              </a:rPr>
              <a:t>早期加算</a:t>
            </a:r>
            <a:r>
              <a:rPr lang="ja-JP" altLang="en-US" sz="2000" u="sng" dirty="0">
                <a:solidFill>
                  <a:srgbClr val="0070C0"/>
                </a:solidFill>
              </a:rPr>
              <a:t>を</a:t>
            </a:r>
            <a:r>
              <a:rPr lang="ja-JP" altLang="en-US" sz="2000" u="sng" dirty="0" smtClean="0">
                <a:solidFill>
                  <a:srgbClr val="0070C0"/>
                </a:solidFill>
              </a:rPr>
              <a:t>、入院中から引き続き実施する場合に限り、外来で算定</a:t>
            </a:r>
            <a:r>
              <a:rPr lang="ja-JP" altLang="en-US" sz="2000" u="sng" dirty="0">
                <a:solidFill>
                  <a:srgbClr val="0070C0"/>
                </a:solidFill>
              </a:rPr>
              <a:t>可能</a:t>
            </a:r>
            <a:r>
              <a:rPr lang="ja-JP" altLang="en-US" sz="2000" dirty="0">
                <a:solidFill>
                  <a:prstClr val="black"/>
                </a:solidFill>
              </a:rPr>
              <a:t>とする。 </a:t>
            </a:r>
            <a:endParaRPr lang="en-US" altLang="ja-JP" sz="2000" dirty="0" smtClean="0">
              <a:solidFill>
                <a:prstClr val="black"/>
              </a:solidFill>
            </a:endParaRPr>
          </a:p>
          <a:p>
            <a:pPr marL="285750" indent="-285750">
              <a:buFont typeface="Wingdings" panose="05000000000000000000" pitchFamily="2" charset="2"/>
              <a:buChar char="Ø"/>
            </a:pPr>
            <a:r>
              <a:rPr lang="ja-JP" altLang="en-US" sz="2000" dirty="0" smtClean="0">
                <a:solidFill>
                  <a:prstClr val="black"/>
                </a:solidFill>
              </a:rPr>
              <a:t>　地域</a:t>
            </a:r>
            <a:r>
              <a:rPr lang="ja-JP" altLang="en-US" sz="2000" dirty="0">
                <a:solidFill>
                  <a:prstClr val="black"/>
                </a:solidFill>
              </a:rPr>
              <a:t>連携診療計画</a:t>
            </a:r>
            <a:r>
              <a:rPr lang="ja-JP" altLang="en-US" sz="2000" dirty="0" smtClean="0">
                <a:solidFill>
                  <a:prstClr val="black"/>
                </a:solidFill>
              </a:rPr>
              <a:t>管理料等を</a:t>
            </a:r>
            <a:r>
              <a:rPr lang="ja-JP" altLang="en-US" sz="2000" dirty="0">
                <a:solidFill>
                  <a:prstClr val="black"/>
                </a:solidFill>
              </a:rPr>
              <a:t>算定した患者について</a:t>
            </a:r>
            <a:r>
              <a:rPr lang="ja-JP" altLang="en-US" sz="2000" dirty="0" smtClean="0">
                <a:solidFill>
                  <a:prstClr val="black"/>
                </a:solidFill>
              </a:rPr>
              <a:t>、退院後の外来リハビリテーションを</a:t>
            </a:r>
            <a:r>
              <a:rPr lang="ja-JP" altLang="en-US" sz="2000" dirty="0">
                <a:solidFill>
                  <a:prstClr val="black"/>
                </a:solidFill>
              </a:rPr>
              <a:t>担う他医療機関に対して、リハビリテーション総合計画</a:t>
            </a:r>
            <a:r>
              <a:rPr lang="ja-JP" altLang="en-US" sz="2000" dirty="0" smtClean="0">
                <a:solidFill>
                  <a:prstClr val="black"/>
                </a:solidFill>
              </a:rPr>
              <a:t>を提供</a:t>
            </a:r>
            <a:r>
              <a:rPr lang="ja-JP" altLang="en-US" sz="2000" dirty="0">
                <a:solidFill>
                  <a:prstClr val="black"/>
                </a:solidFill>
              </a:rPr>
              <a:t>した</a:t>
            </a:r>
            <a:r>
              <a:rPr lang="ja-JP" altLang="en-US" sz="2000" dirty="0" smtClean="0">
                <a:solidFill>
                  <a:prstClr val="black"/>
                </a:solidFill>
              </a:rPr>
              <a:t>場合の評価を行う。 </a:t>
            </a:r>
            <a:endParaRPr lang="en-US" altLang="ja-JP" sz="2000" dirty="0" smtClean="0">
              <a:solidFill>
                <a:prstClr val="black"/>
              </a:solidFill>
            </a:endParaRPr>
          </a:p>
          <a:p>
            <a:r>
              <a:rPr lang="ja-JP" altLang="en-US" b="1" dirty="0" smtClean="0">
                <a:solidFill>
                  <a:srgbClr val="0070C0"/>
                </a:solidFill>
              </a:rPr>
              <a:t>　　</a:t>
            </a:r>
            <a:endParaRPr lang="en-US" altLang="ja-JP" b="1" dirty="0" smtClean="0">
              <a:solidFill>
                <a:srgbClr val="0070C0"/>
              </a:solidFill>
            </a:endParaRPr>
          </a:p>
          <a:p>
            <a:r>
              <a:rPr lang="ja-JP" altLang="en-US" sz="2000" b="1" dirty="0" smtClean="0">
                <a:solidFill>
                  <a:srgbClr val="0070C0"/>
                </a:solidFill>
              </a:rPr>
              <a:t>　（新）　　</a:t>
            </a:r>
            <a:r>
              <a:rPr lang="ja-JP" altLang="en-US" sz="2000" b="1" u="sng" dirty="0" smtClean="0">
                <a:solidFill>
                  <a:srgbClr val="0070C0"/>
                </a:solidFill>
              </a:rPr>
              <a:t>リハビリテーション総合計画提供料　　　１００点（退院時１回）</a:t>
            </a:r>
            <a:endParaRPr lang="en-US" altLang="ja-JP" sz="2000" b="1" u="sng" dirty="0" smtClean="0">
              <a:solidFill>
                <a:srgbClr val="0070C0"/>
              </a:solidFill>
            </a:endParaRPr>
          </a:p>
          <a:p>
            <a:r>
              <a:rPr lang="ja-JP" altLang="en-US" sz="2000" b="1" dirty="0" smtClean="0">
                <a:solidFill>
                  <a:srgbClr val="0070C0"/>
                </a:solidFill>
              </a:rPr>
              <a:t>　　　　　　　　　　　　　　　　　　　　　　</a:t>
            </a:r>
            <a:r>
              <a:rPr lang="ja-JP" altLang="en-US" sz="2000" b="1" u="sng" dirty="0" smtClean="0">
                <a:solidFill>
                  <a:srgbClr val="0070C0"/>
                </a:solidFill>
              </a:rPr>
              <a:t>（発症</a:t>
            </a:r>
            <a:r>
              <a:rPr lang="ja-JP" altLang="en-US" sz="2000" b="1" u="sng" dirty="0">
                <a:solidFill>
                  <a:srgbClr val="0070C0"/>
                </a:solidFill>
              </a:rPr>
              <a:t>、手術又は急性増悪から １４日以内に限り 　）</a:t>
            </a:r>
            <a:r>
              <a:rPr lang="ja-JP" altLang="en-US" b="1" u="sng" dirty="0">
                <a:solidFill>
                  <a:srgbClr val="0070C0"/>
                </a:solidFill>
              </a:rPr>
              <a:t>　</a:t>
            </a:r>
            <a:endParaRPr lang="ja-JP" altLang="en-US" u="sng" dirty="0">
              <a:solidFill>
                <a:prstClr val="black"/>
              </a:solidFill>
            </a:endParaRPr>
          </a:p>
          <a:p>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56" name="Rectangle 37"/>
          <p:cNvSpPr>
            <a:spLocks noChangeArrowheads="1"/>
          </p:cNvSpPr>
          <p:nvPr/>
        </p:nvSpPr>
        <p:spPr bwMode="auto">
          <a:xfrm>
            <a:off x="161905" y="6364937"/>
            <a:ext cx="9249224" cy="389680"/>
          </a:xfrm>
          <a:prstGeom prst="rect">
            <a:avLst/>
          </a:prstGeom>
          <a:solidFill>
            <a:srgbClr val="FFFFAF">
              <a:alpha val="49804"/>
            </a:srgbClr>
          </a:solidFill>
          <a:ln w="9525">
            <a:solidFill>
              <a:schemeClr val="tx1"/>
            </a:solidFill>
            <a:miter lim="800000"/>
            <a:headEnd/>
            <a:tailEnd/>
          </a:ln>
        </p:spPr>
        <p:txBody>
          <a:bodyPr anchor="ctr"/>
          <a:lstStyle/>
          <a:p>
            <a:pPr marL="342900" indent="-342900">
              <a:buFont typeface="Wingdings" pitchFamily="2" charset="2"/>
              <a:buChar char="Ø"/>
            </a:pPr>
            <a:r>
              <a:rPr lang="ja-JP" altLang="en-US" sz="2000" u="sng" dirty="0" smtClean="0">
                <a:solidFill>
                  <a:srgbClr val="0070C0"/>
                </a:solidFill>
              </a:rPr>
              <a:t>外来患者</a:t>
            </a:r>
            <a:r>
              <a:rPr lang="ja-JP" altLang="en-US" sz="2000" u="sng" dirty="0">
                <a:solidFill>
                  <a:srgbClr val="0070C0"/>
                </a:solidFill>
              </a:rPr>
              <a:t>についても運動器リハビリテーション料</a:t>
            </a:r>
            <a:r>
              <a:rPr lang="en-US" altLang="ja-JP" sz="2000" u="sng" dirty="0">
                <a:solidFill>
                  <a:srgbClr val="0070C0"/>
                </a:solidFill>
              </a:rPr>
              <a:t>Ⅰ</a:t>
            </a:r>
            <a:r>
              <a:rPr lang="ja-JP" altLang="en-US" sz="2000" u="sng" dirty="0">
                <a:solidFill>
                  <a:srgbClr val="0070C0"/>
                </a:solidFill>
              </a:rPr>
              <a:t>を算定可能</a:t>
            </a:r>
            <a:r>
              <a:rPr lang="ja-JP" altLang="en-US" sz="2000" dirty="0">
                <a:solidFill>
                  <a:prstClr val="black"/>
                </a:solidFill>
              </a:rPr>
              <a:t>とする</a:t>
            </a:r>
            <a:r>
              <a:rPr lang="ja-JP" altLang="en-US" sz="2000" dirty="0" smtClean="0">
                <a:solidFill>
                  <a:prstClr val="black"/>
                </a:solidFill>
              </a:rPr>
              <a:t>。</a:t>
            </a:r>
            <a:endParaRPr lang="en-US" altLang="ja-JP" sz="2000" dirty="0" smtClean="0">
              <a:solidFill>
                <a:prstClr val="black"/>
              </a:solidFill>
            </a:endParaRPr>
          </a:p>
        </p:txBody>
      </p:sp>
      <p:sp>
        <p:nvSpPr>
          <p:cNvPr id="16" name="正方形/長方形 15"/>
          <p:cNvSpPr/>
          <p:nvPr/>
        </p:nvSpPr>
        <p:spPr>
          <a:xfrm>
            <a:off x="439670" y="4671290"/>
            <a:ext cx="2106094" cy="288314"/>
          </a:xfrm>
          <a:prstGeom prst="rect">
            <a:avLst/>
          </a:prstGeom>
          <a:solidFill>
            <a:schemeClr val="accent1">
              <a:lumMod val="40000"/>
              <a:lumOff val="6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　初期加算  </a:t>
            </a:r>
            <a:r>
              <a:rPr lang="en-US" altLang="ja-JP" sz="1200" dirty="0" smtClean="0">
                <a:solidFill>
                  <a:prstClr val="black"/>
                </a:solidFill>
              </a:rPr>
              <a:t>45</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cxnSp>
        <p:nvCxnSpPr>
          <p:cNvPr id="17" name="直線コネクタ 16"/>
          <p:cNvCxnSpPr/>
          <p:nvPr/>
        </p:nvCxnSpPr>
        <p:spPr>
          <a:xfrm flipH="1">
            <a:off x="2531320" y="4224799"/>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887543" y="3942080"/>
            <a:ext cx="1128433"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14</a:t>
            </a:r>
            <a:r>
              <a:rPr lang="ja-JP" altLang="en-US" sz="1200" dirty="0" smtClean="0">
                <a:solidFill>
                  <a:prstClr val="black"/>
                </a:solidFill>
              </a:rPr>
              <a:t>日目まで</a:t>
            </a:r>
            <a:endParaRPr lang="ja-JP" altLang="en-US" sz="1200" dirty="0">
              <a:solidFill>
                <a:prstClr val="black"/>
              </a:solidFill>
            </a:endParaRPr>
          </a:p>
        </p:txBody>
      </p:sp>
      <p:sp>
        <p:nvSpPr>
          <p:cNvPr id="21" name="テキスト ボックス 20"/>
          <p:cNvSpPr txBox="1"/>
          <p:nvPr/>
        </p:nvSpPr>
        <p:spPr>
          <a:xfrm>
            <a:off x="191089" y="3926927"/>
            <a:ext cx="796278"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dirty="0" smtClean="0">
                <a:solidFill>
                  <a:prstClr val="black"/>
                </a:solidFill>
              </a:rPr>
              <a:t>開始日</a:t>
            </a:r>
            <a:endParaRPr lang="ja-JP" altLang="en-US" sz="1200" dirty="0">
              <a:solidFill>
                <a:prstClr val="black"/>
              </a:solidFill>
            </a:endParaRPr>
          </a:p>
        </p:txBody>
      </p:sp>
      <p:sp>
        <p:nvSpPr>
          <p:cNvPr id="23" name="テキスト ボックス 22"/>
          <p:cNvSpPr txBox="1"/>
          <p:nvPr/>
        </p:nvSpPr>
        <p:spPr>
          <a:xfrm>
            <a:off x="3467924" y="3946803"/>
            <a:ext cx="1087220"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30</a:t>
            </a:r>
            <a:r>
              <a:rPr lang="ja-JP" altLang="en-US" sz="1200" dirty="0" smtClean="0">
                <a:solidFill>
                  <a:prstClr val="black"/>
                </a:solidFill>
              </a:rPr>
              <a:t>日目まで</a:t>
            </a:r>
            <a:endParaRPr lang="ja-JP" altLang="en-US" sz="1200" dirty="0">
              <a:solidFill>
                <a:prstClr val="black"/>
              </a:solidFill>
            </a:endParaRPr>
          </a:p>
        </p:txBody>
      </p:sp>
      <p:sp>
        <p:nvSpPr>
          <p:cNvPr id="45" name="テキスト ボックス 44"/>
          <p:cNvSpPr txBox="1"/>
          <p:nvPr/>
        </p:nvSpPr>
        <p:spPr>
          <a:xfrm>
            <a:off x="7327687" y="3974019"/>
            <a:ext cx="1128433"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14</a:t>
            </a:r>
            <a:r>
              <a:rPr lang="ja-JP" altLang="en-US" sz="1200" dirty="0" smtClean="0">
                <a:solidFill>
                  <a:prstClr val="black"/>
                </a:solidFill>
              </a:rPr>
              <a:t>日目まで</a:t>
            </a:r>
            <a:endParaRPr lang="ja-JP" altLang="en-US" sz="1200" dirty="0">
              <a:solidFill>
                <a:prstClr val="black"/>
              </a:solidFill>
            </a:endParaRPr>
          </a:p>
        </p:txBody>
      </p:sp>
      <p:sp>
        <p:nvSpPr>
          <p:cNvPr id="46" name="テキスト ボックス 45"/>
          <p:cNvSpPr txBox="1"/>
          <p:nvPr/>
        </p:nvSpPr>
        <p:spPr>
          <a:xfrm>
            <a:off x="5386348" y="3954310"/>
            <a:ext cx="796278"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dirty="0" smtClean="0">
                <a:solidFill>
                  <a:prstClr val="black"/>
                </a:solidFill>
              </a:rPr>
              <a:t>開始日</a:t>
            </a:r>
            <a:endParaRPr lang="ja-JP" altLang="en-US" sz="1200" dirty="0">
              <a:solidFill>
                <a:prstClr val="black"/>
              </a:solidFill>
            </a:endParaRPr>
          </a:p>
        </p:txBody>
      </p:sp>
      <p:sp>
        <p:nvSpPr>
          <p:cNvPr id="48" name="テキスト ボックス 47"/>
          <p:cNvSpPr txBox="1"/>
          <p:nvPr/>
        </p:nvSpPr>
        <p:spPr>
          <a:xfrm>
            <a:off x="8723870" y="3959575"/>
            <a:ext cx="974162" cy="27699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200" dirty="0" smtClean="0">
                <a:solidFill>
                  <a:prstClr val="black"/>
                </a:solidFill>
              </a:rPr>
              <a:t>30</a:t>
            </a:r>
            <a:r>
              <a:rPr lang="ja-JP" altLang="en-US" sz="1200" dirty="0" smtClean="0">
                <a:solidFill>
                  <a:prstClr val="black"/>
                </a:solidFill>
              </a:rPr>
              <a:t>日目まで</a:t>
            </a:r>
            <a:endParaRPr lang="ja-JP" altLang="en-US" sz="1200" dirty="0">
              <a:solidFill>
                <a:prstClr val="black"/>
              </a:solidFill>
            </a:endParaRPr>
          </a:p>
        </p:txBody>
      </p:sp>
      <p:pic>
        <p:nvPicPr>
          <p:cNvPr id="60" name="図 5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1923" y="4129234"/>
            <a:ext cx="821516" cy="483415"/>
          </a:xfrm>
          <a:prstGeom prst="rect">
            <a:avLst/>
          </a:prstGeom>
        </p:spPr>
      </p:pic>
      <p:sp>
        <p:nvSpPr>
          <p:cNvPr id="73" name="右大かっこ 72"/>
          <p:cNvSpPr/>
          <p:nvPr/>
        </p:nvSpPr>
        <p:spPr>
          <a:xfrm rot="5400000">
            <a:off x="1095497" y="4655156"/>
            <a:ext cx="223862" cy="151544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テキスト ボックス 70"/>
          <p:cNvSpPr txBox="1"/>
          <p:nvPr/>
        </p:nvSpPr>
        <p:spPr>
          <a:xfrm>
            <a:off x="746676" y="5384543"/>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入院リハ</a:t>
            </a:r>
            <a:endParaRPr lang="ja-JP" altLang="en-US" sz="1200" b="1" dirty="0">
              <a:solidFill>
                <a:srgbClr val="0070C0"/>
              </a:solidFill>
            </a:endParaRPr>
          </a:p>
        </p:txBody>
      </p:sp>
      <p:sp>
        <p:nvSpPr>
          <p:cNvPr id="74" name="右大かっこ 73"/>
          <p:cNvSpPr/>
          <p:nvPr/>
        </p:nvSpPr>
        <p:spPr>
          <a:xfrm rot="5400000">
            <a:off x="2999840" y="4282977"/>
            <a:ext cx="223862" cy="22731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2" name="テキスト ボックス 71"/>
          <p:cNvSpPr txBox="1"/>
          <p:nvPr/>
        </p:nvSpPr>
        <p:spPr>
          <a:xfrm>
            <a:off x="2648721" y="5375846"/>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外来リハ</a:t>
            </a:r>
            <a:endParaRPr lang="ja-JP" altLang="en-US" sz="1200" b="1" dirty="0">
              <a:solidFill>
                <a:srgbClr val="0070C0"/>
              </a:solidFill>
            </a:endParaRPr>
          </a:p>
        </p:txBody>
      </p:sp>
      <p:sp>
        <p:nvSpPr>
          <p:cNvPr id="82" name="正方形/長方形 81"/>
          <p:cNvSpPr/>
          <p:nvPr/>
        </p:nvSpPr>
        <p:spPr>
          <a:xfrm>
            <a:off x="5820822" y="4973192"/>
            <a:ext cx="3816424" cy="323758"/>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smtClean="0">
                <a:solidFill>
                  <a:prstClr val="black"/>
                </a:solidFill>
              </a:rPr>
              <a:t>早期加算　</a:t>
            </a:r>
            <a:r>
              <a:rPr lang="en-US" altLang="ja-JP" sz="1200" dirty="0" smtClean="0">
                <a:solidFill>
                  <a:prstClr val="black"/>
                </a:solidFill>
              </a:rPr>
              <a:t>30</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sp>
        <p:nvSpPr>
          <p:cNvPr id="83" name="正方形/長方形 82"/>
          <p:cNvSpPr/>
          <p:nvPr/>
        </p:nvSpPr>
        <p:spPr>
          <a:xfrm>
            <a:off x="5834590" y="4670555"/>
            <a:ext cx="2106094" cy="298907"/>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500" dirty="0" smtClean="0">
                <a:solidFill>
                  <a:prstClr val="black"/>
                </a:solidFill>
              </a:rPr>
              <a:t>　</a:t>
            </a:r>
            <a:r>
              <a:rPr lang="ja-JP" altLang="en-US" sz="1200" dirty="0" smtClean="0">
                <a:solidFill>
                  <a:prstClr val="black"/>
                </a:solidFill>
              </a:rPr>
              <a:t>初期加算  </a:t>
            </a:r>
            <a:r>
              <a:rPr lang="en-US" altLang="ja-JP" sz="1200" dirty="0" smtClean="0">
                <a:solidFill>
                  <a:prstClr val="black"/>
                </a:solidFill>
              </a:rPr>
              <a:t>45</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cxnSp>
        <p:nvCxnSpPr>
          <p:cNvPr id="87" name="直線コネクタ 86"/>
          <p:cNvCxnSpPr/>
          <p:nvPr/>
        </p:nvCxnSpPr>
        <p:spPr>
          <a:xfrm flipH="1">
            <a:off x="5816339" y="4260252"/>
            <a:ext cx="10592" cy="105870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右大かっこ 90"/>
          <p:cNvSpPr/>
          <p:nvPr/>
        </p:nvSpPr>
        <p:spPr>
          <a:xfrm rot="5400000">
            <a:off x="6486563" y="4652858"/>
            <a:ext cx="170399" cy="151205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2" name="テキスト ボックス 91"/>
          <p:cNvSpPr txBox="1"/>
          <p:nvPr/>
        </p:nvSpPr>
        <p:spPr>
          <a:xfrm>
            <a:off x="6172730" y="5329326"/>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入院リハ</a:t>
            </a:r>
            <a:endParaRPr lang="ja-JP" altLang="en-US" sz="1200" b="1" dirty="0">
              <a:solidFill>
                <a:srgbClr val="0070C0"/>
              </a:solidFill>
            </a:endParaRPr>
          </a:p>
        </p:txBody>
      </p:sp>
      <p:sp>
        <p:nvSpPr>
          <p:cNvPr id="93" name="右大かっこ 92"/>
          <p:cNvSpPr/>
          <p:nvPr/>
        </p:nvSpPr>
        <p:spPr>
          <a:xfrm rot="5400000">
            <a:off x="8406949" y="4272372"/>
            <a:ext cx="134211" cy="229253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5" name="正方形/長方形 94"/>
          <p:cNvSpPr/>
          <p:nvPr/>
        </p:nvSpPr>
        <p:spPr>
          <a:xfrm>
            <a:off x="5388048" y="3609399"/>
            <a:ext cx="358902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b="1" dirty="0" smtClean="0">
                <a:solidFill>
                  <a:prstClr val="black"/>
                </a:solidFill>
              </a:rPr>
              <a:t>入院リハと外来リハが別の医療機関で行われる場合</a:t>
            </a:r>
            <a:endParaRPr lang="ja-JP" altLang="en-US" sz="1200" b="1" dirty="0">
              <a:solidFill>
                <a:prstClr val="black"/>
              </a:solidFill>
            </a:endParaRPr>
          </a:p>
        </p:txBody>
      </p:sp>
      <p:sp>
        <p:nvSpPr>
          <p:cNvPr id="105" name="四角形吹き出し 104"/>
          <p:cNvSpPr/>
          <p:nvPr/>
        </p:nvSpPr>
        <p:spPr>
          <a:xfrm>
            <a:off x="6367848" y="5627204"/>
            <a:ext cx="3255690" cy="390436"/>
          </a:xfrm>
          <a:prstGeom prst="wedgeRectCallout">
            <a:avLst>
              <a:gd name="adj1" fmla="val -7998"/>
              <a:gd name="adj2" fmla="val -70977"/>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他院外来でも初期加算・早期加算の残期間を</a:t>
            </a:r>
            <a:endParaRPr lang="en-US" altLang="ja-JP" sz="1200" b="1" dirty="0" smtClean="0">
              <a:solidFill>
                <a:prstClr val="black"/>
              </a:solidFill>
            </a:endParaRPr>
          </a:p>
          <a:p>
            <a:pPr algn="ctr"/>
            <a:r>
              <a:rPr lang="ja-JP" altLang="en-US" sz="1200" b="1" dirty="0" smtClean="0">
                <a:solidFill>
                  <a:prstClr val="black"/>
                </a:solidFill>
              </a:rPr>
              <a:t>算定可能とする。</a:t>
            </a:r>
            <a:endParaRPr lang="ja-JP" altLang="en-US" sz="1200" b="1" dirty="0">
              <a:solidFill>
                <a:prstClr val="black"/>
              </a:solidFill>
            </a:endParaRPr>
          </a:p>
        </p:txBody>
      </p:sp>
      <p:sp>
        <p:nvSpPr>
          <p:cNvPr id="113" name="四角形吹き出し 112"/>
          <p:cNvSpPr/>
          <p:nvPr/>
        </p:nvSpPr>
        <p:spPr>
          <a:xfrm>
            <a:off x="4741336" y="5627203"/>
            <a:ext cx="1524437" cy="382198"/>
          </a:xfrm>
          <a:prstGeom prst="wedgeRectCallout">
            <a:avLst>
              <a:gd name="adj1" fmla="val 45660"/>
              <a:gd name="adj2" fmla="val -90403"/>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他院外来へのリハ</a:t>
            </a:r>
            <a:endParaRPr lang="en-US" altLang="ja-JP" sz="1200" b="1" dirty="0" smtClean="0">
              <a:solidFill>
                <a:prstClr val="black"/>
              </a:solidFill>
            </a:endParaRPr>
          </a:p>
          <a:p>
            <a:pPr algn="ctr"/>
            <a:r>
              <a:rPr lang="ja-JP" altLang="en-US" sz="1200" b="1" dirty="0" smtClean="0">
                <a:solidFill>
                  <a:prstClr val="black"/>
                </a:solidFill>
              </a:rPr>
              <a:t>計画の提供を評価</a:t>
            </a:r>
            <a:endParaRPr lang="ja-JP" altLang="en-US" sz="1200" b="1" dirty="0">
              <a:solidFill>
                <a:prstClr val="black"/>
              </a:solidFill>
            </a:endParaRPr>
          </a:p>
        </p:txBody>
      </p:sp>
      <p:sp>
        <p:nvSpPr>
          <p:cNvPr id="54" name="Rectangle 36"/>
          <p:cNvSpPr>
            <a:spLocks noChangeArrowheads="1"/>
          </p:cNvSpPr>
          <p:nvPr/>
        </p:nvSpPr>
        <p:spPr bwMode="auto">
          <a:xfrm>
            <a:off x="161904" y="6051127"/>
            <a:ext cx="5719721" cy="31381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spcBef>
                <a:spcPct val="20000"/>
              </a:spcBef>
            </a:pPr>
            <a:r>
              <a:rPr lang="ja-JP" altLang="en-US" sz="2200" dirty="0" smtClean="0">
                <a:solidFill>
                  <a:prstClr val="black"/>
                </a:solidFill>
              </a:rPr>
              <a:t>運動器リハビリテーション料</a:t>
            </a:r>
            <a:r>
              <a:rPr lang="en-US" altLang="ja-JP" sz="2200" dirty="0" smtClean="0">
                <a:solidFill>
                  <a:prstClr val="black"/>
                </a:solidFill>
              </a:rPr>
              <a:t>Ⅰ</a:t>
            </a:r>
            <a:r>
              <a:rPr lang="ja-JP" altLang="en-US" sz="2200" dirty="0" smtClean="0">
                <a:solidFill>
                  <a:prstClr val="black"/>
                </a:solidFill>
              </a:rPr>
              <a:t>の評価の見直し</a:t>
            </a:r>
            <a:endParaRPr lang="ja-JP" altLang="en-US" sz="2200" dirty="0">
              <a:solidFill>
                <a:prstClr val="black"/>
              </a:solidFill>
            </a:endParaRPr>
          </a:p>
        </p:txBody>
      </p:sp>
      <p:sp>
        <p:nvSpPr>
          <p:cNvPr id="94" name="テキスト ボックス 93"/>
          <p:cNvSpPr txBox="1"/>
          <p:nvPr/>
        </p:nvSpPr>
        <p:spPr>
          <a:xfrm>
            <a:off x="8200249" y="5335453"/>
            <a:ext cx="941582" cy="27699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200" b="1" dirty="0" smtClean="0">
                <a:solidFill>
                  <a:srgbClr val="0070C0"/>
                </a:solidFill>
              </a:rPr>
              <a:t>外来リハ</a:t>
            </a:r>
            <a:endParaRPr lang="ja-JP" altLang="en-US" sz="1200" b="1" dirty="0">
              <a:solidFill>
                <a:srgbClr val="0070C0"/>
              </a:solidFill>
            </a:endParaRPr>
          </a:p>
        </p:txBody>
      </p:sp>
      <p:sp>
        <p:nvSpPr>
          <p:cNvPr id="15" name="正方形/長方形 14"/>
          <p:cNvSpPr/>
          <p:nvPr/>
        </p:nvSpPr>
        <p:spPr>
          <a:xfrm>
            <a:off x="439671" y="4972836"/>
            <a:ext cx="3816424" cy="327393"/>
          </a:xfrm>
          <a:prstGeom prst="rect">
            <a:avLst/>
          </a:prstGeom>
          <a:solidFill>
            <a:schemeClr val="accent1">
              <a:lumMod val="40000"/>
              <a:lumOff val="6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早期加算　</a:t>
            </a:r>
            <a:r>
              <a:rPr lang="en-US" altLang="ja-JP" sz="1200" dirty="0" smtClean="0">
                <a:solidFill>
                  <a:prstClr val="black"/>
                </a:solidFill>
              </a:rPr>
              <a:t>30</a:t>
            </a:r>
            <a:r>
              <a:rPr lang="ja-JP" altLang="en-US" sz="1200" dirty="0" smtClean="0">
                <a:solidFill>
                  <a:prstClr val="black"/>
                </a:solidFill>
              </a:rPr>
              <a:t>点</a:t>
            </a:r>
            <a:r>
              <a:rPr lang="en-US" altLang="ja-JP" sz="1200" dirty="0" smtClean="0">
                <a:solidFill>
                  <a:prstClr val="black"/>
                </a:solidFill>
              </a:rPr>
              <a:t>/</a:t>
            </a:r>
            <a:r>
              <a:rPr lang="ja-JP" altLang="en-US" sz="1200" dirty="0" smtClean="0">
                <a:solidFill>
                  <a:prstClr val="black"/>
                </a:solidFill>
              </a:rPr>
              <a:t>単位</a:t>
            </a:r>
            <a:endParaRPr lang="ja-JP" altLang="en-US" sz="1200" dirty="0">
              <a:solidFill>
                <a:prstClr val="black"/>
              </a:solidFill>
            </a:endParaRPr>
          </a:p>
        </p:txBody>
      </p:sp>
      <p:cxnSp>
        <p:nvCxnSpPr>
          <p:cNvPr id="22" name="直線コネクタ 21"/>
          <p:cNvCxnSpPr/>
          <p:nvPr/>
        </p:nvCxnSpPr>
        <p:spPr>
          <a:xfrm flipH="1">
            <a:off x="446965" y="4181609"/>
            <a:ext cx="2745" cy="119550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4249082" y="4224799"/>
            <a:ext cx="2370" cy="115954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ctangle 36"/>
          <p:cNvSpPr>
            <a:spLocks noChangeArrowheads="1"/>
          </p:cNvSpPr>
          <p:nvPr/>
        </p:nvSpPr>
        <p:spPr bwMode="auto">
          <a:xfrm>
            <a:off x="161904" y="575353"/>
            <a:ext cx="5550684" cy="43618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200" dirty="0" smtClean="0">
                <a:solidFill>
                  <a:prstClr val="black"/>
                </a:solidFill>
              </a:rPr>
              <a:t>外来における早期リハビリテーションの評価</a:t>
            </a:r>
            <a:endParaRPr lang="ja-JP" altLang="en-US" sz="2200" dirty="0">
              <a:solidFill>
                <a:prstClr val="black"/>
              </a:solidFill>
            </a:endParaRPr>
          </a:p>
        </p:txBody>
      </p:sp>
      <p:sp>
        <p:nvSpPr>
          <p:cNvPr id="80" name="正方形/長方形 79"/>
          <p:cNvSpPr/>
          <p:nvPr/>
        </p:nvSpPr>
        <p:spPr>
          <a:xfrm>
            <a:off x="191089" y="3603260"/>
            <a:ext cx="3581842"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sz="1200" b="1" dirty="0" smtClean="0">
                <a:solidFill>
                  <a:prstClr val="black"/>
                </a:solidFill>
              </a:rPr>
              <a:t>入院リハと外来リハが同一医療機関で行われる場合</a:t>
            </a:r>
            <a:endParaRPr lang="ja-JP" altLang="en-US" sz="1200" b="1" dirty="0">
              <a:solidFill>
                <a:prstClr val="black"/>
              </a:solidFill>
            </a:endParaRPr>
          </a:p>
        </p:txBody>
      </p:sp>
      <p:sp>
        <p:nvSpPr>
          <p:cNvPr id="61" name="四角形吹き出し 60"/>
          <p:cNvSpPr/>
          <p:nvPr/>
        </p:nvSpPr>
        <p:spPr>
          <a:xfrm>
            <a:off x="470386" y="5775355"/>
            <a:ext cx="3020538" cy="224210"/>
          </a:xfrm>
          <a:prstGeom prst="wedgeRectCallout">
            <a:avLst>
              <a:gd name="adj1" fmla="val -2251"/>
              <a:gd name="adj2" fmla="val -134579"/>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rPr>
              <a:t>入院・外来にかかわらず算定可能とする。</a:t>
            </a:r>
            <a:endParaRPr lang="ja-JP" altLang="en-US" sz="1200" b="1" dirty="0">
              <a:solidFill>
                <a:prstClr val="black"/>
              </a:solidFill>
            </a:endParaRPr>
          </a:p>
        </p:txBody>
      </p:sp>
      <p:cxnSp>
        <p:nvCxnSpPr>
          <p:cNvPr id="40" name="直線コネクタ 39"/>
          <p:cNvCxnSpPr/>
          <p:nvPr/>
        </p:nvCxnSpPr>
        <p:spPr>
          <a:xfrm flipH="1">
            <a:off x="7948277" y="4248115"/>
            <a:ext cx="14445" cy="70645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9616022" y="4237153"/>
            <a:ext cx="2370" cy="115954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6" name="Picture 1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230968" y="4163874"/>
            <a:ext cx="746096" cy="523280"/>
          </a:xfrm>
          <a:prstGeom prst="rect">
            <a:avLst/>
          </a:prstGeom>
          <a:noFill/>
          <a:ln w="9525">
            <a:noFill/>
            <a:miter lim="800000"/>
            <a:headEnd/>
            <a:tailEnd/>
          </a:ln>
        </p:spPr>
      </p:pic>
      <p:sp>
        <p:nvSpPr>
          <p:cNvPr id="67" name="下矢印 66"/>
          <p:cNvSpPr/>
          <p:nvPr/>
        </p:nvSpPr>
        <p:spPr>
          <a:xfrm rot="16200000">
            <a:off x="7549751" y="3952687"/>
            <a:ext cx="263429" cy="10377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41" name="正方形/長方形 40"/>
          <p:cNvSpPr/>
          <p:nvPr/>
        </p:nvSpPr>
        <p:spPr>
          <a:xfrm>
            <a:off x="439674" y="4670356"/>
            <a:ext cx="1535519" cy="626574"/>
          </a:xfrm>
          <a:prstGeom prst="rect">
            <a:avLst/>
          </a:prstGeom>
          <a:solidFill>
            <a:schemeClr val="tx2">
              <a:lumMod val="60000"/>
              <a:lumOff val="40000"/>
              <a:alpha val="64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4" name="正方形/長方形 43"/>
          <p:cNvSpPr/>
          <p:nvPr/>
        </p:nvSpPr>
        <p:spPr>
          <a:xfrm>
            <a:off x="5823091" y="4665828"/>
            <a:ext cx="1504590" cy="631352"/>
          </a:xfrm>
          <a:prstGeom prst="rect">
            <a:avLst/>
          </a:prstGeom>
          <a:solidFill>
            <a:schemeClr val="tx2">
              <a:lumMod val="60000"/>
              <a:lumOff val="40000"/>
              <a:alpha val="64000"/>
            </a:schemeClr>
          </a:solid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cxnSp>
        <p:nvCxnSpPr>
          <p:cNvPr id="4" name="直線矢印コネクタ 3"/>
          <p:cNvCxnSpPr/>
          <p:nvPr/>
        </p:nvCxnSpPr>
        <p:spPr>
          <a:xfrm>
            <a:off x="1729448" y="5555995"/>
            <a:ext cx="843061" cy="4387"/>
          </a:xfrm>
          <a:prstGeom prst="straightConnector1">
            <a:avLst/>
          </a:prstGeom>
          <a:ln w="381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7162518" y="5500596"/>
            <a:ext cx="968229" cy="0"/>
          </a:xfrm>
          <a:prstGeom prst="straightConnector1">
            <a:avLst/>
          </a:prstGeom>
          <a:ln w="381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Rectangle 2"/>
          <p:cNvSpPr>
            <a:spLocks noChangeArrowheads="1"/>
          </p:cNvSpPr>
          <p:nvPr/>
        </p:nvSpPr>
        <p:spPr bwMode="auto">
          <a:xfrm>
            <a:off x="202332" y="39045"/>
            <a:ext cx="9517327" cy="53630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50"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585411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40537" y="1052513"/>
            <a:ext cx="9360827" cy="1631950"/>
          </a:xfrm>
          <a:prstGeom prst="rect">
            <a:avLst/>
          </a:prstGeom>
          <a:solidFill>
            <a:srgbClr val="CCECFF"/>
          </a:solidFill>
          <a:ln w="9525">
            <a:solidFill>
              <a:srgbClr val="000000"/>
            </a:solidFill>
            <a:miter lim="800000"/>
            <a:headEnd/>
            <a:tailEnd/>
          </a:ln>
        </p:spPr>
        <p:txBody>
          <a:bodyPr>
            <a:spAutoFit/>
          </a:bodyPr>
          <a:lstStyle/>
          <a:p>
            <a:pPr fontAlgn="base">
              <a:lnSpc>
                <a:spcPts val="2000"/>
              </a:lnSpc>
              <a:spcBef>
                <a:spcPct val="0"/>
              </a:spcBef>
              <a:spcAft>
                <a:spcPct val="0"/>
              </a:spcAft>
              <a:defRPr/>
            </a:pPr>
            <a:r>
              <a:rPr lang="en-US" altLang="ja-JP" sz="1900" b="1" dirty="0">
                <a:solidFill>
                  <a:srgbClr val="000000"/>
                </a:solidFill>
                <a:latin typeface="ＭＳ Ｐゴシック"/>
              </a:rPr>
              <a:t>《</a:t>
            </a:r>
            <a:r>
              <a:rPr lang="ja-JP" altLang="en-US" sz="1900" b="1" dirty="0">
                <a:solidFill>
                  <a:srgbClr val="000000"/>
                </a:solidFill>
                <a:latin typeface="ＭＳ Ｐゴシック"/>
              </a:rPr>
              <a:t>外来医療</a:t>
            </a:r>
            <a:r>
              <a:rPr lang="en-US" altLang="ja-JP" sz="1900" b="1" dirty="0">
                <a:solidFill>
                  <a:srgbClr val="000000"/>
                </a:solidFill>
                <a:latin typeface="ＭＳ Ｐゴシック"/>
              </a:rPr>
              <a:t>》</a:t>
            </a:r>
          </a:p>
          <a:p>
            <a:pPr fontAlgn="base">
              <a:lnSpc>
                <a:spcPts val="2000"/>
              </a:lnSpc>
              <a:spcBef>
                <a:spcPct val="0"/>
              </a:spcBef>
              <a:spcAft>
                <a:spcPct val="0"/>
              </a:spcAft>
              <a:defRPr/>
            </a:pPr>
            <a:r>
              <a:rPr kumimoji="0" lang="ja-JP" altLang="en-US" sz="1900" kern="0" dirty="0">
                <a:solidFill>
                  <a:prstClr val="black"/>
                </a:solidFill>
                <a:latin typeface="ＭＳ Ｐゴシック"/>
              </a:rPr>
              <a:t> ○ 身近な主治医を受診し、必要に応じて大病院や専門病院を紹介して</a:t>
            </a:r>
            <a:r>
              <a:rPr kumimoji="0" lang="ja-JP" altLang="en-US" sz="1900" kern="0" dirty="0" err="1">
                <a:solidFill>
                  <a:prstClr val="black"/>
                </a:solidFill>
                <a:latin typeface="ＭＳ Ｐゴシック"/>
              </a:rPr>
              <a:t>もらうととも</a:t>
            </a:r>
            <a:endParaRPr kumimoji="0" lang="en-US" altLang="ja-JP" sz="1900" kern="0" dirty="0">
              <a:solidFill>
                <a:prstClr val="black"/>
              </a:solidFill>
              <a:latin typeface="ＭＳ Ｐゴシック"/>
            </a:endParaRPr>
          </a:p>
          <a:p>
            <a:pPr fontAlgn="base">
              <a:lnSpc>
                <a:spcPts val="2000"/>
              </a:lnSpc>
              <a:spcBef>
                <a:spcPct val="0"/>
              </a:spcBef>
              <a:spcAft>
                <a:spcPct val="0"/>
              </a:spcAft>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に、ある程度回復または病状が安定したら、主治医に逆紹介される体制の整備</a:t>
            </a:r>
            <a:endParaRPr kumimoji="0" lang="en-US" altLang="ja-JP" sz="1900" kern="0" dirty="0">
              <a:solidFill>
                <a:prstClr val="black"/>
              </a:solidFill>
              <a:latin typeface="ＭＳ Ｐゴシック"/>
            </a:endParaRPr>
          </a:p>
          <a:p>
            <a:pPr fontAlgn="base">
              <a:lnSpc>
                <a:spcPts val="2000"/>
              </a:lnSpc>
              <a:spcBef>
                <a:spcPct val="0"/>
              </a:spcBef>
              <a:spcAft>
                <a:spcPct val="0"/>
              </a:spcAft>
              <a:defRPr/>
            </a:pPr>
            <a:r>
              <a:rPr kumimoji="0" lang="ja-JP" altLang="en-US" kern="0" dirty="0">
                <a:solidFill>
                  <a:prstClr val="black"/>
                </a:solidFill>
                <a:latin typeface="ＭＳ Ｐゴシック"/>
              </a:rPr>
              <a:t>　 ・　診療所や中小病院における主治医機能の評価</a:t>
            </a:r>
            <a:endParaRPr kumimoji="0" lang="en-US" altLang="ja-JP" kern="0" dirty="0">
              <a:solidFill>
                <a:prstClr val="black"/>
              </a:solidFill>
              <a:latin typeface="ＭＳ Ｐゴシック"/>
            </a:endParaRPr>
          </a:p>
          <a:p>
            <a:pPr fontAlgn="base">
              <a:lnSpc>
                <a:spcPts val="2000"/>
              </a:lnSpc>
              <a:spcBef>
                <a:spcPct val="0"/>
              </a:spcBef>
              <a:spcAft>
                <a:spcPct val="0"/>
              </a:spcAft>
              <a:defRPr/>
            </a:pPr>
            <a:r>
              <a:rPr kumimoji="0" lang="ja-JP" altLang="en-US" kern="0" dirty="0">
                <a:solidFill>
                  <a:prstClr val="black"/>
                </a:solidFill>
                <a:latin typeface="ＭＳ Ｐゴシック"/>
              </a:rPr>
              <a:t>　 ・　大病院の専門外来の評価</a:t>
            </a:r>
            <a:endParaRPr kumimoji="0" lang="en-US" altLang="ja-JP" kern="0" dirty="0">
              <a:solidFill>
                <a:prstClr val="black"/>
              </a:solidFill>
              <a:latin typeface="ＭＳ Ｐゴシック"/>
            </a:endParaRPr>
          </a:p>
          <a:p>
            <a:pPr fontAlgn="base">
              <a:lnSpc>
                <a:spcPts val="2000"/>
              </a:lnSpc>
              <a:spcBef>
                <a:spcPct val="0"/>
              </a:spcBef>
              <a:spcAft>
                <a:spcPct val="0"/>
              </a:spcAft>
              <a:defRPr/>
            </a:pPr>
            <a:r>
              <a:rPr kumimoji="0" lang="ja-JP" altLang="en-US" kern="0" dirty="0">
                <a:solidFill>
                  <a:prstClr val="black"/>
                </a:solidFill>
                <a:latin typeface="ＭＳ Ｐゴシック"/>
              </a:rPr>
              <a:t>　 ・　大病院の紹介外来を更に推進する方策　等</a:t>
            </a:r>
            <a:endParaRPr kumimoji="0" lang="en-US" altLang="ja-JP" kern="0" dirty="0">
              <a:solidFill>
                <a:prstClr val="black"/>
              </a:solidFill>
              <a:latin typeface="ＭＳ Ｐゴシック"/>
            </a:endParaRPr>
          </a:p>
        </p:txBody>
      </p:sp>
      <p:sp>
        <p:nvSpPr>
          <p:cNvPr id="8" name="Rectangle 4"/>
          <p:cNvSpPr>
            <a:spLocks noChangeArrowheads="1"/>
          </p:cNvSpPr>
          <p:nvPr/>
        </p:nvSpPr>
        <p:spPr bwMode="auto">
          <a:xfrm>
            <a:off x="345678" y="2852738"/>
            <a:ext cx="9360826" cy="3427412"/>
          </a:xfrm>
          <a:prstGeom prst="rect">
            <a:avLst/>
          </a:prstGeom>
          <a:solidFill>
            <a:srgbClr val="CCECFF"/>
          </a:solidFill>
          <a:ln w="9525">
            <a:solidFill>
              <a:srgbClr val="000000"/>
            </a:solidFill>
            <a:miter lim="800000"/>
            <a:headEnd/>
            <a:tailEnd/>
          </a:ln>
        </p:spPr>
        <p:txBody>
          <a:bodyPr>
            <a:spAutoFit/>
          </a:bodyPr>
          <a:lstStyle/>
          <a:p>
            <a:pPr fontAlgn="base">
              <a:lnSpc>
                <a:spcPts val="2000"/>
              </a:lnSpc>
              <a:defRPr/>
            </a:pPr>
            <a:r>
              <a:rPr lang="en-US" altLang="ja-JP" sz="1900" b="1" dirty="0">
                <a:solidFill>
                  <a:srgbClr val="000000"/>
                </a:solidFill>
                <a:latin typeface="ＭＳ Ｐゴシック"/>
              </a:rPr>
              <a:t>《</a:t>
            </a:r>
            <a:r>
              <a:rPr lang="ja-JP" altLang="en-US" sz="1900" b="1" dirty="0">
                <a:solidFill>
                  <a:srgbClr val="000000"/>
                </a:solidFill>
                <a:latin typeface="ＭＳ Ｐゴシック"/>
              </a:rPr>
              <a:t>在宅医療</a:t>
            </a:r>
            <a:r>
              <a:rPr lang="en-US" altLang="ja-JP" sz="1900" b="1" dirty="0">
                <a:solidFill>
                  <a:srgbClr val="000000"/>
                </a:solidFill>
                <a:latin typeface="ＭＳ Ｐゴシック"/>
              </a:rPr>
              <a:t>》</a:t>
            </a:r>
          </a:p>
          <a:p>
            <a:pPr fontAlgn="base">
              <a:lnSpc>
                <a:spcPts val="2000"/>
              </a:lnSpc>
              <a:defRPr/>
            </a:pPr>
            <a:r>
              <a:rPr kumimoji="0" lang="ja-JP" altLang="en-US" sz="1900" kern="0" dirty="0">
                <a:solidFill>
                  <a:prstClr val="black"/>
                </a:solidFill>
                <a:latin typeface="ＭＳ Ｐゴシック"/>
              </a:rPr>
              <a:t> ○ 住み慣れた地域にできるだけ長く暮らせるよう、地域ごとに地域包括ケアシステ</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ムを構築</a:t>
            </a:r>
            <a:endParaRPr kumimoji="0" lang="en-US" altLang="ja-JP" sz="1900" kern="0" dirty="0">
              <a:solidFill>
                <a:prstClr val="black"/>
              </a:solidFill>
              <a:latin typeface="ＭＳ Ｐゴシック"/>
            </a:endParaRPr>
          </a:p>
          <a:p>
            <a:pPr fontAlgn="base">
              <a:lnSpc>
                <a:spcPts val="2000"/>
              </a:lnSpc>
              <a:defRPr/>
            </a:pPr>
            <a:r>
              <a:rPr kumimoji="0" lang="ja-JP" altLang="en-US" sz="1900" kern="0" dirty="0">
                <a:solidFill>
                  <a:prstClr val="black"/>
                </a:solidFill>
                <a:latin typeface="ＭＳ Ｐゴシック"/>
              </a:rPr>
              <a:t> ○ 主治医を中心に、病院、医科診療所、歯科診療所、薬局、訪問看護ステーション、</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介護事業所等が連携し、地域で急変時の対応や看取りを含めた在宅医療を提供</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できる体制の構築</a:t>
            </a:r>
            <a:endParaRPr kumimoji="0" lang="en-US" altLang="ja-JP" sz="1900" kern="0" dirty="0">
              <a:solidFill>
                <a:prstClr val="black"/>
              </a:solidFill>
              <a:latin typeface="ＭＳ Ｐゴシック"/>
            </a:endParaRPr>
          </a:p>
          <a:p>
            <a:pPr fontAlgn="base">
              <a:lnSpc>
                <a:spcPts val="2000"/>
              </a:lnSpc>
              <a:defRPr/>
            </a:pPr>
            <a:r>
              <a:rPr kumimoji="0" lang="en-US" altLang="ja-JP" sz="1900" kern="0" dirty="0">
                <a:solidFill>
                  <a:prstClr val="black"/>
                </a:solidFill>
                <a:latin typeface="ＭＳ Ｐゴシック"/>
              </a:rPr>
              <a:t> </a:t>
            </a:r>
            <a:r>
              <a:rPr kumimoji="0" lang="ja-JP" altLang="en-US" sz="1900" kern="0" dirty="0">
                <a:solidFill>
                  <a:prstClr val="black"/>
                </a:solidFill>
                <a:latin typeface="ＭＳ Ｐゴシック"/>
              </a:rPr>
              <a:t>○ 在宅医療を担う医療機関の量の確保</a:t>
            </a:r>
            <a:endParaRPr kumimoji="0" lang="en-US" altLang="ja-JP" sz="1900" kern="0" dirty="0">
              <a:solidFill>
                <a:prstClr val="black"/>
              </a:solidFill>
              <a:latin typeface="ＭＳ Ｐゴシック"/>
            </a:endParaRPr>
          </a:p>
          <a:p>
            <a:pPr fontAlgn="base">
              <a:lnSpc>
                <a:spcPts val="2000"/>
              </a:lnSpc>
              <a:defRPr/>
            </a:pPr>
            <a:r>
              <a:rPr kumimoji="0" lang="ja-JP" altLang="en-US" sz="1900" kern="0" dirty="0">
                <a:solidFill>
                  <a:prstClr val="black"/>
                </a:solidFill>
                <a:latin typeface="ＭＳ Ｐゴシック"/>
              </a:rPr>
              <a:t> ○ 患者のニーズに対応した質の高い在宅医療の提供の推進</a:t>
            </a:r>
            <a:endParaRPr kumimoji="0" lang="en-US" altLang="ja-JP" sz="1900" kern="0" dirty="0">
              <a:solidFill>
                <a:prstClr val="black"/>
              </a:solidFill>
              <a:latin typeface="ＭＳ Ｐゴシック"/>
            </a:endParaRPr>
          </a:p>
          <a:p>
            <a:pPr fontAlgn="base">
              <a:lnSpc>
                <a:spcPts val="2000"/>
              </a:lnSpc>
              <a:defRPr/>
            </a:pPr>
            <a:r>
              <a:rPr kumimoji="0" lang="ja-JP" altLang="en-US" kern="0" dirty="0">
                <a:solidFill>
                  <a:prstClr val="black"/>
                </a:solidFill>
                <a:latin typeface="ＭＳ Ｐゴシック"/>
              </a:rPr>
              <a:t>   ・　在支診・在支病の機能強化</a:t>
            </a:r>
            <a:endParaRPr kumimoji="0" lang="en-US" altLang="ja-JP" kern="0" dirty="0">
              <a:solidFill>
                <a:prstClr val="black"/>
              </a:solidFill>
              <a:latin typeface="ＭＳ Ｐゴシック"/>
            </a:endParaRPr>
          </a:p>
          <a:p>
            <a:pPr fontAlgn="base">
              <a:lnSpc>
                <a:spcPts val="2000"/>
              </a:lnSpc>
              <a:defRPr/>
            </a:pPr>
            <a:r>
              <a:rPr kumimoji="0" lang="ja-JP" altLang="en-US" kern="0" dirty="0">
                <a:solidFill>
                  <a:prstClr val="black"/>
                </a:solidFill>
                <a:latin typeface="ＭＳ Ｐゴシック"/>
              </a:rPr>
              <a:t>　 ・　在支診・在支病以外の医療機関による在宅医療の推進</a:t>
            </a:r>
            <a:endParaRPr kumimoji="0" lang="en-US" altLang="ja-JP" kern="0" dirty="0">
              <a:solidFill>
                <a:prstClr val="black"/>
              </a:solidFill>
              <a:latin typeface="ＭＳ Ｐゴシック"/>
            </a:endParaRPr>
          </a:p>
          <a:p>
            <a:pPr marL="173038" indent="-173038">
              <a:lnSpc>
                <a:spcPts val="2000"/>
              </a:lnSpc>
              <a:defRPr/>
            </a:pPr>
            <a:r>
              <a:rPr kumimoji="0" lang="ja-JP" altLang="en-US" kern="0" dirty="0">
                <a:solidFill>
                  <a:prstClr val="black"/>
                </a:solidFill>
                <a:latin typeface="ＭＳ Ｐゴシック"/>
              </a:rPr>
              <a:t>　 ・　機能に応じた訪問看護ステーションの評価、大規模化の推進</a:t>
            </a:r>
            <a:endParaRPr kumimoji="0" lang="en-US" altLang="ja-JP" kern="0" dirty="0">
              <a:solidFill>
                <a:prstClr val="black"/>
              </a:solidFill>
              <a:latin typeface="ＭＳ Ｐゴシック"/>
            </a:endParaRPr>
          </a:p>
          <a:p>
            <a:pPr marL="173038" indent="-173038">
              <a:lnSpc>
                <a:spcPts val="2000"/>
              </a:lnSpc>
              <a:defRPr/>
            </a:pPr>
            <a:r>
              <a:rPr kumimoji="0" lang="ja-JP" altLang="en-US" kern="0" dirty="0">
                <a:solidFill>
                  <a:prstClr val="black"/>
                </a:solidFill>
                <a:latin typeface="ＭＳ Ｐゴシック"/>
              </a:rPr>
              <a:t>　 ・　在宅歯科医療の推進　・　在宅薬剤管理指導の推進</a:t>
            </a:r>
            <a:endParaRPr kumimoji="0" lang="en-US" altLang="ja-JP" kern="0" dirty="0">
              <a:solidFill>
                <a:prstClr val="black"/>
              </a:solidFill>
              <a:latin typeface="ＭＳ Ｐゴシック"/>
            </a:endParaRPr>
          </a:p>
          <a:p>
            <a:pPr marL="173038" indent="-173038">
              <a:lnSpc>
                <a:spcPts val="2000"/>
              </a:lnSpc>
              <a:defRPr/>
            </a:pPr>
            <a:r>
              <a:rPr kumimoji="0" lang="ja-JP" altLang="en-US" kern="0" dirty="0">
                <a:solidFill>
                  <a:prstClr val="black"/>
                </a:solidFill>
                <a:latin typeface="ＭＳ Ｐゴシック"/>
              </a:rPr>
              <a:t>　 ・　訪問診療の適正化　等</a:t>
            </a:r>
            <a:endParaRPr kumimoji="0" lang="en-US" altLang="ja-JP" kern="0" dirty="0">
              <a:solidFill>
                <a:prstClr val="black"/>
              </a:solidFill>
              <a:latin typeface="ＭＳ Ｐゴシック"/>
            </a:endParaRPr>
          </a:p>
        </p:txBody>
      </p:sp>
      <p:sp>
        <p:nvSpPr>
          <p:cNvPr id="179205" name="Rectangle 4"/>
          <p:cNvSpPr>
            <a:spLocks noChangeArrowheads="1"/>
          </p:cNvSpPr>
          <p:nvPr/>
        </p:nvSpPr>
        <p:spPr bwMode="auto">
          <a:xfrm>
            <a:off x="340534" y="677863"/>
            <a:ext cx="8279077" cy="374650"/>
          </a:xfrm>
          <a:prstGeom prst="rect">
            <a:avLst/>
          </a:prstGeom>
          <a:solidFill>
            <a:srgbClr val="FFFF00">
              <a:alpha val="45097"/>
            </a:srgbClr>
          </a:solidFill>
          <a:ln w="95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2000" smtClean="0">
                <a:solidFill>
                  <a:srgbClr val="000000"/>
                </a:solidFill>
              </a:rPr>
              <a:t>重点課題：医療機関の機能分化・強化と連携、在宅医療の充実等</a:t>
            </a:r>
            <a:endParaRPr lang="en-US" altLang="ja-JP" sz="2000" smtClean="0">
              <a:solidFill>
                <a:srgbClr val="000000"/>
              </a:solidFill>
            </a:endParaRPr>
          </a:p>
        </p:txBody>
      </p:sp>
      <p:sp>
        <p:nvSpPr>
          <p:cNvPr id="13" name="Rectangle 2"/>
          <p:cNvSpPr>
            <a:spLocks noGrp="1" noChangeArrowheads="1"/>
          </p:cNvSpPr>
          <p:nvPr>
            <p:ph type="ctrTitle"/>
          </p:nvPr>
        </p:nvSpPr>
        <p:spPr>
          <a:xfrm>
            <a:off x="342239" y="26998"/>
            <a:ext cx="6328833" cy="504825"/>
          </a:xfrm>
        </p:spPr>
        <p:txBody>
          <a:bodyPr/>
          <a:lstStyle/>
          <a:p>
            <a:pPr algn="l" eaLnBrk="1" hangingPunct="1">
              <a:defRPr/>
            </a:pPr>
            <a:r>
              <a:rPr lang="ja-JP" altLang="en-US" sz="2600" dirty="0" smtClean="0">
                <a:ea typeface="HG創英角ｺﾞｼｯｸUB" pitchFamily="49" charset="-128"/>
              </a:rPr>
              <a:t>平成</a:t>
            </a:r>
            <a:r>
              <a:rPr lang="ja-JP" altLang="en-US" sz="2600" dirty="0">
                <a:ea typeface="HG創英角ｺﾞｼｯｸUB" pitchFamily="49" charset="-128"/>
              </a:rPr>
              <a:t>２６</a:t>
            </a:r>
            <a:r>
              <a:rPr lang="ja-JP" altLang="en-US" sz="2600" dirty="0" smtClean="0">
                <a:ea typeface="HG創英角ｺﾞｼｯｸUB" pitchFamily="49" charset="-128"/>
              </a:rPr>
              <a:t>年度診療報酬改定の基本方針</a:t>
            </a:r>
            <a:endParaRPr lang="ja-JP" altLang="en-US" sz="2600" dirty="0" smtClean="0">
              <a:latin typeface="+mj-ea"/>
            </a:endParaRPr>
          </a:p>
        </p:txBody>
      </p:sp>
      <p:sp>
        <p:nvSpPr>
          <p:cNvPr id="179207" name="Rectangle 2"/>
          <p:cNvSpPr>
            <a:spLocks noChangeArrowheads="1"/>
          </p:cNvSpPr>
          <p:nvPr/>
        </p:nvSpPr>
        <p:spPr bwMode="auto">
          <a:xfrm>
            <a:off x="4796499" y="355612"/>
            <a:ext cx="4904846"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spcBef>
                <a:spcPct val="0"/>
              </a:spcBef>
              <a:spcAft>
                <a:spcPct val="0"/>
              </a:spcAft>
              <a:buFontTx/>
              <a:buNone/>
            </a:pPr>
            <a:r>
              <a:rPr lang="ja-JP" altLang="en-US" sz="1800" smtClean="0">
                <a:solidFill>
                  <a:srgbClr val="000000"/>
                </a:solidFill>
                <a:latin typeface="ＭＳ Ｐゴシック" pitchFamily="50" charset="-128"/>
              </a:rPr>
              <a:t>［平成</a:t>
            </a:r>
            <a:r>
              <a:rPr lang="en-US" altLang="ja-JP" sz="1800" smtClean="0">
                <a:solidFill>
                  <a:srgbClr val="000000"/>
                </a:solidFill>
                <a:latin typeface="ＭＳ Ｐゴシック" pitchFamily="50" charset="-128"/>
              </a:rPr>
              <a:t>25</a:t>
            </a:r>
            <a:r>
              <a:rPr lang="ja-JP" altLang="en-US" sz="1800" smtClean="0">
                <a:solidFill>
                  <a:srgbClr val="000000"/>
                </a:solidFill>
                <a:latin typeface="ＭＳ Ｐゴシック" pitchFamily="50" charset="-128"/>
              </a:rPr>
              <a:t>年</a:t>
            </a:r>
            <a:r>
              <a:rPr lang="en-US" altLang="ja-JP" sz="1800" smtClean="0">
                <a:solidFill>
                  <a:srgbClr val="000000"/>
                </a:solidFill>
                <a:latin typeface="ＭＳ Ｐゴシック" pitchFamily="50" charset="-128"/>
              </a:rPr>
              <a:t>12</a:t>
            </a:r>
            <a:r>
              <a:rPr lang="ja-JP" altLang="en-US" sz="1800" smtClean="0">
                <a:solidFill>
                  <a:srgbClr val="000000"/>
                </a:solidFill>
                <a:latin typeface="ＭＳ Ｐゴシック" pitchFamily="50" charset="-128"/>
              </a:rPr>
              <a:t>月</a:t>
            </a:r>
            <a:r>
              <a:rPr lang="en-US" altLang="ja-JP" sz="1800" smtClean="0">
                <a:solidFill>
                  <a:srgbClr val="000000"/>
                </a:solidFill>
                <a:latin typeface="ＭＳ Ｐゴシック" pitchFamily="50" charset="-128"/>
              </a:rPr>
              <a:t>6</a:t>
            </a:r>
            <a:r>
              <a:rPr lang="ja-JP" altLang="en-US" sz="1800" smtClean="0">
                <a:solidFill>
                  <a:srgbClr val="000000"/>
                </a:solidFill>
                <a:latin typeface="ＭＳ Ｐゴシック" pitchFamily="50" charset="-128"/>
              </a:rPr>
              <a:t>日医療部会・医療保険部会］</a:t>
            </a:r>
          </a:p>
        </p:txBody>
      </p:sp>
      <p:sp>
        <p:nvSpPr>
          <p:cNvPr id="9"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7</a:t>
            </a:fld>
            <a:endParaRPr lang="ja-JP" altLang="en-US" dirty="0">
              <a:solidFill>
                <a:prstClr val="black"/>
              </a:solidFill>
              <a:latin typeface="Calibri"/>
            </a:endParaRPr>
          </a:p>
        </p:txBody>
      </p:sp>
    </p:spTree>
    <p:extLst>
      <p:ext uri="{BB962C8B-B14F-4D97-AF65-F5344CB8AC3E}">
        <p14:creationId xmlns:p14="http://schemas.microsoft.com/office/powerpoint/2010/main" xmlns="" val="32337227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642552"/>
            <a:ext cx="9511189" cy="6203092"/>
          </a:xfrm>
          <a:prstGeom prst="rect">
            <a:avLst/>
          </a:prstGeom>
          <a:solidFill>
            <a:srgbClr val="FFFFAF">
              <a:alpha val="49804"/>
            </a:srgbClr>
          </a:solidFill>
          <a:ln w="9525">
            <a:solidFill>
              <a:schemeClr val="tx1"/>
            </a:solidFill>
            <a:miter lim="800000"/>
            <a:headEnd/>
            <a:tailEnd/>
          </a:ln>
        </p:spPr>
        <p:txBody>
          <a:bodyPr/>
          <a:lstStyle/>
          <a:p>
            <a:endParaRPr lang="en-US" altLang="ja-JP" sz="2200" dirty="0" smtClean="0">
              <a:solidFill>
                <a:prstClr val="black"/>
              </a:solidFill>
            </a:endParaRPr>
          </a:p>
          <a:p>
            <a:pPr marL="271463" indent="-271463">
              <a:buFont typeface="Wingdings" pitchFamily="2" charset="2"/>
              <a:buChar char="Ø"/>
            </a:pPr>
            <a:r>
              <a:rPr lang="ja-JP" altLang="en-US" sz="2000" dirty="0" smtClean="0">
                <a:solidFill>
                  <a:prstClr val="black"/>
                </a:solidFill>
              </a:rPr>
              <a:t>廃用症候群に対するリハビリテーションの評価を適正化するとともに、対象患者から他の疾患別リハビリテーション等の対象患者を除く。</a:t>
            </a:r>
            <a:endParaRPr lang="en-US" altLang="ja-JP" sz="2000" dirty="0" smtClean="0">
              <a:solidFill>
                <a:prstClr val="black"/>
              </a:solidFill>
            </a:endParaRPr>
          </a:p>
          <a:p>
            <a:pPr marL="271463" indent="-271463">
              <a:buFont typeface="Wingdings" pitchFamily="2" charset="2"/>
              <a:buChar char="Ø"/>
            </a:pPr>
            <a:endParaRPr lang="en-US" altLang="ja-JP"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r>
              <a:rPr lang="ja-JP" altLang="en-US" sz="2400" dirty="0" smtClean="0">
                <a:solidFill>
                  <a:prstClr val="black"/>
                </a:solidFill>
              </a:rPr>
              <a:t>　　　　　　</a:t>
            </a:r>
            <a:endParaRPr lang="en-US" altLang="ja-JP" sz="2400" u="sng" dirty="0" smtClean="0">
              <a:solidFill>
                <a:srgbClr val="0070C0"/>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2400" dirty="0" smtClean="0">
              <a:solidFill>
                <a:prstClr val="black"/>
              </a:solidFill>
            </a:endParaRPr>
          </a:p>
          <a:p>
            <a:pPr marL="271463" indent="-271463">
              <a:buFont typeface="Wingdings" pitchFamily="2" charset="2"/>
              <a:buChar char="Ø"/>
            </a:pPr>
            <a:endParaRPr lang="en-US" altLang="ja-JP" sz="800" dirty="0" smtClean="0">
              <a:solidFill>
                <a:prstClr val="black"/>
              </a:solidFill>
            </a:endParaRPr>
          </a:p>
          <a:p>
            <a:pPr marL="271463" indent="-271463">
              <a:buFont typeface="Wingdings" pitchFamily="2" charset="2"/>
              <a:buChar char="Ø"/>
            </a:pPr>
            <a:endParaRPr lang="en-US" altLang="ja-JP" sz="800" dirty="0">
              <a:solidFill>
                <a:prstClr val="black"/>
              </a:solidFill>
            </a:endParaRPr>
          </a:p>
          <a:p>
            <a:r>
              <a:rPr lang="ja-JP" altLang="en-US" sz="2200" dirty="0" smtClean="0">
                <a:solidFill>
                  <a:prstClr val="black"/>
                </a:solidFill>
              </a:rPr>
              <a:t>　</a:t>
            </a:r>
            <a:endParaRPr lang="en-US" altLang="ja-JP" sz="2200" dirty="0">
              <a:solidFill>
                <a:prstClr val="black"/>
              </a:solidFill>
            </a:endParaRPr>
          </a:p>
        </p:txBody>
      </p:sp>
      <p:graphicFrame>
        <p:nvGraphicFramePr>
          <p:cNvPr id="9" name="表 8"/>
          <p:cNvGraphicFramePr>
            <a:graphicFrameLocks noGrp="1"/>
          </p:cNvGraphicFramePr>
          <p:nvPr>
            <p:extLst/>
          </p:nvPr>
        </p:nvGraphicFramePr>
        <p:xfrm>
          <a:off x="251105" y="1886943"/>
          <a:ext cx="4524502" cy="914400"/>
        </p:xfrm>
        <a:graphic>
          <a:graphicData uri="http://schemas.openxmlformats.org/drawingml/2006/table">
            <a:tbl>
              <a:tblPr firstRow="1" bandRow="1">
                <a:tableStyleId>{22838BEF-8BB2-4498-84A7-C5851F593DF1}</a:tableStyleId>
              </a:tblPr>
              <a:tblGrid>
                <a:gridCol w="3666407"/>
                <a:gridCol w="858095"/>
              </a:tblGrid>
              <a:tr h="288000">
                <a:tc>
                  <a:txBody>
                    <a:bodyPr/>
                    <a:lstStyle/>
                    <a:p>
                      <a:pPr algn="ctr"/>
                      <a:r>
                        <a:rPr kumimoji="1" lang="ja-JP" altLang="en-US" sz="1400" b="0" dirty="0" smtClean="0"/>
                        <a:t>脳血管疾患等リハビリテーション料</a:t>
                      </a:r>
                      <a:r>
                        <a:rPr kumimoji="1" lang="en-US" altLang="ja-JP" sz="1400" b="0" dirty="0" smtClean="0"/>
                        <a:t>(Ⅰ)</a:t>
                      </a:r>
                      <a:r>
                        <a:rPr kumimoji="1" lang="ja-JP" altLang="en-US" sz="1400" b="0" dirty="0" smtClean="0"/>
                        <a:t>　</a:t>
                      </a:r>
                      <a:endParaRPr kumimoji="1" lang="ja-JP" altLang="en-US" sz="1400" b="0" dirty="0"/>
                    </a:p>
                  </a:txBody>
                  <a:tcPr marL="99060" marR="99060" anchor="ctr"/>
                </a:tc>
                <a:tc>
                  <a:txBody>
                    <a:bodyPr/>
                    <a:lstStyle/>
                    <a:p>
                      <a:pPr algn="ctr"/>
                      <a:r>
                        <a:rPr kumimoji="1" lang="ja-JP" altLang="en-US" sz="1400" b="0" dirty="0" smtClean="0"/>
                        <a:t>２３５点</a:t>
                      </a:r>
                      <a:endParaRPr kumimoji="1" lang="en-US" altLang="ja-JP" sz="1400" b="0" dirty="0" smtClean="0">
                        <a:latin typeface="ＭＳ ゴシック" pitchFamily="49" charset="-128"/>
                        <a:ea typeface="ＭＳ ゴシック" pitchFamily="49" charset="-128"/>
                      </a:endParaRPr>
                    </a:p>
                  </a:txBody>
                  <a:tcPr marL="99060" marR="99060" anchor="ctr"/>
                </a:tc>
              </a:tr>
              <a:tr h="288000">
                <a:tc>
                  <a:txBody>
                    <a:bodyPr/>
                    <a:lstStyle/>
                    <a:p>
                      <a:pPr algn="ctr"/>
                      <a:r>
                        <a:rPr kumimoji="1" lang="ja-JP" altLang="en-US" sz="1400" dirty="0" smtClean="0"/>
                        <a:t>脳血管疾患等リハビリテーション料</a:t>
                      </a:r>
                      <a:r>
                        <a:rPr kumimoji="1" lang="en-US" altLang="ja-JP" sz="1400" dirty="0" smtClean="0"/>
                        <a:t>(Ⅱ)</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dirty="0" smtClean="0"/>
                        <a:t>１９０点</a:t>
                      </a:r>
                      <a:endParaRPr kumimoji="1" lang="en-US" altLang="ja-JP" sz="1400" b="0" dirty="0" smtClean="0">
                        <a:latin typeface="ＭＳ ゴシック" pitchFamily="49" charset="-128"/>
                        <a:ea typeface="ＭＳ ゴシック" pitchFamily="49" charset="-128"/>
                      </a:endParaRPr>
                    </a:p>
                  </a:txBody>
                  <a:tcPr marL="99060" marR="99060" anchor="ctr"/>
                </a:tc>
              </a:tr>
              <a:tr h="288000">
                <a:tc>
                  <a:txBody>
                    <a:bodyPr/>
                    <a:lstStyle/>
                    <a:p>
                      <a:pPr algn="ctr"/>
                      <a:r>
                        <a:rPr kumimoji="1" lang="ja-JP" altLang="en-US" sz="1400" dirty="0" smtClean="0"/>
                        <a:t>脳血管疾患等リハビリテーション料</a:t>
                      </a:r>
                      <a:r>
                        <a:rPr kumimoji="1" lang="en-US" altLang="ja-JP" sz="1400" dirty="0" smtClean="0"/>
                        <a:t>(Ⅲ)</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dirty="0" smtClean="0"/>
                        <a:t>１００点</a:t>
                      </a:r>
                      <a:endParaRPr kumimoji="1" lang="en-US" altLang="ja-JP" sz="1400" b="0" dirty="0" smtClean="0">
                        <a:latin typeface="ＭＳ ゴシック" pitchFamily="49" charset="-128"/>
                        <a:ea typeface="ＭＳ ゴシック" pitchFamily="49" charset="-128"/>
                      </a:endParaRPr>
                    </a:p>
                  </a:txBody>
                  <a:tcPr marL="99060" marR="99060" anchor="ctr"/>
                </a:tc>
              </a:tr>
            </a:tbl>
          </a:graphicData>
        </a:graphic>
      </p:graphicFrame>
      <p:sp>
        <p:nvSpPr>
          <p:cNvPr id="10" name="テキスト ボックス 9"/>
          <p:cNvSpPr txBox="1"/>
          <p:nvPr/>
        </p:nvSpPr>
        <p:spPr>
          <a:xfrm>
            <a:off x="4113029" y="1575643"/>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11" name="テキスト ボックス 10"/>
          <p:cNvSpPr txBox="1"/>
          <p:nvPr/>
        </p:nvSpPr>
        <p:spPr>
          <a:xfrm>
            <a:off x="8698025" y="1568243"/>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xmlns="" val="3684723986"/>
              </p:ext>
            </p:extLst>
          </p:nvPr>
        </p:nvGraphicFramePr>
        <p:xfrm>
          <a:off x="5056048" y="1886146"/>
          <a:ext cx="4524502" cy="914400"/>
        </p:xfrm>
        <a:graphic>
          <a:graphicData uri="http://schemas.openxmlformats.org/drawingml/2006/table">
            <a:tbl>
              <a:tblPr firstRow="1" bandRow="1">
                <a:tableStyleId>{8A107856-5554-42FB-B03E-39F5DBC370BA}</a:tableStyleId>
              </a:tblPr>
              <a:tblGrid>
                <a:gridCol w="3666407"/>
                <a:gridCol w="858095"/>
              </a:tblGrid>
              <a:tr h="228728">
                <a:tc>
                  <a:txBody>
                    <a:bodyPr/>
                    <a:lstStyle/>
                    <a:p>
                      <a:pPr algn="ctr"/>
                      <a:r>
                        <a:rPr kumimoji="1" lang="ja-JP" altLang="en-US" sz="1400" b="0" dirty="0" smtClean="0"/>
                        <a:t>脳血管疾患等リハビリテーション料</a:t>
                      </a:r>
                      <a:r>
                        <a:rPr kumimoji="1" lang="en-US" altLang="ja-JP" sz="1400" b="0" dirty="0" smtClean="0"/>
                        <a:t>(Ⅰ)</a:t>
                      </a:r>
                      <a:r>
                        <a:rPr kumimoji="1" lang="ja-JP" altLang="en-US" sz="1400" b="0" dirty="0" smtClean="0"/>
                        <a:t>　</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１８０点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algn="ctr"/>
                      <a:r>
                        <a:rPr kumimoji="1" lang="ja-JP" altLang="en-US" sz="1400" dirty="0" smtClean="0"/>
                        <a:t>脳血管疾患等リハビリテーション料</a:t>
                      </a:r>
                      <a:r>
                        <a:rPr kumimoji="1" lang="en-US" altLang="ja-JP" sz="1400" dirty="0" smtClean="0"/>
                        <a:t>(Ⅱ)</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１４６点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49522">
                <a:tc>
                  <a:txBody>
                    <a:bodyPr/>
                    <a:lstStyle/>
                    <a:p>
                      <a:pPr algn="ctr"/>
                      <a:r>
                        <a:rPr kumimoji="1" lang="ja-JP" altLang="en-US" sz="1400" dirty="0" smtClean="0"/>
                        <a:t>脳血管疾患等リハビリテーション料</a:t>
                      </a:r>
                      <a:r>
                        <a:rPr kumimoji="1" lang="en-US" altLang="ja-JP" sz="1400" dirty="0" smtClean="0"/>
                        <a:t>(Ⅲ)</a:t>
                      </a:r>
                      <a:r>
                        <a:rPr kumimoji="1" lang="ja-JP" altLang="en-US" sz="1400" dirty="0" smtClean="0"/>
                        <a:t>　</a:t>
                      </a:r>
                      <a:endParaRPr kumimoji="1" lang="ja-JP" altLang="en-US" sz="1400" b="0" dirty="0"/>
                    </a:p>
                  </a:txBody>
                  <a:tcPr marL="99060" marR="99060" anchor="ctr"/>
                </a:tc>
                <a:tc>
                  <a:txBody>
                    <a:bodyPr/>
                    <a:lstStyle/>
                    <a:p>
                      <a:pPr algn="ctr"/>
                      <a:r>
                        <a:rPr kumimoji="1" lang="ja-JP" altLang="en-US" sz="1400" b="1" u="sng" dirty="0" smtClean="0">
                          <a:solidFill>
                            <a:srgbClr val="0070C0"/>
                          </a:solidFill>
                        </a:rPr>
                        <a:t>７７点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14" name="正方形/長方形 13"/>
          <p:cNvSpPr/>
          <p:nvPr/>
        </p:nvSpPr>
        <p:spPr>
          <a:xfrm>
            <a:off x="191677" y="6364683"/>
            <a:ext cx="9526967" cy="461665"/>
          </a:xfrm>
          <a:prstGeom prst="rect">
            <a:avLst/>
          </a:prstGeom>
        </p:spPr>
        <p:txBody>
          <a:bodyPr wrap="none">
            <a:spAutoFit/>
          </a:bodyPr>
          <a:lstStyle/>
          <a:p>
            <a:r>
              <a:rPr lang="ja-JP" altLang="en-US" sz="1200" b="1" dirty="0" smtClean="0">
                <a:solidFill>
                  <a:prstClr val="black"/>
                </a:solidFill>
              </a:rPr>
              <a:t>（注２）心大血管疾患リハビリテーション</a:t>
            </a:r>
            <a:r>
              <a:rPr lang="en-US" altLang="ja-JP" sz="1200" b="1" dirty="0" smtClean="0">
                <a:solidFill>
                  <a:prstClr val="black"/>
                </a:solidFill>
              </a:rPr>
              <a:t>Ⅱ</a:t>
            </a:r>
            <a:r>
              <a:rPr lang="ja-JP" altLang="en-US" sz="1200" b="1" dirty="0" err="1" smtClean="0">
                <a:solidFill>
                  <a:prstClr val="black"/>
                </a:solidFill>
              </a:rPr>
              <a:t>、</a:t>
            </a:r>
            <a:r>
              <a:rPr lang="ja-JP" altLang="en-US" sz="1200" b="1" dirty="0" smtClean="0">
                <a:solidFill>
                  <a:prstClr val="black"/>
                </a:solidFill>
              </a:rPr>
              <a:t>運動器リハビリテーション料</a:t>
            </a:r>
            <a:r>
              <a:rPr lang="en-US" altLang="ja-JP" sz="1200" b="1" dirty="0" smtClean="0">
                <a:solidFill>
                  <a:prstClr val="black"/>
                </a:solidFill>
              </a:rPr>
              <a:t>Ⅱ</a:t>
            </a:r>
            <a:r>
              <a:rPr lang="ja-JP" altLang="en-US" sz="1200" b="1" dirty="0" smtClean="0">
                <a:solidFill>
                  <a:prstClr val="black"/>
                </a:solidFill>
              </a:rPr>
              <a:t>・</a:t>
            </a:r>
            <a:r>
              <a:rPr lang="en-US" altLang="ja-JP" sz="1200" b="1" dirty="0" smtClean="0">
                <a:solidFill>
                  <a:prstClr val="black"/>
                </a:solidFill>
              </a:rPr>
              <a:t>Ⅲ</a:t>
            </a:r>
            <a:r>
              <a:rPr lang="ja-JP" altLang="en-US" sz="1200" b="1" dirty="0" err="1" smtClean="0">
                <a:solidFill>
                  <a:prstClr val="black"/>
                </a:solidFill>
              </a:rPr>
              <a:t>、</a:t>
            </a:r>
            <a:r>
              <a:rPr lang="ja-JP" altLang="en-US" sz="1200" b="1" dirty="0" smtClean="0">
                <a:solidFill>
                  <a:prstClr val="black"/>
                </a:solidFill>
              </a:rPr>
              <a:t>要介護被保険者等の場合に対する運動器リハビリテーション料</a:t>
            </a:r>
            <a:r>
              <a:rPr lang="en-US" altLang="ja-JP" sz="1200" b="1" dirty="0" smtClean="0">
                <a:solidFill>
                  <a:prstClr val="black"/>
                </a:solidFill>
              </a:rPr>
              <a:t>Ⅰ</a:t>
            </a:r>
            <a:r>
              <a:rPr lang="ja-JP" altLang="en-US" sz="1200" b="1" dirty="0" smtClean="0">
                <a:solidFill>
                  <a:prstClr val="black"/>
                </a:solidFill>
              </a:rPr>
              <a:t>・</a:t>
            </a:r>
            <a:endParaRPr lang="en-US" altLang="ja-JP" sz="1200" b="1" dirty="0" smtClean="0">
              <a:solidFill>
                <a:prstClr val="black"/>
              </a:solidFill>
            </a:endParaRPr>
          </a:p>
          <a:p>
            <a:r>
              <a:rPr lang="ja-JP" altLang="en-US" sz="1200" b="1" dirty="0" smtClean="0">
                <a:solidFill>
                  <a:prstClr val="black"/>
                </a:solidFill>
              </a:rPr>
              <a:t>　　　　</a:t>
            </a:r>
            <a:r>
              <a:rPr lang="en-US" altLang="ja-JP" sz="1200" b="1" dirty="0" smtClean="0">
                <a:solidFill>
                  <a:prstClr val="black"/>
                </a:solidFill>
              </a:rPr>
              <a:t>Ⅱ</a:t>
            </a:r>
            <a:r>
              <a:rPr lang="ja-JP" altLang="en-US" sz="1200" b="1" dirty="0" smtClean="0">
                <a:solidFill>
                  <a:prstClr val="black"/>
                </a:solidFill>
              </a:rPr>
              <a:t>・</a:t>
            </a:r>
            <a:r>
              <a:rPr lang="en-US" altLang="ja-JP" sz="1200" b="1" dirty="0" smtClean="0">
                <a:solidFill>
                  <a:prstClr val="black"/>
                </a:solidFill>
              </a:rPr>
              <a:t>Ⅲ</a:t>
            </a:r>
            <a:r>
              <a:rPr lang="ja-JP" altLang="en-US" sz="1200" b="1" dirty="0" err="1" smtClean="0">
                <a:solidFill>
                  <a:prstClr val="black"/>
                </a:solidFill>
              </a:rPr>
              <a:t>、</a:t>
            </a:r>
            <a:r>
              <a:rPr lang="ja-JP" altLang="en-US" sz="1200" b="1" dirty="0" smtClean="0">
                <a:solidFill>
                  <a:prstClr val="black"/>
                </a:solidFill>
              </a:rPr>
              <a:t>呼吸器リハビリテーション料</a:t>
            </a:r>
            <a:r>
              <a:rPr lang="en-US" altLang="ja-JP" sz="1200" b="1" dirty="0" smtClean="0">
                <a:solidFill>
                  <a:prstClr val="black"/>
                </a:solidFill>
              </a:rPr>
              <a:t>Ⅱ</a:t>
            </a:r>
            <a:r>
              <a:rPr lang="ja-JP" altLang="en-US" sz="1200" b="1" dirty="0" err="1" smtClean="0">
                <a:solidFill>
                  <a:prstClr val="black"/>
                </a:solidFill>
              </a:rPr>
              <a:t>、</a:t>
            </a:r>
            <a:r>
              <a:rPr lang="ja-JP" altLang="en-US" sz="1200" b="1" dirty="0" smtClean="0">
                <a:solidFill>
                  <a:prstClr val="black"/>
                </a:solidFill>
              </a:rPr>
              <a:t>障害児（者）リハビリテーション料　６歳以上１８歳未満・１８歳以上も５点引き上げ。</a:t>
            </a:r>
            <a:endParaRPr lang="ja-JP" altLang="en-US" sz="1200" b="1" dirty="0">
              <a:solidFill>
                <a:prstClr val="black"/>
              </a:solidFill>
            </a:endParaRPr>
          </a:p>
        </p:txBody>
      </p:sp>
      <p:sp>
        <p:nvSpPr>
          <p:cNvPr id="2" name="正方形/長方形 1"/>
          <p:cNvSpPr/>
          <p:nvPr/>
        </p:nvSpPr>
        <p:spPr>
          <a:xfrm>
            <a:off x="181336" y="1583632"/>
            <a:ext cx="3483646" cy="307777"/>
          </a:xfrm>
          <a:prstGeom prst="rect">
            <a:avLst/>
          </a:prstGeom>
        </p:spPr>
        <p:txBody>
          <a:bodyPr wrap="none">
            <a:spAutoFit/>
          </a:bodyPr>
          <a:lstStyle/>
          <a:p>
            <a:pPr algn="ctr"/>
            <a:r>
              <a:rPr lang="en-US" altLang="ja-JP" sz="1400" dirty="0" smtClean="0">
                <a:solidFill>
                  <a:prstClr val="black"/>
                </a:solidFill>
              </a:rPr>
              <a:t>〈</a:t>
            </a:r>
            <a:r>
              <a:rPr lang="ja-JP" altLang="en-US" sz="1400" dirty="0" smtClean="0">
                <a:solidFill>
                  <a:prstClr val="black"/>
                </a:solidFill>
              </a:rPr>
              <a:t>廃</a:t>
            </a:r>
            <a:r>
              <a:rPr lang="ja-JP" altLang="en-US" sz="1400" dirty="0">
                <a:solidFill>
                  <a:prstClr val="black"/>
                </a:solidFill>
              </a:rPr>
              <a:t>用症候群に対する</a:t>
            </a:r>
            <a:r>
              <a:rPr lang="ja-JP" altLang="en-US" sz="1400" dirty="0" smtClean="0">
                <a:solidFill>
                  <a:prstClr val="black"/>
                </a:solidFill>
              </a:rPr>
              <a:t>リハビリテーション料</a:t>
            </a:r>
            <a:r>
              <a:rPr lang="en-US" altLang="ja-JP" sz="1400" dirty="0" smtClean="0">
                <a:solidFill>
                  <a:prstClr val="black"/>
                </a:solidFill>
              </a:rPr>
              <a:t>〉</a:t>
            </a:r>
            <a:endParaRPr lang="ja-JP" altLang="en-US" sz="1400" dirty="0">
              <a:solidFill>
                <a:prstClr val="black"/>
              </a:solidFill>
            </a:endParaRPr>
          </a:p>
        </p:txBody>
      </p:sp>
      <p:sp>
        <p:nvSpPr>
          <p:cNvPr id="3" name="正方形/長方形 2"/>
          <p:cNvSpPr/>
          <p:nvPr/>
        </p:nvSpPr>
        <p:spPr>
          <a:xfrm>
            <a:off x="191564" y="2800546"/>
            <a:ext cx="3728436" cy="338554"/>
          </a:xfrm>
          <a:prstGeom prst="rect">
            <a:avLst/>
          </a:prstGeom>
        </p:spPr>
        <p:txBody>
          <a:bodyPr wrap="square">
            <a:spAutoFit/>
          </a:bodyPr>
          <a:lstStyle/>
          <a:p>
            <a:r>
              <a:rPr lang="en-US" altLang="ja-JP" sz="1400" dirty="0" smtClean="0">
                <a:solidFill>
                  <a:prstClr val="black"/>
                </a:solidFill>
              </a:rPr>
              <a:t>〈</a:t>
            </a:r>
            <a:r>
              <a:rPr lang="ja-JP" altLang="en-US" sz="1400" dirty="0" smtClean="0">
                <a:solidFill>
                  <a:prstClr val="black"/>
                </a:solidFill>
              </a:rPr>
              <a:t>対象患者</a:t>
            </a:r>
            <a:r>
              <a:rPr lang="en-US" altLang="ja-JP" sz="1400" dirty="0" smtClean="0">
                <a:solidFill>
                  <a:prstClr val="black"/>
                </a:solidFill>
              </a:rPr>
              <a:t>〉</a:t>
            </a:r>
            <a:r>
              <a:rPr lang="ja-JP" altLang="en-US" sz="1400" dirty="0" smtClean="0">
                <a:solidFill>
                  <a:prstClr val="black"/>
                </a:solidFill>
              </a:rPr>
              <a:t>　下線部分</a:t>
            </a:r>
            <a:r>
              <a:rPr lang="ja-JP" altLang="en-US" sz="1400" b="1" u="sng" dirty="0" smtClean="0">
                <a:solidFill>
                  <a:srgbClr val="0070C0"/>
                </a:solidFill>
              </a:rPr>
              <a:t>　　　</a:t>
            </a:r>
            <a:r>
              <a:rPr lang="ja-JP" altLang="en-US" sz="1400" dirty="0" smtClean="0">
                <a:solidFill>
                  <a:prstClr val="black"/>
                </a:solidFill>
              </a:rPr>
              <a:t>を追加</a:t>
            </a:r>
            <a:r>
              <a:rPr lang="ja-JP" altLang="en-US" sz="1600" dirty="0" smtClean="0">
                <a:solidFill>
                  <a:prstClr val="black"/>
                </a:solidFill>
              </a:rPr>
              <a:t>　　　　</a:t>
            </a:r>
            <a:endParaRPr lang="ja-JP" altLang="en-US" sz="1600" dirty="0">
              <a:solidFill>
                <a:prstClr val="black"/>
              </a:solidFill>
            </a:endParaRPr>
          </a:p>
        </p:txBody>
      </p:sp>
      <p:graphicFrame>
        <p:nvGraphicFramePr>
          <p:cNvPr id="18" name="表 17"/>
          <p:cNvGraphicFramePr>
            <a:graphicFrameLocks noGrp="1"/>
          </p:cNvGraphicFramePr>
          <p:nvPr>
            <p:extLst>
              <p:ext uri="{D42A27DB-BD31-4B8C-83A1-F6EECF244321}">
                <p14:modId xmlns:p14="http://schemas.microsoft.com/office/powerpoint/2010/main" xmlns="" val="523507014"/>
              </p:ext>
            </p:extLst>
          </p:nvPr>
        </p:nvGraphicFramePr>
        <p:xfrm>
          <a:off x="263351" y="4814891"/>
          <a:ext cx="4499999" cy="1524000"/>
        </p:xfrm>
        <a:graphic>
          <a:graphicData uri="http://schemas.openxmlformats.org/drawingml/2006/table">
            <a:tbl>
              <a:tblPr firstRow="1" bandRow="1">
                <a:tableStyleId>{22838BEF-8BB2-4498-84A7-C5851F593DF1}</a:tableStyleId>
              </a:tblPr>
              <a:tblGrid>
                <a:gridCol w="3671999"/>
                <a:gridCol w="828000"/>
              </a:tblGrid>
              <a:tr h="288000">
                <a:tc>
                  <a:txBody>
                    <a:bodyPr/>
                    <a:lstStyle/>
                    <a:p>
                      <a:pPr marL="0" indent="0" algn="l"/>
                      <a:r>
                        <a:rPr kumimoji="1" lang="ja-JP" altLang="en-US" sz="1400" b="0" dirty="0" smtClean="0">
                          <a:solidFill>
                            <a:schemeClr val="tx1"/>
                          </a:solidFill>
                        </a:rPr>
                        <a:t>心大血管疾患リハビリテーション</a:t>
                      </a:r>
                      <a:r>
                        <a:rPr kumimoji="1" lang="en-US" altLang="ja-JP" sz="1400" b="0" dirty="0" smtClean="0">
                          <a:solidFill>
                            <a:schemeClr val="tx1"/>
                          </a:solidFill>
                        </a:rPr>
                        <a:t>Ⅰ</a:t>
                      </a:r>
                      <a:r>
                        <a:rPr kumimoji="1" lang="ja-JP" altLang="en-US" sz="1400" b="0" dirty="0" smtClean="0">
                          <a:solidFill>
                            <a:schemeClr val="tx1"/>
                          </a:solidFill>
                        </a:rPr>
                        <a:t>　</a:t>
                      </a:r>
                      <a:endParaRPr kumimoji="1" lang="ja-JP" altLang="en-US" sz="1400" b="0" dirty="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２００点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運動器リハビリテーション</a:t>
                      </a:r>
                      <a:r>
                        <a:rPr kumimoji="1" lang="en-US" altLang="ja-JP" sz="1400" b="0" dirty="0" smtClean="0">
                          <a:solidFill>
                            <a:schemeClr val="tx1"/>
                          </a:solidFill>
                        </a:rPr>
                        <a:t>Ⅰ</a:t>
                      </a:r>
                      <a:endParaRPr kumimoji="1" lang="ja-JP" altLang="en-US" sz="1400" b="0"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１７５点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呼吸器リハビリテーション</a:t>
                      </a:r>
                      <a:r>
                        <a:rPr kumimoji="1" lang="en-US" altLang="ja-JP" sz="1400" b="0" dirty="0" smtClean="0">
                          <a:solidFill>
                            <a:schemeClr val="tx1"/>
                          </a:solidFill>
                        </a:rPr>
                        <a:t>Ⅰ</a:t>
                      </a:r>
                      <a:endParaRPr kumimoji="1" lang="ja-JP" altLang="en-US" sz="1400" b="0" dirty="0" smtClean="0">
                        <a:solidFill>
                          <a:schemeClr val="tx1"/>
                        </a:solidFill>
                      </a:endParaRP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１７０点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障害児（者）リハビリテーション料　（６歳未満）</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２２０点</a:t>
                      </a:r>
                      <a:endParaRPr kumimoji="1" lang="ja-JP" altLang="en-US" sz="1400" b="0" dirty="0">
                        <a:solidFill>
                          <a:schemeClr val="tx1"/>
                        </a:solidFill>
                        <a:latin typeface="+mn-ea"/>
                        <a:ea typeface="+mn-ea"/>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がん患者リハビリテーション料</a:t>
                      </a:r>
                    </a:p>
                  </a:txBody>
                  <a:tcPr marL="99060" marR="990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mn-ea"/>
                          <a:ea typeface="+mn-ea"/>
                        </a:rPr>
                        <a:t>２００点</a:t>
                      </a:r>
                      <a:endParaRPr kumimoji="1" lang="ja-JP" altLang="en-US" sz="1400" b="0" dirty="0">
                        <a:solidFill>
                          <a:schemeClr val="tx1"/>
                        </a:solidFill>
                        <a:latin typeface="+mn-ea"/>
                        <a:ea typeface="+mn-ea"/>
                      </a:endParaRPr>
                    </a:p>
                  </a:txBody>
                  <a:tcPr marL="99060" marR="9906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xmlns="" val="1457050496"/>
              </p:ext>
            </p:extLst>
          </p:nvPr>
        </p:nvGraphicFramePr>
        <p:xfrm>
          <a:off x="5113065" y="4793749"/>
          <a:ext cx="4499999" cy="1524000"/>
        </p:xfrm>
        <a:graphic>
          <a:graphicData uri="http://schemas.openxmlformats.org/drawingml/2006/table">
            <a:tbl>
              <a:tblPr firstRow="1" bandRow="1">
                <a:tableStyleId>{8A107856-5554-42FB-B03E-39F5DBC370BA}</a:tableStyleId>
              </a:tblPr>
              <a:tblGrid>
                <a:gridCol w="3671999"/>
                <a:gridCol w="828000"/>
              </a:tblGrid>
              <a:tr h="288000">
                <a:tc>
                  <a:txBody>
                    <a:bodyPr/>
                    <a:lstStyle/>
                    <a:p>
                      <a:pPr marL="0" indent="0" algn="l"/>
                      <a:r>
                        <a:rPr kumimoji="1" lang="ja-JP" altLang="en-US" sz="1400" b="0" dirty="0" smtClean="0"/>
                        <a:t>心大血管疾患リハビリテーション</a:t>
                      </a:r>
                      <a:r>
                        <a:rPr kumimoji="1" lang="en-US" altLang="ja-JP" sz="1400" b="0" dirty="0" smtClean="0"/>
                        <a:t>Ⅰ</a:t>
                      </a:r>
                      <a:endParaRPr kumimoji="1" lang="ja-JP" altLang="en-US" sz="1400" b="0" dirty="0">
                        <a:solidFill>
                          <a:schemeClr val="tx1"/>
                        </a:solidFill>
                      </a:endParaRPr>
                    </a:p>
                  </a:txBody>
                  <a:tcPr marL="99060" marR="99060" anchor="ctr"/>
                </a:tc>
                <a:tc>
                  <a:txBody>
                    <a:bodyPr/>
                    <a:lstStyle/>
                    <a:p>
                      <a:pPr algn="ctr"/>
                      <a:r>
                        <a:rPr kumimoji="1" lang="ja-JP" altLang="en-US" sz="1400" b="1" u="sng" dirty="0" smtClean="0">
                          <a:solidFill>
                            <a:srgbClr val="0070C0"/>
                          </a:solidFill>
                        </a:rPr>
                        <a:t>２０５点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運動器リハビリテーション</a:t>
                      </a:r>
                      <a:r>
                        <a:rPr kumimoji="1" lang="en-US" altLang="ja-JP" sz="1400" dirty="0" smtClean="0"/>
                        <a:t>Ⅰ</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１８０点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呼吸器リハビリテーション</a:t>
                      </a:r>
                      <a:r>
                        <a:rPr kumimoji="1" lang="en-US" altLang="ja-JP" sz="1400" dirty="0" smtClean="0"/>
                        <a:t>Ⅰ</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１７５点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障害児（者）リハビリテーション料　（６歳未満）</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２２５点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がん患者リハビリテーション料</a:t>
                      </a:r>
                      <a:endParaRPr kumimoji="1" lang="ja-JP" altLang="en-US" sz="1400" b="0" dirty="0" smtClean="0">
                        <a:solidFill>
                          <a:schemeClr val="tx1"/>
                        </a:solidFill>
                      </a:endParaRPr>
                    </a:p>
                  </a:txBody>
                  <a:tcPr marL="99060" marR="99060" anchor="ctr"/>
                </a:tc>
                <a:tc>
                  <a:txBody>
                    <a:bodyPr/>
                    <a:lstStyle/>
                    <a:p>
                      <a:pPr algn="ctr"/>
                      <a:r>
                        <a:rPr kumimoji="1" lang="ja-JP" altLang="en-US" sz="1400" b="1" u="sng" dirty="0" smtClean="0">
                          <a:solidFill>
                            <a:srgbClr val="0070C0"/>
                          </a:solidFill>
                        </a:rPr>
                        <a:t>２０５点</a:t>
                      </a:r>
                      <a:endParaRPr kumimoji="1" lang="en-US" altLang="ja-JP" sz="1400" b="1" u="sng" dirty="0" smtClean="0">
                        <a:solidFill>
                          <a:srgbClr val="0070C0"/>
                        </a:solidFill>
                        <a:latin typeface="ＭＳ ゴシック" pitchFamily="49" charset="-128"/>
                        <a:ea typeface="ＭＳ ゴシック" pitchFamily="49" charset="-128"/>
                      </a:endParaRPr>
                    </a:p>
                  </a:txBody>
                  <a:tcPr marL="99060" marR="99060" anchor="ctr"/>
                </a:tc>
              </a:tr>
            </a:tbl>
          </a:graphicData>
        </a:graphic>
      </p:graphicFrame>
      <p:sp>
        <p:nvSpPr>
          <p:cNvPr id="19" name="正方形/長方形 18"/>
          <p:cNvSpPr/>
          <p:nvPr/>
        </p:nvSpPr>
        <p:spPr>
          <a:xfrm>
            <a:off x="4818538" y="2818307"/>
            <a:ext cx="4996844" cy="276999"/>
          </a:xfrm>
          <a:prstGeom prst="rect">
            <a:avLst/>
          </a:prstGeom>
        </p:spPr>
        <p:txBody>
          <a:bodyPr wrap="square">
            <a:spAutoFit/>
          </a:bodyPr>
          <a:lstStyle/>
          <a:p>
            <a:r>
              <a:rPr lang="ja-JP" altLang="en-US" sz="1200" b="1" dirty="0" smtClean="0">
                <a:solidFill>
                  <a:prstClr val="black"/>
                </a:solidFill>
              </a:rPr>
              <a:t>（注１）要介護被保険者等に</a:t>
            </a:r>
            <a:r>
              <a:rPr lang="ja-JP" altLang="en-US" sz="1200" b="1" dirty="0">
                <a:solidFill>
                  <a:prstClr val="black"/>
                </a:solidFill>
              </a:rPr>
              <a:t>対する</a:t>
            </a:r>
            <a:r>
              <a:rPr lang="ja-JP" altLang="en-US" sz="1200" b="1" dirty="0" smtClean="0">
                <a:solidFill>
                  <a:prstClr val="black"/>
                </a:solidFill>
              </a:rPr>
              <a:t>脳血管疾患等リハビリテーションは省略</a:t>
            </a:r>
            <a:endParaRPr lang="ja-JP" altLang="en-US" sz="1200" b="1" dirty="0">
              <a:solidFill>
                <a:prstClr val="black"/>
              </a:solidFill>
            </a:endParaRPr>
          </a:p>
        </p:txBody>
      </p:sp>
      <p:graphicFrame>
        <p:nvGraphicFramePr>
          <p:cNvPr id="20" name="表 19"/>
          <p:cNvGraphicFramePr>
            <a:graphicFrameLocks noGrp="1"/>
          </p:cNvGraphicFramePr>
          <p:nvPr>
            <p:extLst/>
          </p:nvPr>
        </p:nvGraphicFramePr>
        <p:xfrm>
          <a:off x="264491" y="3117371"/>
          <a:ext cx="9324352" cy="944880"/>
        </p:xfrm>
        <a:graphic>
          <a:graphicData uri="http://schemas.openxmlformats.org/drawingml/2006/table">
            <a:tbl>
              <a:tblPr firstRow="1" bandRow="1">
                <a:tableStyleId>{16D9F66E-5EB9-4882-86FB-DCBF35E3C3E4}</a:tableStyleId>
              </a:tblPr>
              <a:tblGrid>
                <a:gridCol w="9324352"/>
              </a:tblGrid>
              <a:tr h="93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strike="noStrike" kern="1200" baseline="0" dirty="0" smtClean="0"/>
                        <a:t>　</a:t>
                      </a:r>
                      <a:r>
                        <a:rPr kumimoji="1" lang="ja-JP" altLang="en-US" sz="1400" b="0" u="none" strike="noStrike" kern="1200" baseline="0" dirty="0" smtClean="0"/>
                        <a:t>外科手術又は肺炎等の治療時の安静による廃用症候群その他のリハビリテーションを要する状態の患者であって、一定程度以上の基本動作能力、応用動作能力、言語聴覚能力及び日常生活能力の低下を来しているもの</a:t>
                      </a:r>
                      <a:r>
                        <a:rPr kumimoji="1" lang="ja-JP" altLang="en-US" sz="1400" b="0" u="sng" strike="noStrike" kern="1200" baseline="0" dirty="0" smtClean="0">
                          <a:solidFill>
                            <a:srgbClr val="0070C0"/>
                          </a:solidFill>
                        </a:rPr>
                        <a:t>であって、心大血管疾患リハビリテーション料、運動器リハビリテーション料、呼吸器リハビリテーション料、障害児（者）リハビリテーション料、がん患者リハビリテーション料の対象となる患者を除く。 </a:t>
                      </a:r>
                      <a:endParaRPr kumimoji="1" lang="ja-JP" altLang="en-US" sz="1400" b="0" dirty="0">
                        <a:solidFill>
                          <a:srgbClr val="0070C0"/>
                        </a:solidFill>
                      </a:endParaRPr>
                    </a:p>
                  </a:txBody>
                  <a:tcPr marL="99060" marR="99060" anchor="ctr"/>
                </a:tc>
              </a:tr>
            </a:tbl>
          </a:graphicData>
        </a:graphic>
      </p:graphicFrame>
      <p:sp>
        <p:nvSpPr>
          <p:cNvPr id="21" name="テキスト ボックス 20"/>
          <p:cNvSpPr txBox="1"/>
          <p:nvPr/>
        </p:nvSpPr>
        <p:spPr>
          <a:xfrm>
            <a:off x="4018319" y="4476337"/>
            <a:ext cx="800219"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現行</a:t>
            </a:r>
            <a:r>
              <a:rPr lang="en-US" altLang="ja-JP" sz="1600" dirty="0" smtClean="0">
                <a:solidFill>
                  <a:prstClr val="black"/>
                </a:solidFill>
              </a:rPr>
              <a:t>】</a:t>
            </a:r>
            <a:endParaRPr lang="ja-JP" altLang="en-US" sz="1600" dirty="0">
              <a:solidFill>
                <a:prstClr val="black"/>
              </a:solidFill>
            </a:endParaRPr>
          </a:p>
        </p:txBody>
      </p:sp>
      <p:sp>
        <p:nvSpPr>
          <p:cNvPr id="22" name="テキスト ボックス 21"/>
          <p:cNvSpPr txBox="1"/>
          <p:nvPr/>
        </p:nvSpPr>
        <p:spPr>
          <a:xfrm>
            <a:off x="8702894" y="4503890"/>
            <a:ext cx="1005403" cy="338554"/>
          </a:xfrm>
          <a:prstGeom prst="rect">
            <a:avLst/>
          </a:prstGeom>
          <a:noFill/>
        </p:spPr>
        <p:txBody>
          <a:bodyPr wrap="none" rtlCol="0">
            <a:spAutoFit/>
          </a:bodyPr>
          <a:lstStyle/>
          <a:p>
            <a:pPr algn="ctr"/>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23" name="Rectangle 36"/>
          <p:cNvSpPr>
            <a:spLocks noChangeArrowheads="1"/>
          </p:cNvSpPr>
          <p:nvPr/>
        </p:nvSpPr>
        <p:spPr bwMode="auto">
          <a:xfrm>
            <a:off x="182853" y="4148747"/>
            <a:ext cx="4660996" cy="329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000" dirty="0" smtClean="0">
                <a:solidFill>
                  <a:prstClr val="black"/>
                </a:solidFill>
              </a:rPr>
              <a:t>疾患別リハビリテーション等の評価の充実</a:t>
            </a:r>
            <a:endParaRPr lang="ja-JP" altLang="en-US" sz="2000" dirty="0">
              <a:solidFill>
                <a:prstClr val="black"/>
              </a:solidFill>
            </a:endParaRPr>
          </a:p>
        </p:txBody>
      </p:sp>
      <p:sp>
        <p:nvSpPr>
          <p:cNvPr id="24" name="Rectangle 36"/>
          <p:cNvSpPr>
            <a:spLocks noChangeArrowheads="1"/>
          </p:cNvSpPr>
          <p:nvPr/>
        </p:nvSpPr>
        <p:spPr bwMode="auto">
          <a:xfrm>
            <a:off x="170493" y="642552"/>
            <a:ext cx="6180880" cy="3299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just">
              <a:spcBef>
                <a:spcPct val="20000"/>
              </a:spcBef>
            </a:pPr>
            <a:r>
              <a:rPr lang="ja-JP" altLang="en-US" sz="2000" dirty="0" smtClean="0">
                <a:solidFill>
                  <a:prstClr val="black"/>
                </a:solidFill>
              </a:rPr>
              <a:t>廃用症候群に対するリハビリテーションの評価の適正化</a:t>
            </a:r>
            <a:endParaRPr lang="ja-JP" altLang="en-US" sz="2000" dirty="0">
              <a:solidFill>
                <a:prstClr val="black"/>
              </a:solidFill>
            </a:endParaRPr>
          </a:p>
        </p:txBody>
      </p:sp>
      <p:sp>
        <p:nvSpPr>
          <p:cNvPr id="26" name="Rectangle 2"/>
          <p:cNvSpPr>
            <a:spLocks noChangeArrowheads="1"/>
          </p:cNvSpPr>
          <p:nvPr/>
        </p:nvSpPr>
        <p:spPr bwMode="auto">
          <a:xfrm>
            <a:off x="202332" y="39045"/>
            <a:ext cx="9517327" cy="53630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ja-JP" altLang="en-US" kern="0" dirty="0">
                <a:solidFill>
                  <a:srgbClr val="000000"/>
                </a:solidFill>
              </a:rPr>
              <a:t>１２</a:t>
            </a:r>
            <a:r>
              <a:rPr kumimoji="1" lang="ja-JP" altLang="en-US" sz="3200" b="0" i="0" u="none" strike="noStrike" kern="0" cap="none" spc="0" normalizeH="0" baseline="0" noProof="0" dirty="0" err="1" smtClean="0">
                <a:ln>
                  <a:noFill/>
                </a:ln>
                <a:solidFill>
                  <a:srgbClr val="000000"/>
                </a:solidFill>
                <a:effectLst/>
                <a:uLnTx/>
                <a:uFillTx/>
                <a:latin typeface="Calibri" pitchFamily="34" charset="0"/>
                <a:ea typeface="ＭＳ Ｐゴシック" charset="-128"/>
              </a:rPr>
              <a:t>．</a:t>
            </a:r>
            <a:r>
              <a:rPr kumimoji="1" lang="ja-JP" altLang="en-US" sz="3200" b="0" i="0" u="none" strike="noStrike" kern="0" cap="none" spc="0" normalizeH="0" baseline="0" noProof="0" dirty="0" smtClean="0">
                <a:ln>
                  <a:noFill/>
                </a:ln>
                <a:solidFill>
                  <a:srgbClr val="000000"/>
                </a:solidFill>
                <a:effectLst/>
                <a:uLnTx/>
                <a:uFillTx/>
                <a:latin typeface="Calibri" pitchFamily="34" charset="0"/>
                <a:ea typeface="ＭＳ Ｐゴシック" charset="-128"/>
              </a:rPr>
              <a:t>リハビリテーション</a:t>
            </a:r>
          </a:p>
        </p:txBody>
      </p:sp>
      <p:sp>
        <p:nvSpPr>
          <p:cNvPr id="25"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32571070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194402" y="886646"/>
            <a:ext cx="9511189" cy="5793428"/>
          </a:xfrm>
          <a:prstGeom prst="rect">
            <a:avLst/>
          </a:prstGeom>
          <a:solidFill>
            <a:srgbClr val="FFFFAF">
              <a:alpha val="49804"/>
            </a:srgbClr>
          </a:solidFill>
          <a:ln w="9525">
            <a:solidFill>
              <a:schemeClr val="tx1"/>
            </a:solidFill>
            <a:miter lim="800000"/>
            <a:headEnd/>
            <a:tailEnd/>
          </a:ln>
        </p:spPr>
        <p:txBody>
          <a:bodyPr/>
          <a:lstStyle/>
          <a:p>
            <a:endParaRPr lang="en-US" altLang="ja-JP" sz="2000" dirty="0" smtClean="0">
              <a:solidFill>
                <a:prstClr val="black"/>
              </a:solidFill>
            </a:endParaRPr>
          </a:p>
          <a:p>
            <a:pPr marL="271463" indent="-271463">
              <a:lnSpc>
                <a:spcPts val="2000"/>
              </a:lnSpc>
              <a:buFont typeface="Wingdings" pitchFamily="2" charset="2"/>
              <a:buChar char="Ø"/>
            </a:pPr>
            <a:r>
              <a:rPr lang="ja-JP" altLang="en-US" sz="2000" dirty="0" smtClean="0">
                <a:solidFill>
                  <a:prstClr val="black"/>
                </a:solidFill>
              </a:rPr>
              <a:t>　</a:t>
            </a:r>
            <a:r>
              <a:rPr lang="ja-JP" altLang="en-US" dirty="0" smtClean="0">
                <a:solidFill>
                  <a:prstClr val="black"/>
                </a:solidFill>
              </a:rPr>
              <a:t>入院</a:t>
            </a:r>
            <a:r>
              <a:rPr lang="ja-JP" altLang="en-US" dirty="0">
                <a:solidFill>
                  <a:prstClr val="black"/>
                </a:solidFill>
              </a:rPr>
              <a:t>時</a:t>
            </a:r>
            <a:r>
              <a:rPr lang="ja-JP" altLang="en-US" dirty="0" smtClean="0">
                <a:solidFill>
                  <a:prstClr val="black"/>
                </a:solidFill>
              </a:rPr>
              <a:t>の褥瘡保有率が増加傾向であることを踏まえ、在宅における褥瘡対策を推進するため、多職種から構成される褥瘡対策チームが、褥瘡ハイリスク患者であってすでに</a:t>
            </a:r>
            <a:r>
              <a:rPr lang="en-US" altLang="ja-JP" dirty="0" smtClean="0">
                <a:solidFill>
                  <a:prstClr val="black"/>
                </a:solidFill>
              </a:rPr>
              <a:t>DESIGN</a:t>
            </a:r>
            <a:r>
              <a:rPr lang="ja-JP" altLang="en-US" dirty="0" smtClean="0">
                <a:solidFill>
                  <a:prstClr val="black"/>
                </a:solidFill>
              </a:rPr>
              <a:t>分類</a:t>
            </a:r>
            <a:r>
              <a:rPr lang="ja-JP" altLang="en-US" dirty="0" err="1" smtClean="0">
                <a:solidFill>
                  <a:prstClr val="black"/>
                </a:solidFill>
              </a:rPr>
              <a:t>ｄ</a:t>
            </a:r>
            <a:r>
              <a:rPr lang="en-US" altLang="ja-JP" dirty="0" smtClean="0">
                <a:solidFill>
                  <a:prstClr val="black"/>
                </a:solidFill>
              </a:rPr>
              <a:t>2</a:t>
            </a:r>
            <a:r>
              <a:rPr lang="ja-JP" altLang="en-US" dirty="0" smtClean="0">
                <a:solidFill>
                  <a:prstClr val="black"/>
                </a:solidFill>
              </a:rPr>
              <a:t>以上の褥瘡がある患者に対し、カンファレンスと定期的なケア等を実施した場合の評価を行う</a:t>
            </a:r>
            <a:endParaRPr lang="en-US" altLang="ja-JP" dirty="0" smtClean="0">
              <a:solidFill>
                <a:prstClr val="black"/>
              </a:solidFill>
            </a:endParaRPr>
          </a:p>
          <a:p>
            <a:pPr>
              <a:lnSpc>
                <a:spcPts val="2300"/>
              </a:lnSpc>
              <a:spcBef>
                <a:spcPts val="600"/>
              </a:spcBef>
            </a:pPr>
            <a:r>
              <a:rPr lang="ja-JP" altLang="en-US" sz="2000" b="1" dirty="0" smtClean="0">
                <a:solidFill>
                  <a:srgbClr val="0070C0"/>
                </a:solidFill>
              </a:rPr>
              <a:t>　（</a:t>
            </a:r>
            <a:r>
              <a:rPr lang="ja-JP" altLang="en-US" sz="2000" b="1" dirty="0">
                <a:solidFill>
                  <a:srgbClr val="0070C0"/>
                </a:solidFill>
              </a:rPr>
              <a:t>新）　　</a:t>
            </a:r>
            <a:r>
              <a:rPr lang="ja-JP" altLang="en-US" sz="2000" b="1" u="sng" dirty="0" smtClean="0">
                <a:solidFill>
                  <a:srgbClr val="0070C0"/>
                </a:solidFill>
              </a:rPr>
              <a:t>在宅患者訪問褥瘡管理指導料</a:t>
            </a:r>
            <a:r>
              <a:rPr lang="ja-JP" altLang="en-US" sz="2000" b="1" u="sng" dirty="0">
                <a:solidFill>
                  <a:srgbClr val="0070C0"/>
                </a:solidFill>
              </a:rPr>
              <a:t>　</a:t>
            </a:r>
            <a:r>
              <a:rPr lang="ja-JP" altLang="en-US" sz="2000" b="1" u="sng" dirty="0" smtClean="0">
                <a:solidFill>
                  <a:srgbClr val="0070C0"/>
                </a:solidFill>
              </a:rPr>
              <a:t>７５０点　</a:t>
            </a:r>
            <a:r>
              <a:rPr lang="ja-JP" altLang="en-US" sz="1200" b="1" u="sng" dirty="0">
                <a:solidFill>
                  <a:srgbClr val="0070C0"/>
                </a:solidFill>
                <a:latin typeface="ＭＳ Ｐゴシック" pitchFamily="50" charset="-128"/>
              </a:rPr>
              <a:t>　</a:t>
            </a:r>
            <a:endParaRPr lang="en-US" altLang="ja-JP" sz="800" b="1" u="sng" dirty="0" smtClean="0">
              <a:solidFill>
                <a:srgbClr val="0070C0"/>
              </a:solidFill>
              <a:latin typeface="ＭＳ Ｐゴシック" pitchFamily="50" charset="-128"/>
            </a:endParaRPr>
          </a:p>
          <a:p>
            <a:pPr marL="177800" indent="-177800">
              <a:defRPr/>
            </a:pPr>
            <a:r>
              <a:rPr lang="ja-JP" altLang="en-US" sz="1600" dirty="0" smtClean="0">
                <a:solidFill>
                  <a:prstClr val="black"/>
                </a:solidFill>
                <a:latin typeface="ＭＳ Ｐゴシック" panose="020B0600070205080204" pitchFamily="50" charset="-128"/>
              </a:rPr>
              <a:t>　</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b="1" dirty="0" smtClean="0">
                <a:solidFill>
                  <a:prstClr val="black"/>
                </a:solidFill>
                <a:latin typeface="ＭＳ Ｐゴシック" panose="020B0600070205080204" pitchFamily="50" charset="-128"/>
              </a:rPr>
              <a:t>［</a:t>
            </a:r>
            <a:r>
              <a:rPr lang="ja-JP" altLang="en-US" sz="1600" b="1" dirty="0">
                <a:solidFill>
                  <a:prstClr val="black"/>
                </a:solidFill>
                <a:latin typeface="ＭＳ Ｐゴシック" panose="020B0600070205080204" pitchFamily="50" charset="-128"/>
              </a:rPr>
              <a:t>算定要件］</a:t>
            </a:r>
            <a:endParaRPr lang="en-US" altLang="ja-JP" sz="1600" b="1" dirty="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重点的な褥瘡管理を行う必要が認められる患者に対して、患者の同意を得て、当該保険医療機関の保険医、管理栄養士、看護師または連携する他の保険医療機関の看護師が共同して、褥瘡管理に関する計画的な指導管理を行った場合、</a:t>
            </a:r>
            <a:r>
              <a:rPr lang="ja-JP" altLang="en-US" sz="1600" b="1" dirty="0" smtClean="0">
                <a:solidFill>
                  <a:srgbClr val="FF0000"/>
                </a:solidFill>
                <a:latin typeface="ＭＳ Ｐゴシック" panose="020B0600070205080204" pitchFamily="50" charset="-128"/>
              </a:rPr>
              <a:t>初回のカンファレンスから起算して６月以内に限り、２回算定できる</a:t>
            </a:r>
            <a:r>
              <a:rPr lang="ja-JP" altLang="en-US" sz="1600" dirty="0" smtClean="0">
                <a:solidFill>
                  <a:prstClr val="black"/>
                </a:solidFill>
                <a:latin typeface="ＭＳ Ｐゴシック" panose="020B0600070205080204" pitchFamily="50" charset="-128"/>
              </a:rPr>
              <a:t>。</a:t>
            </a:r>
            <a:endParaRPr lang="en-US" altLang="ja-JP" sz="1600" dirty="0" smtClean="0">
              <a:solidFill>
                <a:prstClr val="black"/>
              </a:solidFill>
              <a:latin typeface="ＭＳ Ｐゴシック" panose="020B0600070205080204" pitchFamily="50" charset="-128"/>
            </a:endParaRPr>
          </a:p>
          <a:p>
            <a:pPr marL="177800" indent="-177800">
              <a:spcBef>
                <a:spcPts val="600"/>
              </a:spcBef>
              <a:defRPr/>
            </a:pPr>
            <a:r>
              <a:rPr lang="ja-JP" altLang="en-US" sz="1600" dirty="0" smtClean="0">
                <a:solidFill>
                  <a:prstClr val="black"/>
                </a:solidFill>
                <a:latin typeface="ＭＳ Ｐゴシック" panose="020B0600070205080204" pitchFamily="50" charset="-128"/>
              </a:rPr>
              <a:t>　①　当該保険医療機関内に以下の</a:t>
            </a:r>
            <a:r>
              <a:rPr lang="ja-JP" altLang="en-US" sz="1600" b="1" dirty="0" smtClean="0">
                <a:solidFill>
                  <a:srgbClr val="00B0F0"/>
                </a:solidFill>
                <a:latin typeface="ＭＳ Ｐゴシック" panose="020B0600070205080204" pitchFamily="50" charset="-128"/>
              </a:rPr>
              <a:t>３名</a:t>
            </a:r>
            <a:r>
              <a:rPr lang="ja-JP" altLang="en-US" sz="1600" dirty="0" smtClean="0">
                <a:solidFill>
                  <a:prstClr val="black"/>
                </a:solidFill>
                <a:latin typeface="ＭＳ Ｐゴシック" panose="020B0600070205080204" pitchFamily="50" charset="-128"/>
              </a:rPr>
              <a:t>から構成される</a:t>
            </a:r>
            <a:r>
              <a:rPr lang="ja-JP" altLang="en-US" sz="1600" b="1" dirty="0" smtClean="0">
                <a:solidFill>
                  <a:srgbClr val="FF0000"/>
                </a:solidFill>
                <a:latin typeface="ＭＳ Ｐゴシック" panose="020B0600070205080204" pitchFamily="50" charset="-128"/>
              </a:rPr>
              <a:t>在宅褥瘡対策チーム</a:t>
            </a:r>
            <a:r>
              <a:rPr lang="ja-JP" altLang="en-US" sz="1600" dirty="0" smtClean="0">
                <a:solidFill>
                  <a:prstClr val="black"/>
                </a:solidFill>
                <a:latin typeface="ＭＳ Ｐゴシック" panose="020B0600070205080204" pitchFamily="50" charset="-128"/>
              </a:rPr>
              <a:t>が設置されていること。</a:t>
            </a:r>
            <a:endParaRPr lang="en-US" altLang="ja-JP" sz="1600" dirty="0" smtClean="0">
              <a:solidFill>
                <a:prstClr val="black"/>
              </a:solidFill>
              <a:latin typeface="ＭＳ Ｐゴシック" panose="020B0600070205080204" pitchFamily="50" charset="-128"/>
            </a:endParaRP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アまたはイのうち、１名は在宅褥瘡対策について十分な経験を有する者であって、</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ja-JP" altLang="en-US" sz="1600" b="1" u="sng" dirty="0" smtClean="0">
                <a:solidFill>
                  <a:prstClr val="black"/>
                </a:solidFill>
                <a:latin typeface="ＭＳ Ｐゴシック" panose="020B0600070205080204" pitchFamily="50" charset="-128"/>
              </a:rPr>
              <a:t>褥瘡等の創傷ケアに係る適切な研修</a:t>
            </a:r>
            <a:r>
              <a:rPr lang="en-US" altLang="ja-JP" sz="1600" b="1" baseline="30000" dirty="0" smtClean="0">
                <a:solidFill>
                  <a:prstClr val="black"/>
                </a:solidFill>
                <a:latin typeface="ＭＳ Ｐゴシック" panose="020B0600070205080204" pitchFamily="50" charset="-128"/>
              </a:rPr>
              <a:t>※</a:t>
            </a:r>
            <a:r>
              <a:rPr lang="ja-JP" altLang="en-US" sz="1600" dirty="0" err="1" smtClean="0">
                <a:solidFill>
                  <a:prstClr val="black"/>
                </a:solidFill>
                <a:latin typeface="ＭＳ Ｐゴシック" panose="020B0600070205080204" pitchFamily="50" charset="-128"/>
              </a:rPr>
              <a:t>を修</a:t>
            </a:r>
            <a:r>
              <a:rPr lang="ja-JP" altLang="en-US" sz="1600" dirty="0" smtClean="0">
                <a:solidFill>
                  <a:prstClr val="black"/>
                </a:solidFill>
                <a:latin typeface="ＭＳ Ｐゴシック" panose="020B0600070205080204" pitchFamily="50" charset="-128"/>
              </a:rPr>
              <a:t>了した者であること。</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ja-JP" altLang="en-US" sz="1600" b="1" dirty="0" smtClean="0">
                <a:solidFill>
                  <a:prstClr val="black"/>
                </a:solidFill>
                <a:latin typeface="ＭＳ Ｐゴシック" panose="020B0600070205080204" pitchFamily="50" charset="-128"/>
              </a:rPr>
              <a:t>ア）常勤の医師　イ）保健師、助産師、看護師又は准看護師　</a:t>
            </a:r>
            <a:r>
              <a:rPr lang="ja-JP" altLang="en-US" sz="1600" b="1" dirty="0" smtClean="0">
                <a:latin typeface="ＭＳ Ｐゴシック" panose="020B0600070205080204" pitchFamily="50" charset="-128"/>
              </a:rPr>
              <a:t>ウ）常勤の管理栄養士</a:t>
            </a:r>
            <a:endParaRPr lang="en-US" altLang="ja-JP" sz="1600" b="1" dirty="0" smtClean="0">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en-US" altLang="ja-JP" sz="1500" dirty="0" smtClean="0">
                <a:solidFill>
                  <a:prstClr val="black"/>
                </a:solidFill>
                <a:latin typeface="ＭＳ Ｐゴシック" panose="020B0600070205080204" pitchFamily="50" charset="-128"/>
              </a:rPr>
              <a:t>※</a:t>
            </a:r>
            <a:r>
              <a:rPr lang="ja-JP" altLang="en-US" sz="1500" dirty="0" smtClean="0">
                <a:solidFill>
                  <a:prstClr val="black"/>
                </a:solidFill>
                <a:latin typeface="ＭＳ Ｐゴシック" panose="020B0600070205080204" pitchFamily="50" charset="-128"/>
              </a:rPr>
              <a:t>　研修を終了した者が医療機関にいない場合であっても、訪問看護ステーションもしくは他の医療機関の</a:t>
            </a:r>
            <a:endParaRPr lang="en-US" altLang="ja-JP" sz="1500" dirty="0" smtClean="0">
              <a:solidFill>
                <a:prstClr val="black"/>
              </a:solidFill>
              <a:latin typeface="ＭＳ Ｐゴシック" panose="020B0600070205080204" pitchFamily="50" charset="-128"/>
            </a:endParaRPr>
          </a:p>
          <a:p>
            <a:pPr marL="177800" indent="-177800">
              <a:defRPr/>
            </a:pPr>
            <a:r>
              <a:rPr lang="en-US" altLang="ja-JP" sz="1500" dirty="0">
                <a:solidFill>
                  <a:prstClr val="black"/>
                </a:solidFill>
                <a:latin typeface="ＭＳ Ｐゴシック" panose="020B0600070205080204" pitchFamily="50" charset="-128"/>
              </a:rPr>
              <a:t> </a:t>
            </a:r>
            <a:r>
              <a:rPr lang="en-US" altLang="ja-JP" sz="1500" dirty="0" smtClean="0">
                <a:solidFill>
                  <a:prstClr val="black"/>
                </a:solidFill>
                <a:latin typeface="ＭＳ Ｐゴシック" panose="020B0600070205080204" pitchFamily="50" charset="-128"/>
              </a:rPr>
              <a:t>      </a:t>
            </a:r>
            <a:r>
              <a:rPr lang="ja-JP" altLang="en-US" sz="1500" dirty="0" smtClean="0">
                <a:solidFill>
                  <a:prstClr val="black"/>
                </a:solidFill>
                <a:latin typeface="ＭＳ Ｐゴシック" panose="020B0600070205080204" pitchFamily="50" charset="-128"/>
              </a:rPr>
              <a:t>褥瘡対策チームと連携している褥瘡等の創傷ケアに係る適切な研修を修了した看護師がカンファレンスに参加し、</a:t>
            </a:r>
            <a:endParaRPr lang="en-US" altLang="ja-JP" sz="1500" dirty="0" smtClean="0">
              <a:solidFill>
                <a:prstClr val="black"/>
              </a:solidFill>
              <a:latin typeface="ＭＳ Ｐゴシック" panose="020B0600070205080204" pitchFamily="50" charset="-128"/>
            </a:endParaRPr>
          </a:p>
          <a:p>
            <a:pPr marL="177800" indent="-177800">
              <a:defRPr/>
            </a:pPr>
            <a:r>
              <a:rPr lang="en-US" altLang="ja-JP" sz="1500" dirty="0">
                <a:solidFill>
                  <a:prstClr val="black"/>
                </a:solidFill>
                <a:latin typeface="ＭＳ Ｐゴシック" panose="020B0600070205080204" pitchFamily="50" charset="-128"/>
              </a:rPr>
              <a:t> </a:t>
            </a:r>
            <a:r>
              <a:rPr lang="en-US" altLang="ja-JP" sz="1500" dirty="0" smtClean="0">
                <a:solidFill>
                  <a:prstClr val="black"/>
                </a:solidFill>
                <a:latin typeface="ＭＳ Ｐゴシック" panose="020B0600070205080204" pitchFamily="50" charset="-128"/>
              </a:rPr>
              <a:t>      </a:t>
            </a:r>
            <a:r>
              <a:rPr lang="ja-JP" altLang="en-US" sz="1500" dirty="0" smtClean="0">
                <a:solidFill>
                  <a:prstClr val="black"/>
                </a:solidFill>
                <a:latin typeface="ＭＳ Ｐゴシック" panose="020B0600070205080204" pitchFamily="50" charset="-128"/>
              </a:rPr>
              <a:t>在宅褥瘡対策チームの一員として褥瘡ケアを行った場合にも算定できる</a:t>
            </a:r>
            <a:r>
              <a:rPr lang="en-US" altLang="ja-JP" sz="1500" dirty="0" smtClean="0">
                <a:solidFill>
                  <a:prstClr val="black"/>
                </a:solidFill>
                <a:latin typeface="ＭＳ Ｐゴシック" panose="020B0600070205080204" pitchFamily="50" charset="-128"/>
              </a:rPr>
              <a:t>.</a:t>
            </a:r>
          </a:p>
          <a:p>
            <a:pPr marL="177800" indent="-177800">
              <a:defRPr/>
            </a:pPr>
            <a:r>
              <a:rPr lang="en-US" altLang="ja-JP" sz="1600" dirty="0">
                <a:solidFill>
                  <a:prstClr val="black"/>
                </a:solidFill>
                <a:latin typeface="ＭＳ Ｐゴシック" panose="020B0600070205080204" pitchFamily="50" charset="-128"/>
              </a:rPr>
              <a:t> </a:t>
            </a:r>
            <a:r>
              <a:rPr lang="en-US" altLang="ja-JP" sz="1600" dirty="0" smtClean="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②　チーム構成員は以下の内容を実施すること。</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ア）初回訪問時に、患者宅に一堂に会しケア計画を立案する</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イ）初回訪問以降、月１回以上チーム構成員のそれぞれが患家を訪問し、その結果を情報共有する</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ウ）初回訪問後３か月以内に対策の評価および計画の見直しのためカンファレンスを行う</a:t>
            </a:r>
            <a:endParaRPr lang="en-US" altLang="ja-JP" sz="1600" dirty="0" smtClean="0">
              <a:solidFill>
                <a:prstClr val="black"/>
              </a:solidFill>
              <a:latin typeface="ＭＳ Ｐゴシック" panose="020B0600070205080204" pitchFamily="50" charset="-128"/>
            </a:endParaRPr>
          </a:p>
          <a:p>
            <a:pPr marL="177800" indent="-177800">
              <a:defRPr/>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エ）１年間のケアの実績を報告する</a:t>
            </a:r>
            <a:endParaRPr lang="en-US" altLang="ja-JP" sz="1600" dirty="0">
              <a:solidFill>
                <a:prstClr val="black"/>
              </a:solidFill>
              <a:latin typeface="ＭＳ Ｐゴシック" panose="020B0600070205080204" pitchFamily="50" charset="-128"/>
            </a:endParaRPr>
          </a:p>
        </p:txBody>
      </p:sp>
      <p:sp>
        <p:nvSpPr>
          <p:cNvPr id="16" name="Rectangle 2"/>
          <p:cNvSpPr>
            <a:spLocks noChangeArrowheads="1"/>
          </p:cNvSpPr>
          <p:nvPr/>
        </p:nvSpPr>
        <p:spPr bwMode="auto">
          <a:xfrm>
            <a:off x="194414"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eaLnBrk="1" hangingPunct="1">
              <a:buNone/>
              <a:defRPr/>
            </a:pPr>
            <a:r>
              <a:rPr lang="ja-JP" altLang="en-US" kern="0" dirty="0">
                <a:solidFill>
                  <a:prstClr val="black"/>
                </a:solidFill>
                <a:latin typeface="ＭＳ Ｐゴシック"/>
                <a:ea typeface="ＭＳ Ｐゴシック"/>
              </a:rPr>
              <a:t>１７．</a:t>
            </a:r>
            <a:r>
              <a:rPr lang="ja-JP" altLang="en-US" kern="0" dirty="0">
                <a:solidFill>
                  <a:prstClr val="black"/>
                </a:solidFill>
                <a:latin typeface="ＭＳ Ｐゴシック"/>
                <a:ea typeface="ＭＳ Ｐゴシック"/>
                <a:cs typeface="Times New Roman" pitchFamily="18" charset="0"/>
              </a:rPr>
              <a:t>チーム医療の推進</a:t>
            </a:r>
            <a:endParaRPr lang="ja-JP" altLang="en-US" kern="0" dirty="0">
              <a:solidFill>
                <a:prstClr val="black"/>
              </a:solidFill>
              <a:latin typeface="ＭＳ Ｐゴシック"/>
              <a:ea typeface="ＭＳ Ｐゴシック"/>
            </a:endParaRPr>
          </a:p>
        </p:txBody>
      </p:sp>
      <p:sp>
        <p:nvSpPr>
          <p:cNvPr id="17" name="スライド番号プレースホルダー 2"/>
          <p:cNvSpPr txBox="1">
            <a:spLocks/>
          </p:cNvSpPr>
          <p:nvPr/>
        </p:nvSpPr>
        <p:spPr>
          <a:xfrm>
            <a:off x="7682160" y="6592293"/>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rPr>
              <a:pPr>
                <a:defRPr/>
              </a:pPr>
              <a:t>71</a:t>
            </a:fld>
            <a:endParaRPr lang="ja-JP" altLang="en-US" dirty="0">
              <a:solidFill>
                <a:prstClr val="black"/>
              </a:solidFill>
            </a:endParaRPr>
          </a:p>
        </p:txBody>
      </p:sp>
      <p:sp>
        <p:nvSpPr>
          <p:cNvPr id="5" name="Rectangle 36"/>
          <p:cNvSpPr>
            <a:spLocks noChangeArrowheads="1"/>
          </p:cNvSpPr>
          <p:nvPr/>
        </p:nvSpPr>
        <p:spPr bwMode="auto">
          <a:xfrm>
            <a:off x="221428" y="806756"/>
            <a:ext cx="4607425" cy="3652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lvl="0">
              <a:spcBef>
                <a:spcPct val="20000"/>
              </a:spcBef>
              <a:defRPr/>
            </a:pPr>
            <a:r>
              <a:rPr lang="ja-JP" altLang="en-US" sz="2400" kern="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（１）在宅</a:t>
            </a:r>
            <a:r>
              <a:rPr lang="ja-JP" altLang="en-US" sz="2400" kern="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に</a:t>
            </a:r>
            <a:r>
              <a:rPr lang="ja-JP" altLang="en-US" sz="2400" kern="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おける褥瘡対策チーム</a:t>
            </a:r>
            <a:endParaRPr lang="ja-JP" altLang="en-US" sz="2400" kern="0" dirty="0">
              <a:solidFill>
                <a:prstClr val="black"/>
              </a:solidFill>
              <a:latin typeface="ＭＳ Ｐゴシック"/>
            </a:endParaRPr>
          </a:p>
        </p:txBody>
      </p:sp>
      <p:sp>
        <p:nvSpPr>
          <p:cNvPr id="6" name="正方形/長方形 5"/>
          <p:cNvSpPr/>
          <p:nvPr/>
        </p:nvSpPr>
        <p:spPr>
          <a:xfrm>
            <a:off x="7841246" y="4295683"/>
            <a:ext cx="1993228" cy="276999"/>
          </a:xfrm>
          <a:prstGeom prst="rect">
            <a:avLst/>
          </a:prstGeom>
        </p:spPr>
        <p:txBody>
          <a:bodyPr wrap="square">
            <a:spAutoFit/>
          </a:bodyPr>
          <a:lstStyle/>
          <a:p>
            <a:r>
              <a:rPr lang="en-US" altLang="ja-JP" sz="1200" b="1" spc="-100" dirty="0" smtClean="0">
                <a:solidFill>
                  <a:prstClr val="black"/>
                </a:solidFill>
              </a:rPr>
              <a:t>(※</a:t>
            </a:r>
            <a:r>
              <a:rPr lang="ja-JP" altLang="en-US" sz="1200" b="1" spc="-100" dirty="0" smtClean="0">
                <a:solidFill>
                  <a:prstClr val="black"/>
                </a:solidFill>
              </a:rPr>
              <a:t>診療所は非常勤でもよい</a:t>
            </a:r>
            <a:r>
              <a:rPr lang="en-US" altLang="ja-JP" sz="1200" b="1" spc="-100" dirty="0" smtClean="0">
                <a:solidFill>
                  <a:prstClr val="black"/>
                </a:solidFill>
              </a:rPr>
              <a:t>)</a:t>
            </a:r>
            <a:endParaRPr lang="ja-JP" altLang="en-US" sz="1200" b="1" spc="-100" dirty="0">
              <a:solidFill>
                <a:prstClr val="black"/>
              </a:solidFill>
            </a:endParaRPr>
          </a:p>
        </p:txBody>
      </p:sp>
    </p:spTree>
    <p:extLst>
      <p:ext uri="{BB962C8B-B14F-4D97-AF65-F5344CB8AC3E}">
        <p14:creationId xmlns:p14="http://schemas.microsoft.com/office/powerpoint/2010/main" xmlns="" val="30031133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21429" y="1322001"/>
            <a:ext cx="9511189" cy="1986278"/>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endParaRPr lang="en-US" altLang="ja-JP" sz="1050" dirty="0" smtClean="0">
              <a:solidFill>
                <a:prstClr val="black"/>
              </a:solidFill>
            </a:endParaRPr>
          </a:p>
          <a:p>
            <a:pPr marL="342900" indent="-342900">
              <a:buFont typeface="Wingdings" panose="05000000000000000000" pitchFamily="2" charset="2"/>
              <a:buChar char="Ø"/>
            </a:pPr>
            <a:r>
              <a:rPr lang="ja-JP" altLang="en-US" sz="2400" dirty="0" smtClean="0">
                <a:solidFill>
                  <a:prstClr val="black"/>
                </a:solidFill>
              </a:rPr>
              <a:t>精神</a:t>
            </a:r>
            <a:r>
              <a:rPr lang="ja-JP" altLang="en-US" sz="2400" dirty="0">
                <a:solidFill>
                  <a:prstClr val="black"/>
                </a:solidFill>
              </a:rPr>
              <a:t>病棟入院基本料及び特定機能病院入院基本料（精神病棟）の重度認知症加算について、算定期間を短縮した上で、評価を充実させる</a:t>
            </a:r>
            <a:r>
              <a:rPr lang="ja-JP" altLang="en-US" sz="2400" dirty="0" smtClean="0">
                <a:solidFill>
                  <a:prstClr val="black"/>
                </a:solidFill>
              </a:rPr>
              <a:t>。</a:t>
            </a:r>
            <a:endParaRPr lang="en-US" altLang="ja-JP" sz="2400"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pPr marL="342900" indent="-342900">
              <a:buFont typeface="Wingdings" panose="05000000000000000000" pitchFamily="2" charset="2"/>
              <a:buChar char="Ø"/>
            </a:pPr>
            <a:endParaRPr lang="en-US" altLang="ja-JP" sz="2000"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pPr marL="342900" indent="-342900">
              <a:buFont typeface="Wingdings" panose="05000000000000000000" pitchFamily="2" charset="2"/>
              <a:buChar char="Ø"/>
            </a:pPr>
            <a:endParaRPr lang="en-US" altLang="ja-JP" sz="2000"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en-US" altLang="ja-JP" dirty="0" smtClean="0">
              <a:solidFill>
                <a:prstClr val="black"/>
              </a:solidFill>
              <a:latin typeface="ＭＳ Ｐゴシック" pitchFamily="50" charset="-128"/>
            </a:endParaRPr>
          </a:p>
          <a:p>
            <a:pPr>
              <a:spcBef>
                <a:spcPct val="20000"/>
              </a:spcBef>
              <a:defRPr/>
            </a:pPr>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xmlns="" val="569825374"/>
              </p:ext>
            </p:extLst>
          </p:nvPr>
        </p:nvGraphicFramePr>
        <p:xfrm>
          <a:off x="5477005" y="2245464"/>
          <a:ext cx="4065316" cy="856164"/>
        </p:xfrm>
        <a:graphic>
          <a:graphicData uri="http://schemas.openxmlformats.org/drawingml/2006/table">
            <a:tbl>
              <a:tblPr firstRow="1" bandRow="1">
                <a:tableStyleId>{8A107856-5554-42FB-B03E-39F5DBC370BA}</a:tableStyleId>
              </a:tblPr>
              <a:tblGrid>
                <a:gridCol w="4065316"/>
              </a:tblGrid>
              <a:tr h="8561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b="0" kern="1200" dirty="0" smtClean="0">
                          <a:solidFill>
                            <a:schemeClr val="dk1"/>
                          </a:solidFill>
                          <a:effectLst/>
                          <a:latin typeface="+mn-lt"/>
                          <a:ea typeface="+mn-ea"/>
                          <a:cs typeface="+mn-cs"/>
                        </a:rPr>
                        <a:t>入院した日から起算して</a:t>
                      </a:r>
                      <a:r>
                        <a:rPr kumimoji="1" lang="ja-JP" altLang="en-US" sz="1800" b="0" u="sng" kern="1200" dirty="0" smtClean="0">
                          <a:solidFill>
                            <a:schemeClr val="dk1"/>
                          </a:solidFill>
                          <a:effectLst/>
                          <a:latin typeface="+mn-lt"/>
                          <a:ea typeface="+mn-ea"/>
                          <a:cs typeface="+mn-cs"/>
                        </a:rPr>
                        <a:t>１</a:t>
                      </a:r>
                      <a:r>
                        <a:rPr kumimoji="1" lang="ja-JP" altLang="ja-JP" sz="1800" b="0" u="sng" kern="1200" dirty="0" smtClean="0">
                          <a:solidFill>
                            <a:schemeClr val="dk1"/>
                          </a:solidFill>
                          <a:effectLst/>
                          <a:latin typeface="+mn-lt"/>
                          <a:ea typeface="+mn-ea"/>
                          <a:cs typeface="+mn-cs"/>
                        </a:rPr>
                        <a:t>月</a:t>
                      </a:r>
                      <a:r>
                        <a:rPr kumimoji="1" lang="ja-JP" altLang="ja-JP" sz="1800" b="0" kern="1200" dirty="0" smtClean="0">
                          <a:solidFill>
                            <a:schemeClr val="dk1"/>
                          </a:solidFill>
                          <a:effectLst/>
                          <a:latin typeface="+mn-lt"/>
                          <a:ea typeface="+mn-ea"/>
                          <a:cs typeface="+mn-cs"/>
                        </a:rPr>
                        <a:t>以内の期間に限り加算</a:t>
                      </a:r>
                      <a:r>
                        <a:rPr kumimoji="1" lang="ja-JP" altLang="en-US" sz="1800" b="0" kern="1200" dirty="0" smtClean="0">
                          <a:solidFill>
                            <a:schemeClr val="dk1"/>
                          </a:solidFill>
                          <a:effectLst/>
                          <a:latin typeface="+mn-lt"/>
                          <a:ea typeface="+mn-ea"/>
                          <a:cs typeface="+mn-cs"/>
                        </a:rPr>
                        <a:t>　　　　　　　　　　　</a:t>
                      </a:r>
                      <a:r>
                        <a:rPr kumimoji="1" lang="ja-JP" altLang="en-US" sz="1800" b="0" kern="1200" baseline="0" dirty="0" smtClean="0">
                          <a:solidFill>
                            <a:schemeClr val="dk1"/>
                          </a:solidFill>
                          <a:effectLst/>
                          <a:latin typeface="+mn-lt"/>
                          <a:ea typeface="+mn-ea"/>
                          <a:cs typeface="+mn-cs"/>
                        </a:rPr>
                        <a:t>  </a:t>
                      </a:r>
                      <a:r>
                        <a:rPr kumimoji="1" lang="ja-JP" altLang="en-US" sz="1800" b="0" u="sng" kern="1200" dirty="0" smtClean="0">
                          <a:solidFill>
                            <a:schemeClr val="dk1"/>
                          </a:solidFill>
                          <a:effectLst/>
                          <a:latin typeface="+mn-lt"/>
                          <a:ea typeface="+mn-ea"/>
                          <a:cs typeface="+mn-cs"/>
                        </a:rPr>
                        <a:t>３００点</a:t>
                      </a:r>
                      <a:endParaRPr kumimoji="1" lang="ja-JP" altLang="en-US" sz="1600" b="0" u="sng" dirty="0" smtClean="0">
                        <a:solidFill>
                          <a:schemeClr val="tx1"/>
                        </a:solidFill>
                      </a:endParaRPr>
                    </a:p>
                  </a:txBody>
                  <a:tcPr marL="99060" marR="99060" anchor="ct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xmlns="" val="2649108441"/>
              </p:ext>
            </p:extLst>
          </p:nvPr>
        </p:nvGraphicFramePr>
        <p:xfrm>
          <a:off x="468556" y="2268012"/>
          <a:ext cx="4161423" cy="895970"/>
        </p:xfrm>
        <a:graphic>
          <a:graphicData uri="http://schemas.openxmlformats.org/drawingml/2006/table">
            <a:tbl>
              <a:tblPr firstRow="1" bandRow="1">
                <a:tableStyleId>{22838BEF-8BB2-4498-84A7-C5851F593DF1}</a:tableStyleId>
              </a:tblPr>
              <a:tblGrid>
                <a:gridCol w="4161423"/>
              </a:tblGrid>
              <a:tr h="8959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800" b="0" kern="1200" dirty="0" smtClean="0">
                          <a:solidFill>
                            <a:schemeClr val="dk1"/>
                          </a:solidFill>
                          <a:effectLst/>
                          <a:latin typeface="+mn-lt"/>
                          <a:ea typeface="+mn-ea"/>
                          <a:cs typeface="+mn-cs"/>
                        </a:rPr>
                        <a:t>入院した日から起算して３月以内の期間に限り加算</a:t>
                      </a:r>
                      <a:r>
                        <a:rPr kumimoji="1" lang="ja-JP" altLang="en-US" sz="1800" b="0" kern="1200" dirty="0" smtClean="0">
                          <a:solidFill>
                            <a:schemeClr val="dk1"/>
                          </a:solidFill>
                          <a:effectLst/>
                          <a:latin typeface="+mn-lt"/>
                          <a:ea typeface="+mn-ea"/>
                          <a:cs typeface="+mn-cs"/>
                        </a:rPr>
                        <a:t>　　　　　　　　　　　　１００点</a:t>
                      </a:r>
                      <a:endParaRPr kumimoji="1" lang="ja-JP" altLang="en-US" sz="1600" b="0" dirty="0" smtClean="0">
                        <a:solidFill>
                          <a:schemeClr val="tx1"/>
                        </a:solidFill>
                      </a:endParaRPr>
                    </a:p>
                  </a:txBody>
                  <a:tcPr marL="99060" marR="99060" anchor="ctr"/>
                </a:tc>
              </a:tr>
            </a:tbl>
          </a:graphicData>
        </a:graphic>
      </p:graphicFrame>
      <p:sp>
        <p:nvSpPr>
          <p:cNvPr id="11" name="右矢印 10"/>
          <p:cNvSpPr/>
          <p:nvPr/>
        </p:nvSpPr>
        <p:spPr>
          <a:xfrm>
            <a:off x="4926564" y="2252908"/>
            <a:ext cx="271072" cy="882753"/>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2" name="Rectangle 36"/>
          <p:cNvSpPr>
            <a:spLocks noChangeArrowheads="1"/>
          </p:cNvSpPr>
          <p:nvPr/>
        </p:nvSpPr>
        <p:spPr bwMode="auto">
          <a:xfrm>
            <a:off x="221429" y="785442"/>
            <a:ext cx="4175654" cy="5525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20000"/>
              </a:spcBef>
              <a:spcAft>
                <a:spcPct val="0"/>
              </a:spcAft>
              <a:defRPr/>
            </a:pPr>
            <a:r>
              <a:rPr kumimoji="0" lang="ja-JP" altLang="en-US" sz="2800" kern="0" dirty="0" smtClean="0">
                <a:solidFill>
                  <a:prstClr val="black"/>
                </a:solidFill>
              </a:rPr>
              <a:t>重度認知症患者への対応</a:t>
            </a:r>
          </a:p>
        </p:txBody>
      </p:sp>
      <p:sp>
        <p:nvSpPr>
          <p:cNvPr id="13" name="Rectangle 37"/>
          <p:cNvSpPr>
            <a:spLocks noChangeArrowheads="1"/>
          </p:cNvSpPr>
          <p:nvPr/>
        </p:nvSpPr>
        <p:spPr bwMode="auto">
          <a:xfrm>
            <a:off x="200531" y="4068857"/>
            <a:ext cx="9511189" cy="2421582"/>
          </a:xfrm>
          <a:prstGeom prst="rect">
            <a:avLst/>
          </a:prstGeom>
          <a:solidFill>
            <a:srgbClr val="FFFFAF">
              <a:alpha val="49804"/>
            </a:srgbClr>
          </a:solidFill>
          <a:ln w="9525">
            <a:solidFill>
              <a:schemeClr val="tx1"/>
            </a:solidFill>
            <a:miter lim="800000"/>
            <a:headEnd/>
            <a:tailEnd/>
          </a:ln>
        </p:spPr>
        <p:txBody>
          <a:bodyPr/>
          <a:lstStyle/>
          <a:p>
            <a:pPr marL="342900" indent="-342900">
              <a:spcBef>
                <a:spcPct val="20000"/>
              </a:spcBef>
              <a:buFont typeface="Wingdings" panose="05000000000000000000" pitchFamily="2" charset="2"/>
              <a:buChar char="Ø"/>
              <a:defRPr/>
            </a:pPr>
            <a:endParaRPr lang="en-US" altLang="ja-JP" sz="900" dirty="0" smtClean="0">
              <a:solidFill>
                <a:prstClr val="black"/>
              </a:solidFill>
            </a:endParaRPr>
          </a:p>
          <a:p>
            <a:pPr marL="342900" indent="-342900">
              <a:spcBef>
                <a:spcPct val="20000"/>
              </a:spcBef>
              <a:buFont typeface="Wingdings" panose="05000000000000000000" pitchFamily="2" charset="2"/>
              <a:buChar char="Ø"/>
              <a:defRPr/>
            </a:pPr>
            <a:r>
              <a:rPr lang="ja-JP" altLang="en-US" sz="2400" dirty="0" smtClean="0">
                <a:solidFill>
                  <a:prstClr val="black"/>
                </a:solidFill>
              </a:rPr>
              <a:t>認知症</a:t>
            </a:r>
            <a:r>
              <a:rPr lang="ja-JP" altLang="en-US" sz="2400" dirty="0">
                <a:solidFill>
                  <a:prstClr val="black"/>
                </a:solidFill>
              </a:rPr>
              <a:t>治療病棟入院料を算定する患者又は認知症の専門医療機関に入院している重度の認知症患者に対する短期の集中的な認知症リハビリテーションの評価を新設する</a:t>
            </a:r>
            <a:r>
              <a:rPr lang="ja-JP" altLang="en-US" sz="2400" dirty="0" smtClean="0">
                <a:solidFill>
                  <a:prstClr val="black"/>
                </a:solidFill>
              </a:rPr>
              <a:t>。</a:t>
            </a:r>
            <a:endParaRPr lang="en-US" altLang="ja-JP" sz="2400" dirty="0" smtClean="0">
              <a:solidFill>
                <a:prstClr val="black"/>
              </a:solidFill>
            </a:endParaRPr>
          </a:p>
          <a:p>
            <a:pPr>
              <a:spcBef>
                <a:spcPct val="20000"/>
              </a:spcBef>
              <a:defRPr/>
            </a:pPr>
            <a:r>
              <a:rPr lang="ja-JP" altLang="en-US" sz="2400" b="1" dirty="0">
                <a:solidFill>
                  <a:srgbClr val="0070C0"/>
                </a:solidFill>
              </a:rPr>
              <a:t>　　（新）　　</a:t>
            </a:r>
            <a:r>
              <a:rPr lang="ja-JP" altLang="en-US" sz="2400" b="1" u="sng" dirty="0" smtClean="0">
                <a:solidFill>
                  <a:srgbClr val="0070C0"/>
                </a:solidFill>
              </a:rPr>
              <a:t>認知症患者リハビリテーション料</a:t>
            </a:r>
            <a:r>
              <a:rPr lang="ja-JP" altLang="en-US" sz="2400" b="1" u="sng" dirty="0">
                <a:solidFill>
                  <a:srgbClr val="0070C0"/>
                </a:solidFill>
              </a:rPr>
              <a:t>　</a:t>
            </a:r>
            <a:r>
              <a:rPr lang="ja-JP" altLang="en-US" sz="2400" b="1" u="sng" dirty="0" smtClean="0">
                <a:solidFill>
                  <a:srgbClr val="0070C0"/>
                </a:solidFill>
              </a:rPr>
              <a:t>２４０点</a:t>
            </a:r>
            <a:r>
              <a:rPr lang="ja-JP" altLang="en-US" sz="2400" b="1" u="sng" dirty="0">
                <a:solidFill>
                  <a:srgbClr val="0070C0"/>
                </a:solidFill>
              </a:rPr>
              <a:t>（１日につき</a:t>
            </a:r>
            <a:r>
              <a:rPr lang="ja-JP" altLang="en-US" sz="2400" b="1" u="sng" dirty="0" smtClean="0">
                <a:solidFill>
                  <a:srgbClr val="0070C0"/>
                </a:solidFill>
              </a:rPr>
              <a:t>）</a:t>
            </a:r>
            <a:endParaRPr lang="en-US" altLang="ja-JP" sz="2400" b="1" u="sng" dirty="0" smtClean="0">
              <a:solidFill>
                <a:srgbClr val="0070C0"/>
              </a:solidFill>
            </a:endParaRPr>
          </a:p>
          <a:p>
            <a:pPr>
              <a:defRPr/>
            </a:pPr>
            <a:r>
              <a:rPr lang="ja-JP" altLang="en-US" sz="2400" b="1" dirty="0" smtClean="0">
                <a:solidFill>
                  <a:srgbClr val="0070C0"/>
                </a:solidFill>
              </a:rPr>
              <a:t>　　　　　　　　　　　　　　　　　　　　　</a:t>
            </a:r>
            <a:r>
              <a:rPr lang="ja-JP" altLang="en-US" sz="2400" b="1" u="sng" dirty="0" smtClean="0">
                <a:solidFill>
                  <a:srgbClr val="0070C0"/>
                </a:solidFill>
              </a:rPr>
              <a:t>（入院した日から１月以内、週３日まで）　</a:t>
            </a:r>
            <a:r>
              <a:rPr lang="ja-JP" altLang="en-US" sz="2800" b="1" u="sng" dirty="0">
                <a:solidFill>
                  <a:srgbClr val="0070C0"/>
                </a:solidFill>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en-US" altLang="ja-JP" dirty="0" smtClean="0">
              <a:solidFill>
                <a:prstClr val="black"/>
              </a:solidFill>
              <a:latin typeface="ＭＳ Ｐゴシック" pitchFamily="50" charset="-128"/>
            </a:endParaRPr>
          </a:p>
          <a:p>
            <a:pPr>
              <a:spcBef>
                <a:spcPct val="20000"/>
              </a:spcBef>
              <a:defRPr/>
            </a:pPr>
            <a:endParaRPr lang="ja-JP" altLang="en-US" dirty="0">
              <a:solidFill>
                <a:prstClr val="black"/>
              </a:solidFill>
            </a:endParaRPr>
          </a:p>
        </p:txBody>
      </p:sp>
      <p:sp>
        <p:nvSpPr>
          <p:cNvPr id="14" name="Rectangle 36"/>
          <p:cNvSpPr>
            <a:spLocks noChangeArrowheads="1"/>
          </p:cNvSpPr>
          <p:nvPr/>
        </p:nvSpPr>
        <p:spPr bwMode="auto">
          <a:xfrm>
            <a:off x="194393" y="3516308"/>
            <a:ext cx="7308321" cy="55254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fontAlgn="base">
              <a:spcBef>
                <a:spcPct val="20000"/>
              </a:spcBef>
              <a:spcAft>
                <a:spcPct val="0"/>
              </a:spcAft>
              <a:defRPr/>
            </a:pPr>
            <a:r>
              <a:rPr kumimoji="0" lang="ja-JP" altLang="en-US" sz="2800" kern="0" dirty="0" smtClean="0">
                <a:solidFill>
                  <a:prstClr val="black"/>
                </a:solidFill>
              </a:rPr>
              <a:t>認知症患者に対するリハビリテーションの推進</a:t>
            </a:r>
          </a:p>
        </p:txBody>
      </p:sp>
      <p:sp>
        <p:nvSpPr>
          <p:cNvPr id="15"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buFont typeface="Arial" charset="0"/>
              <a:buNone/>
              <a:defRPr/>
            </a:pPr>
            <a:r>
              <a:rPr lang="ja-JP" altLang="en-US" kern="0" dirty="0">
                <a:solidFill>
                  <a:prstClr val="black"/>
                </a:solidFill>
                <a:latin typeface="Calibri" panose="020F0502020204030204"/>
                <a:ea typeface="ＭＳ Ｐゴシック"/>
              </a:rPr>
              <a:t>１８</a:t>
            </a:r>
            <a:r>
              <a:rPr lang="ja-JP" altLang="en-US" kern="0" dirty="0" smtClean="0">
                <a:solidFill>
                  <a:prstClr val="black"/>
                </a:solidFill>
                <a:latin typeface="Calibri" panose="020F0502020204030204"/>
                <a:ea typeface="ＭＳ Ｐゴシック"/>
              </a:rPr>
              <a:t>．</a:t>
            </a:r>
            <a:r>
              <a:rPr lang="ja-JP" altLang="en-US" kern="0" dirty="0">
                <a:solidFill>
                  <a:prstClr val="black"/>
                </a:solidFill>
                <a:latin typeface="Calibri" panose="020F0502020204030204"/>
                <a:ea typeface="ＭＳ Ｐゴシック"/>
              </a:rPr>
              <a:t>認知症対策の推進</a:t>
            </a:r>
            <a:endParaRPr lang="ja-JP" altLang="en-US" kern="0" dirty="0">
              <a:solidFill>
                <a:prstClr val="black"/>
              </a:solidFill>
              <a:latin typeface="ＭＳ Ｐゴシック"/>
              <a:ea typeface="ＭＳ Ｐゴシック"/>
            </a:endParaRPr>
          </a:p>
        </p:txBody>
      </p:sp>
      <p:sp>
        <p:nvSpPr>
          <p:cNvPr id="16"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29203863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235430" y="1233085"/>
            <a:ext cx="9511189" cy="5474995"/>
          </a:xfrm>
          <a:prstGeom prst="rect">
            <a:avLst/>
          </a:prstGeom>
          <a:solidFill>
            <a:schemeClr val="accent2">
              <a:lumMod val="40000"/>
              <a:lumOff val="60000"/>
              <a:alpha val="50000"/>
            </a:scheme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en-US" dirty="0" smtClean="0">
                <a:solidFill>
                  <a:prstClr val="black"/>
                </a:solidFill>
              </a:rPr>
              <a:t>精神科</a:t>
            </a:r>
            <a:r>
              <a:rPr lang="ja-JP" altLang="en-US" dirty="0">
                <a:solidFill>
                  <a:prstClr val="black"/>
                </a:solidFill>
              </a:rPr>
              <a:t>救急入院料、精神科急性期治療病棟入院料、精神科救急・合併症入院料、</a:t>
            </a:r>
            <a:r>
              <a:rPr lang="ja-JP" altLang="en-US" dirty="0" smtClean="0">
                <a:solidFill>
                  <a:prstClr val="black"/>
                </a:solidFill>
              </a:rPr>
              <a:t>精神療養病棟において、種類数制限のない</a:t>
            </a:r>
            <a:r>
              <a:rPr lang="ja-JP" altLang="ja-JP" dirty="0" smtClean="0">
                <a:solidFill>
                  <a:prstClr val="black"/>
                </a:solidFill>
              </a:rPr>
              <a:t>非定型抗</a:t>
            </a:r>
            <a:r>
              <a:rPr lang="ja-JP" altLang="ja-JP" dirty="0">
                <a:solidFill>
                  <a:prstClr val="black"/>
                </a:solidFill>
              </a:rPr>
              <a:t>精神病薬加算２を削除する。</a:t>
            </a:r>
            <a:endParaRPr lang="en-US" altLang="ja-JP" dirty="0" smtClean="0">
              <a:solidFill>
                <a:prstClr val="black"/>
              </a:solidFill>
            </a:endParaRPr>
          </a:p>
          <a:p>
            <a:pPr marL="342900" indent="-342900">
              <a:buFont typeface="Wingdings" panose="05000000000000000000" pitchFamily="2" charset="2"/>
              <a:buChar char="Ø"/>
            </a:pPr>
            <a:endParaRPr lang="en-US" altLang="ja-JP" sz="2000" dirty="0">
              <a:solidFill>
                <a:prstClr val="black"/>
              </a:solidFill>
            </a:endParaRPr>
          </a:p>
          <a:p>
            <a:pPr marL="342900" indent="-342900">
              <a:buFont typeface="Wingdings" panose="05000000000000000000" pitchFamily="2" charset="2"/>
              <a:buChar char="Ø"/>
            </a:pPr>
            <a:endParaRPr lang="en-US" altLang="ja-JP" sz="2000" dirty="0" smtClean="0">
              <a:solidFill>
                <a:prstClr val="black"/>
              </a:solidFill>
            </a:endParaRPr>
          </a:p>
          <a:p>
            <a:endParaRPr lang="en-US" altLang="ja-JP" sz="2000" dirty="0">
              <a:solidFill>
                <a:prstClr val="black"/>
              </a:solidFill>
            </a:endParaRPr>
          </a:p>
          <a:p>
            <a:pPr marL="342900" indent="-342900">
              <a:lnSpc>
                <a:spcPts val="1400"/>
              </a:lnSpc>
              <a:buFont typeface="Wingdings" panose="05000000000000000000" pitchFamily="2" charset="2"/>
              <a:buChar char="Ø"/>
            </a:pPr>
            <a:endParaRPr lang="en-US" altLang="ja-JP" sz="2000" dirty="0" smtClean="0">
              <a:solidFill>
                <a:prstClr val="black"/>
              </a:solidFill>
            </a:endParaRPr>
          </a:p>
          <a:p>
            <a:pPr marL="342900" indent="-342900">
              <a:buFont typeface="Wingdings" panose="05000000000000000000" pitchFamily="2" charset="2"/>
              <a:buChar char="Ø"/>
            </a:pPr>
            <a:endParaRPr lang="en-US" altLang="ja-JP" sz="300" dirty="0" smtClean="0">
              <a:solidFill>
                <a:prstClr val="black"/>
              </a:solidFill>
            </a:endParaRPr>
          </a:p>
          <a:p>
            <a:pPr marL="342900" indent="-342900">
              <a:buFont typeface="Wingdings" panose="05000000000000000000" pitchFamily="2" charset="2"/>
              <a:buChar char="Ø"/>
            </a:pPr>
            <a:r>
              <a:rPr lang="ja-JP" altLang="en-US" dirty="0" smtClean="0">
                <a:solidFill>
                  <a:prstClr val="black"/>
                </a:solidFill>
              </a:rPr>
              <a:t>精神科継続外来支援・指導料について、抗不安薬、睡眠薬、抗うつ薬又は抗精神病薬を多剤投与した場合は、算定できないようにする。</a:t>
            </a:r>
            <a:endParaRPr lang="en-US" altLang="ja-JP" dirty="0" smtClean="0">
              <a:solidFill>
                <a:prstClr val="black"/>
              </a:solidFill>
            </a:endParaRPr>
          </a:p>
          <a:p>
            <a:pPr marL="342900" indent="-342900">
              <a:buFont typeface="Wingdings" panose="05000000000000000000" pitchFamily="2" charset="2"/>
              <a:buChar char="Ø"/>
            </a:pPr>
            <a:endParaRPr lang="en-US" altLang="ja-JP" sz="1400" dirty="0">
              <a:solidFill>
                <a:prstClr val="black"/>
              </a:solidFill>
            </a:endParaRPr>
          </a:p>
          <a:p>
            <a:pPr marL="342900" indent="-342900">
              <a:buFont typeface="Wingdings" panose="05000000000000000000" pitchFamily="2" charset="2"/>
              <a:buChar char="Ø"/>
            </a:pPr>
            <a:endParaRPr lang="en-US" altLang="ja-JP" sz="1400" dirty="0" smtClean="0">
              <a:solidFill>
                <a:prstClr val="black"/>
              </a:solidFill>
            </a:endParaRPr>
          </a:p>
          <a:p>
            <a:pPr marL="342900" indent="-342900">
              <a:buFont typeface="Wingdings" panose="05000000000000000000" pitchFamily="2" charset="2"/>
              <a:buChar char="Ø"/>
            </a:pPr>
            <a:endParaRPr lang="en-US" altLang="ja-JP" sz="1400" dirty="0">
              <a:solidFill>
                <a:prstClr val="black"/>
              </a:solidFill>
            </a:endParaRPr>
          </a:p>
          <a:p>
            <a:pPr marL="342900" indent="-342900">
              <a:buFont typeface="Wingdings" panose="05000000000000000000" pitchFamily="2" charset="2"/>
              <a:buChar char="Ø"/>
            </a:pPr>
            <a:endParaRPr lang="en-US" altLang="ja-JP" sz="1400" dirty="0" smtClean="0">
              <a:solidFill>
                <a:prstClr val="black"/>
              </a:solidFill>
            </a:endParaRPr>
          </a:p>
          <a:p>
            <a:pPr marL="342900" indent="-342900">
              <a:buFont typeface="Wingdings" panose="05000000000000000000" pitchFamily="2" charset="2"/>
              <a:buChar char="Ø"/>
            </a:pPr>
            <a:endParaRPr lang="en-US" altLang="ja-JP" sz="1400" dirty="0">
              <a:solidFill>
                <a:prstClr val="black"/>
              </a:solidFill>
            </a:endParaRPr>
          </a:p>
          <a:p>
            <a:pPr marL="342900" indent="-342900">
              <a:buFont typeface="Wingdings" panose="05000000000000000000" pitchFamily="2" charset="2"/>
              <a:buChar char="Ø"/>
            </a:pPr>
            <a:endParaRPr lang="en-US" altLang="ja-JP" sz="1400" dirty="0" smtClean="0">
              <a:solidFill>
                <a:prstClr val="black"/>
              </a:solidFill>
            </a:endParaRPr>
          </a:p>
          <a:p>
            <a:endParaRPr lang="en-US" altLang="ja-JP" sz="1400" dirty="0" smtClean="0">
              <a:solidFill>
                <a:prstClr val="black"/>
              </a:solidFill>
            </a:endParaRPr>
          </a:p>
          <a:p>
            <a:pPr marL="342900" indent="-342900">
              <a:lnSpc>
                <a:spcPts val="1900"/>
              </a:lnSpc>
              <a:buFont typeface="Wingdings" panose="05000000000000000000" pitchFamily="2" charset="2"/>
              <a:buChar char="Ø"/>
            </a:pPr>
            <a:r>
              <a:rPr lang="ja-JP" altLang="en-US" dirty="0" smtClean="0">
                <a:solidFill>
                  <a:prstClr val="black"/>
                </a:solidFill>
              </a:rPr>
              <a:t>処方せん料、処方料、薬剤料について、抗不安</a:t>
            </a:r>
            <a:r>
              <a:rPr lang="ja-JP" altLang="en-US" dirty="0">
                <a:solidFill>
                  <a:prstClr val="black"/>
                </a:solidFill>
              </a:rPr>
              <a:t>薬、睡眠薬、抗うつ薬又は抗精神病薬を多剤投与した</a:t>
            </a:r>
            <a:r>
              <a:rPr lang="ja-JP" altLang="en-US" dirty="0" smtClean="0">
                <a:solidFill>
                  <a:prstClr val="black"/>
                </a:solidFill>
              </a:rPr>
              <a:t>場合は、減算する（種類数は精神科継続外来支援・指導料と同じ）。</a:t>
            </a:r>
            <a:endParaRPr lang="en-US" altLang="ja-JP" dirty="0">
              <a:solidFill>
                <a:prstClr val="black"/>
              </a:solidFill>
              <a:latin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xmlns="" val="464149590"/>
              </p:ext>
            </p:extLst>
          </p:nvPr>
        </p:nvGraphicFramePr>
        <p:xfrm>
          <a:off x="5429161" y="1967248"/>
          <a:ext cx="4065316" cy="822960"/>
        </p:xfrm>
        <a:graphic>
          <a:graphicData uri="http://schemas.openxmlformats.org/drawingml/2006/table">
            <a:tbl>
              <a:tblPr firstRow="1" bandRow="1">
                <a:tableStyleId>{8A107856-5554-42FB-B03E-39F5DBC370BA}</a:tableStyleId>
              </a:tblPr>
              <a:tblGrid>
                <a:gridCol w="4065316"/>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sng" dirty="0" smtClean="0"/>
                        <a:t>非定型抗精神病薬加算</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t>　　</a:t>
                      </a:r>
                      <a:r>
                        <a:rPr kumimoji="1" lang="ja-JP" altLang="en-US" sz="1600" b="0" u="sng" dirty="0" smtClean="0"/>
                        <a:t>（２種類以下の場合）　　　　　　　　１５点</a:t>
                      </a:r>
                      <a:endParaRPr kumimoji="1" lang="en-US" altLang="ja-JP" sz="1600" b="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u="sng" dirty="0" smtClean="0"/>
                    </a:p>
                  </a:txBody>
                  <a:tcPr marL="99060" marR="9906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xmlns="" val="612322074"/>
              </p:ext>
            </p:extLst>
          </p:nvPr>
        </p:nvGraphicFramePr>
        <p:xfrm>
          <a:off x="495933" y="1847022"/>
          <a:ext cx="4161423" cy="1066800"/>
        </p:xfrm>
        <a:graphic>
          <a:graphicData uri="http://schemas.openxmlformats.org/drawingml/2006/table">
            <a:tbl>
              <a:tblPr firstRow="1" bandRow="1">
                <a:tableStyleId>{22838BEF-8BB2-4498-84A7-C5851F593DF1}</a:tableStyleId>
              </a:tblPr>
              <a:tblGrid>
                <a:gridCol w="4161423"/>
              </a:tblGrid>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イ　非定型抗精神病薬加算１</a:t>
                      </a:r>
                      <a:endParaRPr kumimoji="1" lang="en-US" altLang="ja-JP"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　　　（２種類以下の場合）　　　　　　　１５点</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ロ　非定型抗精神病薬加算２</a:t>
                      </a:r>
                      <a:endParaRPr kumimoji="1" lang="en-US" altLang="ja-JP" sz="160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　　　（イ以外の場合）　　　　　　　　　　１０点</a:t>
                      </a:r>
                    </a:p>
                  </a:txBody>
                  <a:tcPr marL="99060" marR="99060" anchor="ctr"/>
                </a:tc>
              </a:tr>
            </a:tbl>
          </a:graphicData>
        </a:graphic>
      </p:graphicFrame>
      <p:sp>
        <p:nvSpPr>
          <p:cNvPr id="10" name="右矢印 9"/>
          <p:cNvSpPr/>
          <p:nvPr/>
        </p:nvSpPr>
        <p:spPr>
          <a:xfrm>
            <a:off x="4875146" y="1852948"/>
            <a:ext cx="356594" cy="1051560"/>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xmlns="" val="1239347818"/>
              </p:ext>
            </p:extLst>
          </p:nvPr>
        </p:nvGraphicFramePr>
        <p:xfrm>
          <a:off x="5449709" y="3490295"/>
          <a:ext cx="4065316" cy="1402080"/>
        </p:xfrm>
        <a:graphic>
          <a:graphicData uri="http://schemas.openxmlformats.org/drawingml/2006/table">
            <a:tbl>
              <a:tblPr firstRow="1" bandRow="1">
                <a:tableStyleId>{8A107856-5554-42FB-B03E-39F5DBC370BA}</a:tableStyleId>
              </a:tblPr>
              <a:tblGrid>
                <a:gridCol w="4065316"/>
              </a:tblGrid>
              <a:tr h="228728">
                <a:tc>
                  <a:txBody>
                    <a:bodyPr/>
                    <a:lstStyle/>
                    <a:p>
                      <a:pPr marL="0" indent="0" algn="l"/>
                      <a:r>
                        <a:rPr kumimoji="1" lang="ja-JP" altLang="en-US" sz="1600" b="1" dirty="0" smtClean="0">
                          <a:solidFill>
                            <a:schemeClr val="tx1"/>
                          </a:solidFill>
                        </a:rPr>
                        <a:t>精神科継続外来支援・指導料</a:t>
                      </a:r>
                      <a:endParaRPr kumimoji="1" lang="ja-JP" altLang="en-US" sz="1600" b="1"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１回の処方において、３種類</a:t>
                      </a:r>
                      <a:r>
                        <a:rPr kumimoji="1" lang="ja-JP" altLang="en-US" sz="1600" u="sng" dirty="0" smtClean="0"/>
                        <a:t>以上の抗不安薬、３種類以上の睡眠薬、４種類以上の抗うつ薬又は４種類以上の抗精神病薬を投与した場合は、算定しない。</a:t>
                      </a:r>
                    </a:p>
                  </a:txBody>
                  <a:tcPr marL="99060" marR="99060" anchor="ct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xmlns="" val="2560696207"/>
              </p:ext>
            </p:extLst>
          </p:nvPr>
        </p:nvGraphicFramePr>
        <p:xfrm>
          <a:off x="441260" y="3607306"/>
          <a:ext cx="4161423" cy="1313050"/>
        </p:xfrm>
        <a:graphic>
          <a:graphicData uri="http://schemas.openxmlformats.org/drawingml/2006/table">
            <a:tbl>
              <a:tblPr firstRow="1" bandRow="1">
                <a:tableStyleId>{22838BEF-8BB2-4498-84A7-C5851F593DF1}</a:tableStyleId>
              </a:tblPr>
              <a:tblGrid>
                <a:gridCol w="4161423"/>
              </a:tblGrid>
              <a:tr h="307299">
                <a:tc>
                  <a:txBody>
                    <a:bodyPr/>
                    <a:lstStyle/>
                    <a:p>
                      <a:pPr marL="0" indent="0" algn="l"/>
                      <a:r>
                        <a:rPr kumimoji="1" lang="ja-JP" altLang="en-US" sz="1600" b="1" dirty="0" smtClean="0">
                          <a:solidFill>
                            <a:schemeClr val="tx1"/>
                          </a:solidFill>
                        </a:rPr>
                        <a:t>精神科継続外来支援・指導料</a:t>
                      </a:r>
                      <a:endParaRPr kumimoji="1" lang="ja-JP" altLang="en-US" sz="1600" b="1" dirty="0">
                        <a:solidFill>
                          <a:schemeClr val="tx1"/>
                        </a:solidFill>
                      </a:endParaRPr>
                    </a:p>
                  </a:txBody>
                  <a:tcPr marL="99060" marR="99060" anchor="ctr"/>
                </a:tc>
              </a:tr>
              <a:tr h="977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１回の処方において、３剤以上の抗不安薬又は３剤以上の睡眠薬を投与した場合は、１００分の８０の点数で算定する。</a:t>
                      </a:r>
                      <a:endParaRPr kumimoji="1" lang="en-US" altLang="ja-JP" sz="1600" b="0" dirty="0" smtClean="0">
                        <a:solidFill>
                          <a:schemeClr val="tx1"/>
                        </a:solidFill>
                      </a:endParaRPr>
                    </a:p>
                  </a:txBody>
                  <a:tcPr marL="99060" marR="99060" anchor="ctr"/>
                </a:tc>
              </a:tr>
            </a:tbl>
          </a:graphicData>
        </a:graphic>
      </p:graphicFrame>
      <p:sp>
        <p:nvSpPr>
          <p:cNvPr id="13" name="右矢印 12"/>
          <p:cNvSpPr/>
          <p:nvPr/>
        </p:nvSpPr>
        <p:spPr>
          <a:xfrm>
            <a:off x="4902634" y="3660586"/>
            <a:ext cx="341354" cy="1231789"/>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xmlns="" val="1446712097"/>
              </p:ext>
            </p:extLst>
          </p:nvPr>
        </p:nvGraphicFramePr>
        <p:xfrm>
          <a:off x="5464955" y="5576441"/>
          <a:ext cx="4065316" cy="1005840"/>
        </p:xfrm>
        <a:graphic>
          <a:graphicData uri="http://schemas.openxmlformats.org/drawingml/2006/table">
            <a:tbl>
              <a:tblPr firstRow="1" bandRow="1">
                <a:tableStyleId>{8A107856-5554-42FB-B03E-39F5DBC370BA}</a:tableStyleId>
              </a:tblPr>
              <a:tblGrid>
                <a:gridCol w="4065316"/>
              </a:tblGrid>
              <a:tr h="228728">
                <a:tc>
                  <a:txBody>
                    <a:bodyPr/>
                    <a:lstStyle/>
                    <a:p>
                      <a:pPr marL="0" indent="0" algn="l"/>
                      <a:r>
                        <a:rPr kumimoji="1" lang="ja-JP" altLang="en-US" sz="1600" b="1" dirty="0" smtClean="0">
                          <a:solidFill>
                            <a:schemeClr val="tx1"/>
                          </a:solidFill>
                        </a:rPr>
                        <a:t>処方せん料</a:t>
                      </a:r>
                      <a:r>
                        <a:rPr kumimoji="1" lang="ja-JP" altLang="en-US" sz="1600" b="0" dirty="0" smtClean="0">
                          <a:solidFill>
                            <a:schemeClr val="tx1"/>
                          </a:solidFill>
                        </a:rPr>
                        <a:t>（多剤投与の場合）　　　　３０点</a:t>
                      </a:r>
                      <a:endParaRPr kumimoji="1" lang="ja-JP" altLang="en-US" sz="1600" b="0"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処方料</a:t>
                      </a:r>
                      <a:r>
                        <a:rPr kumimoji="1" lang="ja-JP" altLang="en-US" sz="1600" b="0" dirty="0" smtClean="0">
                          <a:solidFill>
                            <a:schemeClr val="tx1"/>
                          </a:solidFill>
                        </a:rPr>
                        <a:t>（多剤投与の場合）　　　　　   　２０点</a:t>
                      </a: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薬剤料</a:t>
                      </a:r>
                      <a:r>
                        <a:rPr kumimoji="1" lang="ja-JP" altLang="en-US" sz="1600" b="0" dirty="0" smtClean="0">
                          <a:solidFill>
                            <a:schemeClr val="tx1"/>
                          </a:solidFill>
                        </a:rPr>
                        <a:t>（多剤投与の場合） 　　１００分の８０</a:t>
                      </a:r>
                    </a:p>
                  </a:txBody>
                  <a:tcPr marL="99060" marR="99060" anchor="ct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xmlns="" val="1061580652"/>
              </p:ext>
            </p:extLst>
          </p:nvPr>
        </p:nvGraphicFramePr>
        <p:xfrm>
          <a:off x="495933" y="5578440"/>
          <a:ext cx="4161423" cy="1005840"/>
        </p:xfrm>
        <a:graphic>
          <a:graphicData uri="http://schemas.openxmlformats.org/drawingml/2006/table">
            <a:tbl>
              <a:tblPr firstRow="1" bandRow="1">
                <a:tableStyleId>{22838BEF-8BB2-4498-84A7-C5851F593DF1}</a:tableStyleId>
              </a:tblPr>
              <a:tblGrid>
                <a:gridCol w="4161423"/>
              </a:tblGrid>
              <a:tr h="228728">
                <a:tc>
                  <a:txBody>
                    <a:bodyPr/>
                    <a:lstStyle/>
                    <a:p>
                      <a:pPr marL="0" indent="0" algn="l"/>
                      <a:r>
                        <a:rPr kumimoji="1" lang="ja-JP" altLang="en-US" sz="1600" b="1" dirty="0" smtClean="0">
                          <a:solidFill>
                            <a:schemeClr val="tx1"/>
                          </a:solidFill>
                        </a:rPr>
                        <a:t>処方せん料</a:t>
                      </a:r>
                      <a:r>
                        <a:rPr kumimoji="1" lang="ja-JP" altLang="en-US" sz="1600" b="0" dirty="0" smtClean="0">
                          <a:solidFill>
                            <a:schemeClr val="tx1"/>
                          </a:solidFill>
                        </a:rPr>
                        <a:t>　　　　　　　　　　　　　　　　６８点</a:t>
                      </a:r>
                      <a:endParaRPr kumimoji="1" lang="ja-JP" altLang="en-US" sz="1600" b="0" dirty="0">
                        <a:solidFill>
                          <a:schemeClr val="tx1"/>
                        </a:solidFill>
                      </a:endParaRP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処方料</a:t>
                      </a:r>
                      <a:r>
                        <a:rPr kumimoji="1" lang="ja-JP" altLang="en-US" sz="1600" b="0" dirty="0" smtClean="0">
                          <a:solidFill>
                            <a:schemeClr val="tx1"/>
                          </a:solidFill>
                        </a:rPr>
                        <a:t>　　　　　　　　　　　　　　　　　　　４２点</a:t>
                      </a:r>
                    </a:p>
                  </a:txBody>
                  <a:tcPr marL="99060" marR="99060" anchor="ctr"/>
                </a:tc>
              </a:tr>
              <a:tr h="249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rPr>
                        <a:t>薬剤料</a:t>
                      </a:r>
                    </a:p>
                  </a:txBody>
                  <a:tcPr marL="99060" marR="99060" anchor="ctr"/>
                </a:tc>
              </a:tr>
            </a:tbl>
          </a:graphicData>
        </a:graphic>
      </p:graphicFrame>
      <p:sp>
        <p:nvSpPr>
          <p:cNvPr id="19" name="Rectangle 36"/>
          <p:cNvSpPr>
            <a:spLocks noChangeArrowheads="1"/>
          </p:cNvSpPr>
          <p:nvPr/>
        </p:nvSpPr>
        <p:spPr bwMode="auto">
          <a:xfrm>
            <a:off x="235415" y="825705"/>
            <a:ext cx="4682461" cy="40738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fontAlgn="base">
              <a:spcBef>
                <a:spcPct val="20000"/>
              </a:spcBef>
              <a:spcAft>
                <a:spcPct val="0"/>
              </a:spcAft>
              <a:defRPr/>
            </a:pPr>
            <a:r>
              <a:rPr lang="ja-JP" altLang="en-US" sz="2400" dirty="0">
                <a:solidFill>
                  <a:prstClr val="black"/>
                </a:solidFill>
                <a:latin typeface="ＭＳ Ｐゴシック"/>
              </a:rPr>
              <a:t>適切な向精神薬</a:t>
            </a:r>
            <a:r>
              <a:rPr lang="ja-JP" altLang="en-US" sz="2400" dirty="0" smtClean="0">
                <a:solidFill>
                  <a:prstClr val="black"/>
                </a:solidFill>
                <a:latin typeface="ＭＳ Ｐゴシック"/>
              </a:rPr>
              <a:t>の使用の推進</a:t>
            </a:r>
            <a:endParaRPr kumimoji="0" lang="ja-JP" altLang="en-US" sz="2400" kern="0" dirty="0">
              <a:solidFill>
                <a:prstClr val="black"/>
              </a:solidFill>
            </a:endParaRPr>
          </a:p>
        </p:txBody>
      </p:sp>
      <p:sp>
        <p:nvSpPr>
          <p:cNvPr id="18"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kern="0" dirty="0">
                <a:solidFill>
                  <a:prstClr val="black"/>
                </a:solidFill>
                <a:latin typeface="Calibri" panose="020F0502020204030204"/>
                <a:ea typeface="ＭＳ Ｐゴシック"/>
              </a:rPr>
              <a:t>１９</a:t>
            </a:r>
            <a:r>
              <a:rPr kumimoji="1" lang="ja-JP" altLang="en-US" sz="3200" b="0" i="0" u="none" strike="noStrike" kern="0" cap="none" spc="0" normalizeH="0" baseline="0" noProof="0" dirty="0" err="1" smtClean="0">
                <a:ln>
                  <a:noFill/>
                </a:ln>
                <a:solidFill>
                  <a:prstClr val="black"/>
                </a:solidFill>
                <a:effectLst/>
                <a:uLnTx/>
                <a:uFillTx/>
                <a:latin typeface="Calibri" panose="020F0502020204030204"/>
                <a:ea typeface="ＭＳ Ｐゴシック"/>
              </a:rPr>
              <a:t>．</a:t>
            </a:r>
            <a:r>
              <a:rPr kumimoji="1" lang="ja-JP" altLang="en-US" sz="3200" b="0" i="0" u="none" strike="noStrike" kern="0" cap="none" spc="0" normalizeH="0" baseline="0" noProof="0" dirty="0" smtClean="0">
                <a:ln>
                  <a:noFill/>
                </a:ln>
                <a:solidFill>
                  <a:prstClr val="black"/>
                </a:solidFill>
                <a:effectLst/>
                <a:uLnTx/>
                <a:uFillTx/>
                <a:latin typeface="Calibri" panose="020F0502020204030204"/>
                <a:ea typeface="ＭＳ Ｐゴシック"/>
              </a:rPr>
              <a:t>精神</a:t>
            </a:r>
            <a:r>
              <a:rPr kumimoji="1" lang="ja-JP" altLang="en-US" sz="3200" b="0" i="0" u="none" strike="noStrike" kern="0" cap="none" spc="0" normalizeH="0" baseline="0" noProof="0" dirty="0">
                <a:ln>
                  <a:noFill/>
                </a:ln>
                <a:solidFill>
                  <a:prstClr val="black"/>
                </a:solidFill>
                <a:effectLst/>
                <a:uLnTx/>
                <a:uFillTx/>
                <a:latin typeface="Calibri" panose="020F0502020204030204"/>
                <a:ea typeface="ＭＳ Ｐゴシック"/>
              </a:rPr>
              <a:t>疾患に対する医療の推進</a:t>
            </a:r>
            <a:endParaRPr kumimoji="1" lang="ja-JP" altLang="en-US" sz="32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20" name="右矢印 19"/>
          <p:cNvSpPr/>
          <p:nvPr/>
        </p:nvSpPr>
        <p:spPr>
          <a:xfrm>
            <a:off x="4923331" y="5485636"/>
            <a:ext cx="341354" cy="1109436"/>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sz="1600">
              <a:solidFill>
                <a:prstClr val="black"/>
              </a:solidFill>
              <a:latin typeface="ＭＳ Ｐゴシック" pitchFamily="50" charset="-128"/>
            </a:endParaRPr>
          </a:p>
        </p:txBody>
      </p:sp>
      <p:sp>
        <p:nvSpPr>
          <p:cNvPr id="1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4813754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78363" y="1133562"/>
            <a:ext cx="9789053" cy="5622080"/>
          </a:xfrm>
          <a:prstGeom prst="rect">
            <a:avLst/>
          </a:prstGeom>
          <a:solidFill>
            <a:srgbClr val="FFFFAF">
              <a:alpha val="49804"/>
            </a:srgbClr>
          </a:solidFill>
          <a:ln w="9525">
            <a:solidFill>
              <a:schemeClr val="tx1"/>
            </a:solidFill>
            <a:miter lim="800000"/>
            <a:headEnd/>
            <a:tailEnd/>
          </a:ln>
        </p:spPr>
        <p:txBody>
          <a:bodyPr/>
          <a:lstStyle/>
          <a:p>
            <a:pPr marL="342900" indent="-342900">
              <a:buFont typeface="Wingdings" panose="05000000000000000000" pitchFamily="2" charset="2"/>
              <a:buChar char="Ø"/>
            </a:pPr>
            <a:r>
              <a:rPr lang="ja-JP" altLang="ja-JP" dirty="0" smtClean="0">
                <a:solidFill>
                  <a:prstClr val="black"/>
                </a:solidFill>
              </a:rPr>
              <a:t>総合</a:t>
            </a:r>
            <a:r>
              <a:rPr lang="ja-JP" altLang="ja-JP" dirty="0">
                <a:solidFill>
                  <a:prstClr val="black"/>
                </a:solidFill>
              </a:rPr>
              <a:t>入院体制加算に</a:t>
            </a:r>
            <a:r>
              <a:rPr lang="ja-JP" altLang="ja-JP" dirty="0" smtClean="0">
                <a:solidFill>
                  <a:prstClr val="black"/>
                </a:solidFill>
              </a:rPr>
              <a:t>ついて</a:t>
            </a:r>
            <a:r>
              <a:rPr lang="ja-JP" altLang="en-US" dirty="0" smtClean="0">
                <a:solidFill>
                  <a:prstClr val="black"/>
                </a:solidFill>
              </a:rPr>
              <a:t>、</a:t>
            </a:r>
            <a:r>
              <a:rPr lang="ja-JP" altLang="en-US" dirty="0">
                <a:solidFill>
                  <a:prstClr val="black"/>
                </a:solidFill>
              </a:rPr>
              <a:t>一定の実績等</a:t>
            </a:r>
            <a:r>
              <a:rPr lang="ja-JP" altLang="en-US" dirty="0" smtClean="0">
                <a:solidFill>
                  <a:prstClr val="black"/>
                </a:solidFill>
              </a:rPr>
              <a:t>を有する</a:t>
            </a:r>
            <a:r>
              <a:rPr lang="ja-JP" altLang="en-US" dirty="0">
                <a:solidFill>
                  <a:prstClr val="black"/>
                </a:solidFill>
              </a:rPr>
              <a:t>医療機関に対し、より充実した評価を行う</a:t>
            </a:r>
            <a:r>
              <a:rPr lang="ja-JP" altLang="ja-JP" dirty="0" smtClean="0">
                <a:solidFill>
                  <a:prstClr val="black"/>
                </a:solidFill>
              </a:rPr>
              <a:t>。</a:t>
            </a:r>
            <a:r>
              <a:rPr lang="ja-JP" altLang="ja-JP" dirty="0">
                <a:solidFill>
                  <a:prstClr val="black"/>
                </a:solidFill>
              </a:rPr>
              <a:t>なお、従前の総合入院体制加算については、総合入院体制加算２として引き続き評価を</a:t>
            </a:r>
            <a:r>
              <a:rPr lang="ja-JP" altLang="ja-JP" dirty="0" smtClean="0">
                <a:solidFill>
                  <a:prstClr val="black"/>
                </a:solidFill>
              </a:rPr>
              <a:t>行う</a:t>
            </a:r>
            <a:r>
              <a:rPr lang="ja-JP" altLang="en-US" dirty="0" smtClean="0">
                <a:solidFill>
                  <a:prstClr val="black"/>
                </a:solidFill>
              </a:rPr>
              <a:t>。</a:t>
            </a:r>
            <a:endParaRPr lang="en-US" altLang="ja-JP" sz="1400" dirty="0">
              <a:solidFill>
                <a:prstClr val="black"/>
              </a:solidFill>
            </a:endParaRPr>
          </a:p>
          <a:p>
            <a:endParaRPr lang="en-US" altLang="ja-JP" sz="1400" b="1" dirty="0" smtClean="0">
              <a:solidFill>
                <a:srgbClr val="0070C0"/>
              </a:solidFill>
            </a:endParaRPr>
          </a:p>
          <a:p>
            <a:pPr indent="273050"/>
            <a:r>
              <a:rPr lang="ja-JP" altLang="en-US" sz="2400" b="1" dirty="0" smtClean="0">
                <a:solidFill>
                  <a:srgbClr val="0070C0"/>
                </a:solidFill>
              </a:rPr>
              <a:t>（新）　　</a:t>
            </a:r>
            <a:r>
              <a:rPr lang="ja-JP" altLang="en-US" sz="2400" b="1" u="sng" dirty="0" smtClean="0">
                <a:solidFill>
                  <a:srgbClr val="0070C0"/>
                </a:solidFill>
              </a:rPr>
              <a:t>総合入院体制加算１（</a:t>
            </a:r>
            <a:r>
              <a:rPr lang="ja-JP" altLang="en-US" sz="2400" b="1" u="sng" dirty="0">
                <a:solidFill>
                  <a:srgbClr val="0070C0"/>
                </a:solidFill>
              </a:rPr>
              <a:t>１日につき</a:t>
            </a:r>
            <a:r>
              <a:rPr lang="ja-JP" altLang="en-US" sz="2400" b="1" u="sng" dirty="0" smtClean="0">
                <a:solidFill>
                  <a:srgbClr val="0070C0"/>
                </a:solidFill>
              </a:rPr>
              <a:t>・１４日</a:t>
            </a:r>
            <a:r>
              <a:rPr lang="ja-JP" altLang="en-US" sz="2400" b="1" u="sng" dirty="0">
                <a:solidFill>
                  <a:srgbClr val="0070C0"/>
                </a:solidFill>
              </a:rPr>
              <a:t>以内） </a:t>
            </a:r>
            <a:r>
              <a:rPr lang="ja-JP" altLang="en-US" sz="2400" b="1" u="sng" dirty="0" smtClean="0">
                <a:solidFill>
                  <a:srgbClr val="0070C0"/>
                </a:solidFill>
              </a:rPr>
              <a:t>　　　２４０</a:t>
            </a:r>
            <a:r>
              <a:rPr lang="ja-JP" altLang="en-US" sz="2400" b="1" u="sng" dirty="0" smtClean="0">
                <a:solidFill>
                  <a:srgbClr val="0070C0"/>
                </a:solidFill>
                <a:latin typeface="ＭＳ Ｐゴシック" pitchFamily="50" charset="-128"/>
              </a:rPr>
              <a:t>点</a:t>
            </a:r>
            <a:endParaRPr lang="en-US" altLang="ja-JP" sz="1600" dirty="0">
              <a:solidFill>
                <a:prstClr val="black"/>
              </a:solidFill>
              <a:latin typeface="ＭＳ Ｐゴシック" pitchFamily="50" charset="-128"/>
            </a:endParaRPr>
          </a:p>
          <a:p>
            <a:pPr marL="177800" indent="-177800">
              <a:spcBef>
                <a:spcPct val="20000"/>
              </a:spcBef>
              <a:defRPr/>
            </a:pPr>
            <a:r>
              <a:rPr lang="ja-JP" altLang="en-US" sz="1600" dirty="0" smtClean="0">
                <a:solidFill>
                  <a:prstClr val="black"/>
                </a:solidFill>
                <a:latin typeface="ＭＳ Ｐゴシック" pitchFamily="50" charset="-128"/>
              </a:rPr>
              <a:t>［</a:t>
            </a:r>
            <a:r>
              <a:rPr lang="ja-JP" altLang="en-US" sz="1600" dirty="0">
                <a:solidFill>
                  <a:prstClr val="black"/>
                </a:solidFill>
                <a:latin typeface="ＭＳ Ｐゴシック" pitchFamily="50" charset="-128"/>
              </a:rPr>
              <a:t>施設基準</a:t>
            </a:r>
            <a:r>
              <a:rPr lang="ja-JP" altLang="en-US" sz="1600" dirty="0" smtClean="0">
                <a:solidFill>
                  <a:prstClr val="black"/>
                </a:solidFill>
                <a:latin typeface="ＭＳ Ｐゴシック" pitchFamily="50" charset="-128"/>
              </a:rPr>
              <a:t>］</a:t>
            </a:r>
            <a:endParaRPr lang="en-US" altLang="ja-JP" sz="1600" dirty="0">
              <a:solidFill>
                <a:prstClr val="black"/>
              </a:solidFill>
              <a:latin typeface="ＭＳ Ｐゴシック" pitchFamily="50" charset="-128"/>
            </a:endParaRPr>
          </a:p>
          <a:p>
            <a:pPr marL="450850" indent="-179388">
              <a:spcBef>
                <a:spcPct val="20000"/>
              </a:spcBef>
              <a:defRPr/>
            </a:pPr>
            <a:r>
              <a:rPr lang="ja-JP" altLang="en-US" sz="1600" dirty="0" smtClean="0">
                <a:solidFill>
                  <a:prstClr val="black"/>
                </a:solidFill>
                <a:latin typeface="ＭＳ Ｐゴシック" pitchFamily="50" charset="-128"/>
              </a:rPr>
              <a:t>① </a:t>
            </a:r>
            <a:r>
              <a:rPr lang="ja-JP" altLang="ja-JP" sz="1600" dirty="0" smtClean="0">
                <a:solidFill>
                  <a:prstClr val="black"/>
                </a:solidFill>
              </a:rPr>
              <a:t>全身</a:t>
            </a:r>
            <a:r>
              <a:rPr lang="ja-JP" altLang="ja-JP" sz="1600" dirty="0">
                <a:solidFill>
                  <a:prstClr val="black"/>
                </a:solidFill>
              </a:rPr>
              <a:t>麻酔（手術を実施した場合に</a:t>
            </a:r>
            <a:r>
              <a:rPr lang="ja-JP" altLang="ja-JP" sz="1600" dirty="0" smtClean="0">
                <a:solidFill>
                  <a:prstClr val="black"/>
                </a:solidFill>
              </a:rPr>
              <a:t>限る</a:t>
            </a:r>
            <a:r>
              <a:rPr lang="ja-JP" altLang="en-US" sz="1600" dirty="0" smtClean="0">
                <a:solidFill>
                  <a:prstClr val="black"/>
                </a:solidFill>
              </a:rPr>
              <a:t>。</a:t>
            </a:r>
            <a:r>
              <a:rPr lang="ja-JP" altLang="ja-JP" sz="1600" dirty="0" smtClean="0">
                <a:solidFill>
                  <a:prstClr val="black"/>
                </a:solidFill>
              </a:rPr>
              <a:t>）</a:t>
            </a:r>
            <a:r>
              <a:rPr lang="ja-JP" altLang="ja-JP" sz="1600" dirty="0">
                <a:solidFill>
                  <a:prstClr val="black"/>
                </a:solidFill>
              </a:rPr>
              <a:t>の患者数が年</a:t>
            </a:r>
            <a:r>
              <a:rPr lang="en-US" altLang="ja-JP" sz="1600" dirty="0">
                <a:solidFill>
                  <a:prstClr val="black"/>
                </a:solidFill>
              </a:rPr>
              <a:t>800</a:t>
            </a:r>
            <a:r>
              <a:rPr lang="ja-JP" altLang="ja-JP" sz="1600" dirty="0">
                <a:solidFill>
                  <a:prstClr val="black"/>
                </a:solidFill>
              </a:rPr>
              <a:t>件以上である。なお、併せて以下のアから</a:t>
            </a:r>
            <a:r>
              <a:rPr lang="ja-JP" altLang="ja-JP" sz="1600" dirty="0" smtClean="0">
                <a:solidFill>
                  <a:prstClr val="black"/>
                </a:solidFill>
              </a:rPr>
              <a:t>カ</a:t>
            </a:r>
            <a:r>
              <a:rPr lang="ja-JP" altLang="en-US" sz="1600" dirty="0" smtClean="0">
                <a:solidFill>
                  <a:prstClr val="black"/>
                </a:solidFill>
              </a:rPr>
              <a:t>　　</a:t>
            </a:r>
            <a:r>
              <a:rPr lang="ja-JP" altLang="ja-JP" sz="1600" dirty="0" smtClean="0">
                <a:solidFill>
                  <a:prstClr val="black"/>
                </a:solidFill>
              </a:rPr>
              <a:t>の</a:t>
            </a:r>
            <a:r>
              <a:rPr lang="ja-JP" altLang="ja-JP" sz="1600" u="sng" dirty="0">
                <a:solidFill>
                  <a:prstClr val="black"/>
                </a:solidFill>
              </a:rPr>
              <a:t>全てを満たすこと</a:t>
            </a:r>
            <a:r>
              <a:rPr lang="ja-JP" altLang="ja-JP" sz="1600" dirty="0">
                <a:solidFill>
                  <a:prstClr val="black"/>
                </a:solidFill>
              </a:rPr>
              <a:t>。</a:t>
            </a:r>
          </a:p>
          <a:p>
            <a:r>
              <a:rPr lang="ja-JP" altLang="en-US" sz="1600" dirty="0" smtClean="0">
                <a:solidFill>
                  <a:prstClr val="black"/>
                </a:solidFill>
              </a:rPr>
              <a:t>　　　　</a:t>
            </a:r>
            <a:r>
              <a:rPr lang="ja-JP" altLang="ja-JP" sz="1600" dirty="0" smtClean="0">
                <a:solidFill>
                  <a:prstClr val="black"/>
                </a:solidFill>
              </a:rPr>
              <a:t>ア</a:t>
            </a:r>
            <a:r>
              <a:rPr lang="ja-JP" altLang="ja-JP" sz="1600" dirty="0">
                <a:solidFill>
                  <a:prstClr val="black"/>
                </a:solidFill>
              </a:rPr>
              <a:t>　人工心肺を用いた</a:t>
            </a:r>
            <a:r>
              <a:rPr lang="ja-JP" altLang="ja-JP" sz="1600" dirty="0" smtClean="0">
                <a:solidFill>
                  <a:prstClr val="black"/>
                </a:solidFill>
              </a:rPr>
              <a:t>手術</a:t>
            </a:r>
            <a:r>
              <a:rPr lang="ja-JP" altLang="en-US" sz="1600" dirty="0">
                <a:solidFill>
                  <a:prstClr val="black"/>
                </a:solidFill>
              </a:rPr>
              <a:t>　</a:t>
            </a:r>
            <a:r>
              <a:rPr lang="ja-JP" altLang="en-US" sz="1600" dirty="0" smtClean="0">
                <a:solidFill>
                  <a:prstClr val="black"/>
                </a:solidFill>
              </a:rPr>
              <a:t>　</a:t>
            </a:r>
            <a:r>
              <a:rPr lang="en-US" altLang="ja-JP" sz="1600" b="1" dirty="0" smtClean="0">
                <a:solidFill>
                  <a:prstClr val="black"/>
                </a:solidFill>
              </a:rPr>
              <a:t>40</a:t>
            </a:r>
            <a:r>
              <a:rPr lang="ja-JP" altLang="ja-JP" sz="1600" dirty="0">
                <a:solidFill>
                  <a:prstClr val="black"/>
                </a:solidFill>
              </a:rPr>
              <a:t>件／年</a:t>
            </a:r>
            <a:r>
              <a:rPr lang="ja-JP" altLang="ja-JP" sz="1600" dirty="0" smtClean="0">
                <a:solidFill>
                  <a:prstClr val="black"/>
                </a:solidFill>
              </a:rPr>
              <a:t>以上</a:t>
            </a:r>
            <a:endParaRPr lang="en-US" altLang="ja-JP" sz="1600" dirty="0" smtClean="0">
              <a:solidFill>
                <a:prstClr val="black"/>
              </a:solidFill>
            </a:endParaRPr>
          </a:p>
          <a:p>
            <a:r>
              <a:rPr lang="ja-JP" altLang="en-US" sz="1600" dirty="0">
                <a:solidFill>
                  <a:prstClr val="black"/>
                </a:solidFill>
              </a:rPr>
              <a:t>　</a:t>
            </a:r>
            <a:r>
              <a:rPr lang="ja-JP" altLang="en-US" sz="1600" dirty="0" smtClean="0">
                <a:solidFill>
                  <a:prstClr val="black"/>
                </a:solidFill>
              </a:rPr>
              <a:t>　　　</a:t>
            </a:r>
            <a:r>
              <a:rPr lang="ja-JP" altLang="ja-JP" sz="1600" dirty="0" smtClean="0">
                <a:solidFill>
                  <a:prstClr val="black"/>
                </a:solidFill>
              </a:rPr>
              <a:t>イ</a:t>
            </a:r>
            <a:r>
              <a:rPr lang="ja-JP" altLang="ja-JP" sz="1600" dirty="0">
                <a:solidFill>
                  <a:prstClr val="black"/>
                </a:solidFill>
              </a:rPr>
              <a:t>　悪性腫瘍手術</a:t>
            </a:r>
            <a:r>
              <a:rPr lang="en-US" altLang="ja-JP" sz="1600" dirty="0">
                <a:solidFill>
                  <a:prstClr val="black"/>
                </a:solidFill>
              </a:rPr>
              <a:t> </a:t>
            </a:r>
            <a:r>
              <a:rPr lang="en-US" altLang="ja-JP" sz="1600" dirty="0" smtClean="0">
                <a:solidFill>
                  <a:prstClr val="black"/>
                </a:solidFill>
              </a:rPr>
              <a:t>	</a:t>
            </a:r>
            <a:r>
              <a:rPr lang="ja-JP" altLang="en-US" sz="1600" dirty="0" smtClean="0">
                <a:solidFill>
                  <a:prstClr val="black"/>
                </a:solidFill>
              </a:rPr>
              <a:t>　　</a:t>
            </a:r>
            <a:r>
              <a:rPr lang="en-US" altLang="ja-JP" sz="1600" b="1" dirty="0" smtClean="0">
                <a:solidFill>
                  <a:prstClr val="black"/>
                </a:solidFill>
              </a:rPr>
              <a:t>400</a:t>
            </a:r>
            <a:r>
              <a:rPr lang="ja-JP" altLang="ja-JP" sz="1600" dirty="0">
                <a:solidFill>
                  <a:prstClr val="black"/>
                </a:solidFill>
              </a:rPr>
              <a:t>件／年以上</a:t>
            </a:r>
          </a:p>
          <a:p>
            <a:r>
              <a:rPr lang="ja-JP" altLang="en-US" sz="1600" dirty="0">
                <a:solidFill>
                  <a:prstClr val="black"/>
                </a:solidFill>
              </a:rPr>
              <a:t>　</a:t>
            </a:r>
            <a:r>
              <a:rPr lang="ja-JP" altLang="en-US" sz="1600" dirty="0" smtClean="0">
                <a:solidFill>
                  <a:prstClr val="black"/>
                </a:solidFill>
              </a:rPr>
              <a:t>　　　</a:t>
            </a:r>
            <a:r>
              <a:rPr lang="ja-JP" altLang="ja-JP" sz="1600" dirty="0" smtClean="0">
                <a:solidFill>
                  <a:prstClr val="black"/>
                </a:solidFill>
              </a:rPr>
              <a:t>ウ</a:t>
            </a:r>
            <a:r>
              <a:rPr lang="ja-JP" altLang="ja-JP" sz="1600" dirty="0">
                <a:solidFill>
                  <a:prstClr val="black"/>
                </a:solidFill>
              </a:rPr>
              <a:t>　腹腔鏡下手術　</a:t>
            </a:r>
            <a:r>
              <a:rPr lang="en-US" altLang="ja-JP" sz="1600" dirty="0">
                <a:solidFill>
                  <a:prstClr val="black"/>
                </a:solidFill>
              </a:rPr>
              <a:t>           </a:t>
            </a:r>
            <a:r>
              <a:rPr lang="ja-JP" altLang="en-US" sz="1600" dirty="0" smtClean="0">
                <a:solidFill>
                  <a:prstClr val="black"/>
                </a:solidFill>
              </a:rPr>
              <a:t>　　</a:t>
            </a:r>
            <a:r>
              <a:rPr lang="en-US" altLang="ja-JP" sz="1600" b="1" dirty="0" smtClean="0">
                <a:solidFill>
                  <a:prstClr val="black"/>
                </a:solidFill>
              </a:rPr>
              <a:t>100</a:t>
            </a:r>
            <a:r>
              <a:rPr lang="ja-JP" altLang="ja-JP" sz="1600" dirty="0">
                <a:solidFill>
                  <a:prstClr val="black"/>
                </a:solidFill>
              </a:rPr>
              <a:t>件／年</a:t>
            </a:r>
            <a:r>
              <a:rPr lang="ja-JP" altLang="ja-JP" sz="1600" dirty="0" smtClean="0">
                <a:solidFill>
                  <a:prstClr val="black"/>
                </a:solidFill>
              </a:rPr>
              <a:t>以上</a:t>
            </a:r>
            <a:endParaRPr lang="ja-JP" altLang="ja-JP" sz="1600" dirty="0">
              <a:solidFill>
                <a:prstClr val="black"/>
              </a:solidFill>
            </a:endParaRPr>
          </a:p>
          <a:p>
            <a:r>
              <a:rPr lang="ja-JP" altLang="en-US" sz="1600" dirty="0" smtClean="0">
                <a:solidFill>
                  <a:prstClr val="black"/>
                </a:solidFill>
              </a:rPr>
              <a:t>　　</a:t>
            </a:r>
            <a:r>
              <a:rPr lang="ja-JP" altLang="ja-JP" sz="1600" dirty="0" smtClean="0">
                <a:solidFill>
                  <a:prstClr val="black"/>
                </a:solidFill>
              </a:rPr>
              <a:t>②</a:t>
            </a:r>
            <a:r>
              <a:rPr lang="ja-JP" altLang="ja-JP" sz="1600" dirty="0">
                <a:solidFill>
                  <a:prstClr val="black"/>
                </a:solidFill>
              </a:rPr>
              <a:t>　</a:t>
            </a:r>
            <a:r>
              <a:rPr lang="ja-JP" altLang="ja-JP" sz="1600" u="sng" dirty="0">
                <a:solidFill>
                  <a:prstClr val="black"/>
                </a:solidFill>
              </a:rPr>
              <a:t>救命救急医療（第三次救急医療）</a:t>
            </a:r>
            <a:r>
              <a:rPr lang="ja-JP" altLang="ja-JP" sz="1600" dirty="0">
                <a:solidFill>
                  <a:prstClr val="black"/>
                </a:solidFill>
              </a:rPr>
              <a:t>として</a:t>
            </a:r>
            <a:r>
              <a:rPr lang="en-US" altLang="ja-JP" sz="1600" dirty="0">
                <a:solidFill>
                  <a:prstClr val="black"/>
                </a:solidFill>
              </a:rPr>
              <a:t>24</a:t>
            </a:r>
            <a:r>
              <a:rPr lang="ja-JP" altLang="ja-JP" sz="1600" dirty="0">
                <a:solidFill>
                  <a:prstClr val="black"/>
                </a:solidFill>
              </a:rPr>
              <a:t>時間体制の救急を行っていること</a:t>
            </a:r>
            <a:r>
              <a:rPr lang="ja-JP" altLang="ja-JP" sz="1600" dirty="0" smtClean="0">
                <a:solidFill>
                  <a:prstClr val="black"/>
                </a:solidFill>
              </a:rPr>
              <a:t>。</a:t>
            </a:r>
            <a:endParaRPr lang="ja-JP" altLang="ja-JP" sz="1600" dirty="0">
              <a:solidFill>
                <a:prstClr val="black"/>
              </a:solidFill>
            </a:endParaRPr>
          </a:p>
          <a:p>
            <a:pPr marL="450850" indent="-177800"/>
            <a:r>
              <a:rPr lang="ja-JP" altLang="ja-JP" sz="1600" dirty="0" smtClean="0">
                <a:solidFill>
                  <a:prstClr val="black"/>
                </a:solidFill>
              </a:rPr>
              <a:t>③</a:t>
            </a:r>
            <a:r>
              <a:rPr lang="ja-JP" altLang="ja-JP" sz="1600" dirty="0">
                <a:solidFill>
                  <a:prstClr val="black"/>
                </a:solidFill>
              </a:rPr>
              <a:t>　</a:t>
            </a:r>
            <a:r>
              <a:rPr lang="ja-JP" altLang="ja-JP" sz="1600" u="sng" dirty="0">
                <a:solidFill>
                  <a:prstClr val="black"/>
                </a:solidFill>
              </a:rPr>
              <a:t>医療法上の精神病床を有する医療機関であること。また、精神病棟入院基本料、精神科救急入院料、精神科急性期治療病棟入院料、精神科救急・合併症入院料、児童・思春期精神科入院医療管理料のいずれかを届け出ており、現に精神疾患患者の入院を受け入れていること。</a:t>
            </a:r>
            <a:endParaRPr lang="ja-JP" altLang="ja-JP" sz="1600" dirty="0">
              <a:solidFill>
                <a:prstClr val="black"/>
              </a:solidFill>
            </a:endParaRPr>
          </a:p>
          <a:p>
            <a:pPr marL="450850" indent="-450850"/>
            <a:r>
              <a:rPr lang="ja-JP" altLang="en-US" sz="1600" dirty="0" smtClean="0">
                <a:solidFill>
                  <a:prstClr val="black"/>
                </a:solidFill>
              </a:rPr>
              <a:t>　　</a:t>
            </a:r>
            <a:r>
              <a:rPr lang="ja-JP" altLang="ja-JP" sz="1600" dirty="0" smtClean="0">
                <a:solidFill>
                  <a:prstClr val="black"/>
                </a:solidFill>
              </a:rPr>
              <a:t>④</a:t>
            </a:r>
            <a:r>
              <a:rPr lang="ja-JP" altLang="ja-JP" sz="1600" dirty="0">
                <a:solidFill>
                  <a:prstClr val="black"/>
                </a:solidFill>
              </a:rPr>
              <a:t>　</a:t>
            </a:r>
            <a:r>
              <a:rPr lang="ja-JP" altLang="ja-JP" sz="1600" u="sng" dirty="0">
                <a:solidFill>
                  <a:prstClr val="black"/>
                </a:solidFill>
              </a:rPr>
              <a:t>地域包括ケア病棟</a:t>
            </a:r>
            <a:r>
              <a:rPr lang="ja-JP" altLang="ja-JP" sz="1600" u="sng" dirty="0" smtClean="0">
                <a:solidFill>
                  <a:prstClr val="black"/>
                </a:solidFill>
              </a:rPr>
              <a:t>入院料、</a:t>
            </a:r>
            <a:r>
              <a:rPr lang="ja-JP" altLang="ja-JP" sz="1600" u="sng" dirty="0">
                <a:solidFill>
                  <a:prstClr val="black"/>
                </a:solidFill>
              </a:rPr>
              <a:t>地域包括ケア入院医療</a:t>
            </a:r>
            <a:r>
              <a:rPr lang="ja-JP" altLang="ja-JP" sz="1600" u="sng" dirty="0" smtClean="0">
                <a:solidFill>
                  <a:prstClr val="black"/>
                </a:solidFill>
              </a:rPr>
              <a:t>管理料および</a:t>
            </a:r>
            <a:r>
              <a:rPr lang="ja-JP" altLang="ja-JP" sz="1600" u="sng" dirty="0">
                <a:solidFill>
                  <a:prstClr val="black"/>
                </a:solidFill>
              </a:rPr>
              <a:t>療養病棟入院基本料の届出を行っていない医療機関であること。</a:t>
            </a:r>
            <a:endParaRPr lang="ja-JP" altLang="ja-JP" sz="1600" dirty="0">
              <a:solidFill>
                <a:prstClr val="black"/>
              </a:solidFill>
            </a:endParaRPr>
          </a:p>
          <a:p>
            <a:pPr marL="273050" indent="-273050"/>
            <a:r>
              <a:rPr lang="ja-JP" altLang="en-US" sz="1600" dirty="0" smtClean="0">
                <a:solidFill>
                  <a:prstClr val="black"/>
                </a:solidFill>
              </a:rPr>
              <a:t>　　</a:t>
            </a:r>
            <a:r>
              <a:rPr lang="ja-JP" altLang="ja-JP" sz="1600" dirty="0" smtClean="0">
                <a:solidFill>
                  <a:prstClr val="black"/>
                </a:solidFill>
              </a:rPr>
              <a:t>⑤</a:t>
            </a:r>
            <a:r>
              <a:rPr lang="ja-JP" altLang="ja-JP" sz="1600" dirty="0">
                <a:solidFill>
                  <a:prstClr val="black"/>
                </a:solidFill>
              </a:rPr>
              <a:t>　総合入院体制加算２の要件を全て満たすこと</a:t>
            </a:r>
            <a:r>
              <a:rPr lang="ja-JP" altLang="ja-JP" sz="1600" dirty="0" smtClean="0">
                <a:solidFill>
                  <a:prstClr val="black"/>
                </a:solidFill>
              </a:rPr>
              <a:t>。</a:t>
            </a:r>
            <a:endParaRPr lang="ja-JP" altLang="ja-JP" sz="1600" dirty="0">
              <a:solidFill>
                <a:prstClr val="black"/>
              </a:solidFill>
            </a:endParaRPr>
          </a:p>
          <a:p>
            <a:endParaRPr lang="en-US" altLang="ja-JP" sz="1600" dirty="0" smtClean="0">
              <a:solidFill>
                <a:srgbClr val="0070C0"/>
              </a:solidFill>
            </a:endParaRPr>
          </a:p>
          <a:p>
            <a:r>
              <a:rPr lang="ja-JP" altLang="en-US" dirty="0" smtClean="0">
                <a:solidFill>
                  <a:srgbClr val="0070C0"/>
                </a:solidFill>
              </a:rPr>
              <a:t>　</a:t>
            </a:r>
            <a:r>
              <a:rPr lang="ja-JP" altLang="ja-JP" sz="2400" dirty="0">
                <a:solidFill>
                  <a:srgbClr val="0070C0"/>
                </a:solidFill>
              </a:rPr>
              <a:t>　</a:t>
            </a:r>
            <a:r>
              <a:rPr lang="en-US" altLang="ja-JP" sz="2400" dirty="0" smtClean="0">
                <a:solidFill>
                  <a:srgbClr val="0070C0"/>
                </a:solidFill>
              </a:rPr>
              <a:t>	</a:t>
            </a:r>
            <a:r>
              <a:rPr lang="ja-JP" altLang="en-US" sz="2400" dirty="0" smtClean="0">
                <a:solidFill>
                  <a:srgbClr val="0070C0"/>
                </a:solidFill>
              </a:rPr>
              <a:t>　 </a:t>
            </a:r>
            <a:r>
              <a:rPr lang="ja-JP" altLang="ja-JP" sz="2400" b="1" u="sng" dirty="0" smtClean="0">
                <a:solidFill>
                  <a:srgbClr val="0070C0"/>
                </a:solidFill>
              </a:rPr>
              <a:t>総合</a:t>
            </a:r>
            <a:r>
              <a:rPr lang="ja-JP" altLang="ja-JP" sz="2400" b="1" u="sng" dirty="0">
                <a:solidFill>
                  <a:srgbClr val="0070C0"/>
                </a:solidFill>
              </a:rPr>
              <a:t>入院体制加算</a:t>
            </a:r>
            <a:r>
              <a:rPr lang="ja-JP" altLang="ja-JP" sz="2400" b="1" u="sng" dirty="0" smtClean="0">
                <a:solidFill>
                  <a:srgbClr val="0070C0"/>
                </a:solidFill>
              </a:rPr>
              <a:t>２</a:t>
            </a:r>
            <a:r>
              <a:rPr lang="ja-JP" altLang="en-US" sz="2400" b="1" u="sng" dirty="0" smtClean="0">
                <a:solidFill>
                  <a:srgbClr val="0070C0"/>
                </a:solidFill>
              </a:rPr>
              <a:t>　（</a:t>
            </a:r>
            <a:r>
              <a:rPr lang="en-US" altLang="ja-JP" sz="2400" b="1" u="sng" dirty="0" smtClean="0">
                <a:solidFill>
                  <a:srgbClr val="0070C0"/>
                </a:solidFill>
              </a:rPr>
              <a:t>1</a:t>
            </a:r>
            <a:r>
              <a:rPr lang="ja-JP" altLang="en-US" sz="2400" b="1" u="sng" dirty="0" smtClean="0">
                <a:solidFill>
                  <a:srgbClr val="0070C0"/>
                </a:solidFill>
              </a:rPr>
              <a:t>日につき・</a:t>
            </a:r>
            <a:r>
              <a:rPr lang="en-US" altLang="ja-JP" sz="2400" b="1" u="sng" dirty="0" smtClean="0">
                <a:solidFill>
                  <a:srgbClr val="0070C0"/>
                </a:solidFill>
              </a:rPr>
              <a:t>14</a:t>
            </a:r>
            <a:r>
              <a:rPr lang="ja-JP" altLang="en-US" sz="2400" b="1" u="sng" dirty="0" smtClean="0">
                <a:solidFill>
                  <a:srgbClr val="0070C0"/>
                </a:solidFill>
              </a:rPr>
              <a:t>日以内）　　　　　</a:t>
            </a:r>
            <a:r>
              <a:rPr lang="en-US" altLang="ja-JP" sz="2400" b="1" u="sng" dirty="0" smtClean="0">
                <a:solidFill>
                  <a:srgbClr val="0070C0"/>
                </a:solidFill>
              </a:rPr>
              <a:t> </a:t>
            </a:r>
            <a:r>
              <a:rPr lang="ja-JP" altLang="en-US" sz="2400" b="1" u="sng" dirty="0" smtClean="0">
                <a:solidFill>
                  <a:srgbClr val="0070C0"/>
                </a:solidFill>
              </a:rPr>
              <a:t>１２０点</a:t>
            </a:r>
            <a:endParaRPr lang="ja-JP" altLang="ja-JP" sz="2400" b="1" u="sng" dirty="0">
              <a:solidFill>
                <a:srgbClr val="0070C0"/>
              </a:solidFill>
            </a:endParaRPr>
          </a:p>
          <a:p>
            <a:pPr marL="531813" indent="-531813"/>
            <a:r>
              <a:rPr lang="ja-JP" altLang="en-US" sz="1600" dirty="0">
                <a:solidFill>
                  <a:prstClr val="black"/>
                </a:solidFill>
              </a:rPr>
              <a:t>　</a:t>
            </a:r>
            <a:r>
              <a:rPr lang="ja-JP" altLang="ja-JP" sz="1600" dirty="0">
                <a:solidFill>
                  <a:prstClr val="black"/>
                </a:solidFill>
              </a:rPr>
              <a:t>　</a:t>
            </a:r>
            <a:r>
              <a:rPr lang="en-US" altLang="ja-JP" sz="1600" dirty="0" smtClean="0">
                <a:solidFill>
                  <a:srgbClr val="FF0000"/>
                </a:solidFill>
              </a:rPr>
              <a:t>※</a:t>
            </a:r>
            <a:r>
              <a:rPr lang="ja-JP" altLang="en-US" sz="1600" dirty="0" smtClean="0">
                <a:solidFill>
                  <a:srgbClr val="FF0000"/>
                </a:solidFill>
              </a:rPr>
              <a:t>　</a:t>
            </a:r>
            <a:r>
              <a:rPr lang="ja-JP" altLang="ja-JP" sz="1600" u="sng" dirty="0" smtClean="0">
                <a:solidFill>
                  <a:srgbClr val="FF0000"/>
                </a:solidFill>
              </a:rPr>
              <a:t>新規</a:t>
            </a:r>
            <a:r>
              <a:rPr lang="ja-JP" altLang="ja-JP" sz="1600" u="sng" dirty="0">
                <a:solidFill>
                  <a:srgbClr val="FF0000"/>
                </a:solidFill>
              </a:rPr>
              <a:t>に届け出る際は、地域包括ケア病棟</a:t>
            </a:r>
            <a:r>
              <a:rPr lang="ja-JP" altLang="ja-JP" sz="1600" u="sng" dirty="0" smtClean="0">
                <a:solidFill>
                  <a:srgbClr val="FF0000"/>
                </a:solidFill>
              </a:rPr>
              <a:t>入院料、</a:t>
            </a:r>
            <a:r>
              <a:rPr lang="ja-JP" altLang="ja-JP" sz="1600" u="sng" dirty="0">
                <a:solidFill>
                  <a:srgbClr val="FF0000"/>
                </a:solidFill>
              </a:rPr>
              <a:t>地域包括ケア入院医療</a:t>
            </a:r>
            <a:r>
              <a:rPr lang="ja-JP" altLang="ja-JP" sz="1600" u="sng" dirty="0" smtClean="0">
                <a:solidFill>
                  <a:srgbClr val="FF0000"/>
                </a:solidFill>
              </a:rPr>
              <a:t>管理料および</a:t>
            </a:r>
            <a:r>
              <a:rPr lang="ja-JP" altLang="ja-JP" sz="1600" u="sng" dirty="0">
                <a:solidFill>
                  <a:srgbClr val="FF0000"/>
                </a:solidFill>
              </a:rPr>
              <a:t>療養病棟入院基本料の届出を行っていない医療機関であること。 </a:t>
            </a:r>
            <a:r>
              <a:rPr lang="ja-JP" altLang="en-US" sz="2000" dirty="0" smtClean="0">
                <a:solidFill>
                  <a:srgbClr val="FF0000"/>
                </a:solidFill>
                <a:latin typeface="ＭＳ Ｐゴシック" pitchFamily="50" charset="-128"/>
              </a:rPr>
              <a:t>　　　　　</a:t>
            </a: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2" name="Rectangle 36"/>
          <p:cNvSpPr>
            <a:spLocks noChangeArrowheads="1"/>
          </p:cNvSpPr>
          <p:nvPr/>
        </p:nvSpPr>
        <p:spPr bwMode="auto">
          <a:xfrm>
            <a:off x="116963" y="733318"/>
            <a:ext cx="7375675" cy="4403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Bef>
                <a:spcPct val="20000"/>
              </a:spcBef>
            </a:pPr>
            <a:r>
              <a:rPr lang="ja-JP" altLang="ja-JP" sz="2400" dirty="0">
                <a:solidFill>
                  <a:prstClr val="black"/>
                </a:solidFill>
              </a:rPr>
              <a:t>総合的かつ専門的な急性期医療を担う医療機関の評価</a:t>
            </a:r>
            <a:endParaRPr lang="ja-JP" altLang="en-US" sz="2400" dirty="0">
              <a:solidFill>
                <a:prstClr val="black"/>
              </a:solidFill>
            </a:endParaRPr>
          </a:p>
        </p:txBody>
      </p:sp>
      <p:sp>
        <p:nvSpPr>
          <p:cNvPr id="2" name="正方形/長方形 1"/>
          <p:cNvSpPr/>
          <p:nvPr/>
        </p:nvSpPr>
        <p:spPr>
          <a:xfrm>
            <a:off x="4953105" y="3108711"/>
            <a:ext cx="4449169" cy="830997"/>
          </a:xfrm>
          <a:prstGeom prst="rect">
            <a:avLst/>
          </a:prstGeom>
        </p:spPr>
        <p:txBody>
          <a:bodyPr wrap="square">
            <a:spAutoFit/>
          </a:bodyPr>
          <a:lstStyle/>
          <a:p>
            <a:r>
              <a:rPr lang="ja-JP" altLang="ja-JP" sz="1600" dirty="0">
                <a:solidFill>
                  <a:prstClr val="black"/>
                </a:solidFill>
              </a:rPr>
              <a:t>エ　放射線治療（体外照射法）　</a:t>
            </a:r>
            <a:r>
              <a:rPr lang="en-US" altLang="ja-JP" sz="1600" dirty="0">
                <a:solidFill>
                  <a:prstClr val="black"/>
                </a:solidFill>
              </a:rPr>
              <a:t>	</a:t>
            </a:r>
            <a:r>
              <a:rPr lang="en-US" altLang="ja-JP" sz="1600" b="1" dirty="0">
                <a:solidFill>
                  <a:prstClr val="black"/>
                </a:solidFill>
              </a:rPr>
              <a:t>4,000</a:t>
            </a:r>
            <a:r>
              <a:rPr lang="ja-JP" altLang="ja-JP" sz="1600" dirty="0">
                <a:solidFill>
                  <a:prstClr val="black"/>
                </a:solidFill>
              </a:rPr>
              <a:t>件／年以上</a:t>
            </a:r>
          </a:p>
          <a:p>
            <a:r>
              <a:rPr lang="ja-JP" altLang="ja-JP" sz="1600" dirty="0" smtClean="0">
                <a:solidFill>
                  <a:prstClr val="black"/>
                </a:solidFill>
              </a:rPr>
              <a:t>オ</a:t>
            </a:r>
            <a:r>
              <a:rPr lang="ja-JP" altLang="ja-JP" sz="1600" dirty="0">
                <a:solidFill>
                  <a:prstClr val="black"/>
                </a:solidFill>
              </a:rPr>
              <a:t>　化学療法　</a:t>
            </a:r>
            <a:r>
              <a:rPr lang="en-US" altLang="ja-JP" sz="1600" dirty="0">
                <a:solidFill>
                  <a:prstClr val="black"/>
                </a:solidFill>
              </a:rPr>
              <a:t>                	</a:t>
            </a:r>
            <a:r>
              <a:rPr lang="en-US" altLang="ja-JP" sz="1600" b="1" dirty="0">
                <a:solidFill>
                  <a:prstClr val="black"/>
                </a:solidFill>
              </a:rPr>
              <a:t>4,000</a:t>
            </a:r>
            <a:r>
              <a:rPr lang="ja-JP" altLang="ja-JP" sz="1600" dirty="0">
                <a:solidFill>
                  <a:prstClr val="black"/>
                </a:solidFill>
              </a:rPr>
              <a:t>件／年以上</a:t>
            </a:r>
          </a:p>
          <a:p>
            <a:r>
              <a:rPr lang="ja-JP" altLang="ja-JP" sz="1600" dirty="0" smtClean="0">
                <a:solidFill>
                  <a:prstClr val="black"/>
                </a:solidFill>
              </a:rPr>
              <a:t>カ</a:t>
            </a:r>
            <a:r>
              <a:rPr lang="ja-JP" altLang="ja-JP" sz="1600" dirty="0">
                <a:solidFill>
                  <a:prstClr val="black"/>
                </a:solidFill>
              </a:rPr>
              <a:t>　分娩件数</a:t>
            </a:r>
            <a:r>
              <a:rPr lang="en-US" altLang="ja-JP" sz="1600" dirty="0">
                <a:solidFill>
                  <a:prstClr val="black"/>
                </a:solidFill>
              </a:rPr>
              <a:t>                 </a:t>
            </a:r>
            <a:r>
              <a:rPr lang="ja-JP" altLang="ja-JP" sz="1600" dirty="0">
                <a:solidFill>
                  <a:prstClr val="black"/>
                </a:solidFill>
              </a:rPr>
              <a:t>　</a:t>
            </a:r>
            <a:r>
              <a:rPr lang="en-US" altLang="ja-JP" sz="1600" dirty="0">
                <a:solidFill>
                  <a:prstClr val="black"/>
                </a:solidFill>
              </a:rPr>
              <a:t>	</a:t>
            </a:r>
            <a:r>
              <a:rPr lang="ja-JP" altLang="en-US" sz="1600" dirty="0">
                <a:solidFill>
                  <a:prstClr val="black"/>
                </a:solidFill>
              </a:rPr>
              <a:t>　</a:t>
            </a:r>
            <a:r>
              <a:rPr lang="en-US" altLang="ja-JP" sz="1600" b="1" dirty="0">
                <a:solidFill>
                  <a:prstClr val="black"/>
                </a:solidFill>
              </a:rPr>
              <a:t>100</a:t>
            </a:r>
            <a:r>
              <a:rPr lang="ja-JP" altLang="ja-JP" sz="1600" dirty="0">
                <a:solidFill>
                  <a:prstClr val="black"/>
                </a:solidFill>
              </a:rPr>
              <a:t>件／年以上</a:t>
            </a:r>
            <a:endParaRPr lang="ja-JP" altLang="en-US" sz="1600" dirty="0">
              <a:solidFill>
                <a:prstClr val="black"/>
              </a:solidFill>
            </a:endParaRPr>
          </a:p>
        </p:txBody>
      </p:sp>
      <p:sp>
        <p:nvSpPr>
          <p:cNvPr id="9" name="Rectangle 2"/>
          <p:cNvSpPr>
            <a:spLocks noChangeArrowheads="1"/>
          </p:cNvSpPr>
          <p:nvPr/>
        </p:nvSpPr>
        <p:spPr bwMode="auto">
          <a:xfrm>
            <a:off x="194393" y="44450"/>
            <a:ext cx="9517327" cy="649288"/>
          </a:xfrm>
          <a:prstGeom prst="rect">
            <a:avLst/>
          </a:prstGeom>
          <a:solidFill>
            <a:srgbClr val="99CC00"/>
          </a:solidFill>
          <a:ln w="38100" cmpd="dbl">
            <a:solidFill>
              <a:sysClr val="windowText" lastClr="000000"/>
            </a:solidFill>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4400" eaLnBrk="1" fontAlgn="auto" latinLnBrk="0" hangingPunct="1">
              <a:lnSpc>
                <a:spcPct val="100000"/>
              </a:lnSpc>
              <a:spcBef>
                <a:spcPct val="20000"/>
              </a:spcBef>
              <a:spcAft>
                <a:spcPts val="0"/>
              </a:spcAft>
              <a:buClrTx/>
              <a:buSzTx/>
              <a:buFont typeface="Arial" charset="0"/>
              <a:buNone/>
              <a:tabLst/>
              <a:defRPr/>
            </a:pPr>
            <a:r>
              <a:rPr lang="ja-JP" altLang="en-US" sz="2800" kern="0" dirty="0">
                <a:solidFill>
                  <a:prstClr val="black"/>
                </a:solidFill>
                <a:latin typeface="ＭＳ Ｐゴシック"/>
                <a:ea typeface="ＭＳ Ｐゴシック"/>
              </a:rPr>
              <a:t>２０</a:t>
            </a:r>
            <a:r>
              <a:rPr kumimoji="1" lang="ja-JP" altLang="en-US" sz="2800" b="0" i="0" u="none" strike="noStrike" kern="0" cap="none" spc="0" normalizeH="0" baseline="0" noProof="0" dirty="0" err="1" smtClean="0">
                <a:ln>
                  <a:noFill/>
                </a:ln>
                <a:solidFill>
                  <a:prstClr val="black"/>
                </a:solidFill>
                <a:effectLst/>
                <a:uLnTx/>
                <a:uFillTx/>
                <a:latin typeface="ＭＳ Ｐゴシック"/>
                <a:ea typeface="ＭＳ Ｐゴシック"/>
              </a:rPr>
              <a:t>．</a:t>
            </a:r>
            <a:r>
              <a:rPr kumimoji="1" lang="ja-JP" altLang="en-US" sz="2800" b="0" i="0" u="none" strike="noStrike" kern="0" cap="none" spc="0" normalizeH="0" baseline="0" noProof="0" dirty="0">
                <a:ln>
                  <a:noFill/>
                </a:ln>
                <a:solidFill>
                  <a:prstClr val="black"/>
                </a:solidFill>
                <a:effectLst/>
                <a:uLnTx/>
                <a:uFillTx/>
                <a:latin typeface="Calibri" panose="020F0502020204030204"/>
                <a:ea typeface="ＭＳ Ｐゴシック"/>
              </a:rPr>
              <a:t>高度急性期と一般急性期を担う病床の機能</a:t>
            </a:r>
            <a:r>
              <a:rPr kumimoji="1" lang="ja-JP" altLang="en-US" sz="2800" b="0" i="0" u="none" strike="noStrike" kern="0" cap="none" spc="0" normalizeH="0" baseline="0" noProof="0" dirty="0" smtClean="0">
                <a:ln>
                  <a:noFill/>
                </a:ln>
                <a:solidFill>
                  <a:prstClr val="black"/>
                </a:solidFill>
                <a:effectLst/>
                <a:uLnTx/>
                <a:uFillTx/>
                <a:latin typeface="Calibri" panose="020F0502020204030204"/>
                <a:ea typeface="ＭＳ Ｐゴシック"/>
              </a:rPr>
              <a:t>分化</a:t>
            </a:r>
            <a:endParaRPr kumimoji="1" lang="ja-JP" altLang="en-US" sz="2800" b="0" i="0" u="none" strike="noStrike" kern="0" cap="none" spc="0" normalizeH="0" baseline="0" noProof="0" dirty="0">
              <a:ln>
                <a:noFill/>
              </a:ln>
              <a:solidFill>
                <a:prstClr val="black"/>
              </a:solidFill>
              <a:effectLst/>
              <a:uLnTx/>
              <a:uFillTx/>
              <a:latin typeface="ＭＳ Ｐゴシック"/>
              <a:ea typeface="ＭＳ Ｐゴシック"/>
            </a:endParaRPr>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800" b="0" i="0" u="none" strike="noStrike" kern="1200" cap="none" spc="0" normalizeH="0" baseline="0" noProof="0" dirty="0">
              <a:ln>
                <a:noFill/>
              </a:ln>
              <a:solidFill>
                <a:prstClr val="black"/>
              </a:solidFill>
              <a:effectLst/>
              <a:uLnTx/>
              <a:uFillTx/>
              <a:latin typeface="Calibri"/>
              <a:ea typeface="ＭＳ Ｐゴシック"/>
            </a:endParaRPr>
          </a:p>
        </p:txBody>
      </p:sp>
    </p:spTree>
    <p:extLst>
      <p:ext uri="{BB962C8B-B14F-4D97-AF65-F5344CB8AC3E}">
        <p14:creationId xmlns:p14="http://schemas.microsoft.com/office/powerpoint/2010/main" xmlns="" val="5885341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90418" y="2349671"/>
            <a:ext cx="9144000" cy="1228725"/>
          </a:xfrm>
          <a:prstGeom prst="rect">
            <a:avLst/>
          </a:prstGeom>
          <a:solidFill>
            <a:srgbClr val="92D050"/>
          </a:solidFill>
          <a:ln w="38100" cmpd="dbl">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ja-JP" altLang="en-US" sz="3600" dirty="0" smtClean="0">
                <a:solidFill>
                  <a:prstClr val="black"/>
                </a:solidFill>
                <a:latin typeface="+mj-ea"/>
              </a:rPr>
              <a:t>２５．経過措置一覧</a:t>
            </a:r>
            <a:endParaRPr lang="en-US" altLang="ja-JP" sz="3600" dirty="0" smtClean="0">
              <a:solidFill>
                <a:prstClr val="black"/>
              </a:solidFill>
              <a:latin typeface="+mj-ea"/>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75</a:t>
            </a:fld>
            <a:endParaRPr lang="ja-JP" altLang="en-US" dirty="0">
              <a:solidFill>
                <a:prstClr val="black"/>
              </a:solidFill>
              <a:latin typeface="Arial"/>
            </a:endParaRPr>
          </a:p>
        </p:txBody>
      </p:sp>
    </p:spTree>
    <p:extLst>
      <p:ext uri="{BB962C8B-B14F-4D97-AF65-F5344CB8AC3E}">
        <p14:creationId xmlns="" xmlns:p14="http://schemas.microsoft.com/office/powerpoint/2010/main" val="1502206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 xmlns:p14="http://schemas.microsoft.com/office/powerpoint/2010/main" val="219892268"/>
              </p:ext>
            </p:extLst>
          </p:nvPr>
        </p:nvGraphicFramePr>
        <p:xfrm>
          <a:off x="94005" y="593812"/>
          <a:ext cx="9644821" cy="6181017"/>
        </p:xfrm>
        <a:graphic>
          <a:graphicData uri="http://schemas.openxmlformats.org/drawingml/2006/table">
            <a:tbl>
              <a:tblPr firstRow="1" bandRow="1">
                <a:tableStyleId>{B301B821-A1FF-4177-AEE7-76D212191A09}</a:tableStyleId>
              </a:tblPr>
              <a:tblGrid>
                <a:gridCol w="340938"/>
                <a:gridCol w="2823883"/>
                <a:gridCol w="6480000"/>
              </a:tblGrid>
              <a:tr h="290396">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3379">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特定除外の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見直し①</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日までは、一般病棟入院基本料（</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対</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err="1"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対</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）等において、特定</a:t>
                      </a:r>
                      <a:r>
                        <a:rPr lang="ja-JP" altLang="en-US" sz="1200" u="none" strike="noStrike" baseline="0" dirty="0">
                          <a:effectLst/>
                          <a:latin typeface="ＭＳ Ｐゴシック" panose="020B0600070205080204" pitchFamily="50" charset="-128"/>
                          <a:ea typeface="ＭＳ Ｐゴシック" panose="020B0600070205080204" pitchFamily="50" charset="-128"/>
                        </a:rPr>
                        <a:t>入院基本料を算定</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できる。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21751">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特定除外の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見直し②</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日を超えて入院する患者を対象として、原則として療養病棟と同等の報酬体系とする取り扱いを選んだ場合、平成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日までの間、療養病棟の算定を届け出た病棟の</a:t>
                      </a:r>
                      <a:r>
                        <a:rPr lang="en-US" altLang="ja-JP" sz="1200" u="none" strike="noStrike" baseline="0" dirty="0">
                          <a:effectLst/>
                          <a:latin typeface="ＭＳ Ｐゴシック" panose="020B0600070205080204" pitchFamily="50" charset="-128"/>
                          <a:ea typeface="ＭＳ Ｐゴシック" panose="020B0600070205080204" pitchFamily="50" charset="-128"/>
                        </a:rPr>
                        <a:t>2</a:t>
                      </a:r>
                      <a:r>
                        <a:rPr lang="ja-JP" altLang="en-US" sz="1200" u="none" strike="noStrike" baseline="0" dirty="0">
                          <a:effectLst/>
                          <a:latin typeface="ＭＳ Ｐゴシック" panose="020B0600070205080204" pitchFamily="50" charset="-128"/>
                          <a:ea typeface="ＭＳ Ｐゴシック" panose="020B0600070205080204" pitchFamily="50" charset="-128"/>
                        </a:rPr>
                        <a:t>室</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床に限り、出来高算定を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認める。</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経過措置利用のために届出必要</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40267">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特定除外の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見直し③</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日を超えて入院する患者を対象として、原則として療養病棟と同等の報酬体系とする取り扱いを選んだ場合、平成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日に入院している患者は、当分の間</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、医療</a:t>
                      </a:r>
                      <a:r>
                        <a:rPr lang="ja-JP" altLang="en-US" sz="1200" u="none" strike="noStrike" baseline="0" dirty="0">
                          <a:effectLst/>
                          <a:latin typeface="ＭＳ Ｐゴシック" panose="020B0600070205080204" pitchFamily="50" charset="-128"/>
                          <a:ea typeface="ＭＳ Ｐゴシック" panose="020B0600070205080204" pitchFamily="50" charset="-128"/>
                        </a:rPr>
                        <a:t>区分を</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とみ</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7031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７対１入院基本料等</a:t>
                      </a:r>
                      <a:r>
                        <a:rPr lang="ja-JP" altLang="en-US" sz="1200" u="none" strike="noStrike" baseline="0" dirty="0">
                          <a:effectLst/>
                          <a:latin typeface="ＭＳ Ｐゴシック" panose="020B0600070205080204" pitchFamily="50" charset="-128"/>
                          <a:ea typeface="ＭＳ Ｐゴシック" panose="020B0600070205080204" pitchFamily="50" charset="-128"/>
                        </a:rPr>
                        <a:t>の看護必要度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87959">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救命救急入院料の看護</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必要度、がん</a:t>
                      </a:r>
                      <a:r>
                        <a:rPr lang="ja-JP" altLang="en-US" sz="1200" u="none" strike="noStrike" baseline="0" dirty="0">
                          <a:effectLst/>
                          <a:latin typeface="ＭＳ Ｐゴシック" panose="020B0600070205080204" pitchFamily="50" charset="-128"/>
                          <a:ea typeface="ＭＳ Ｐゴシック" panose="020B0600070205080204" pitchFamily="50" charset="-128"/>
                        </a:rPr>
                        <a:t>専門病院の看護必要度の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日までは要件を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9953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看護補助加算</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１</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いる医療</a:t>
                      </a:r>
                      <a:r>
                        <a:rPr lang="ja-JP" altLang="en-US" sz="1200" u="none" strike="noStrike" baseline="0" dirty="0">
                          <a:effectLst/>
                          <a:latin typeface="ＭＳ Ｐゴシック" panose="020B0600070205080204" pitchFamily="50" charset="-128"/>
                          <a:ea typeface="ＭＳ Ｐゴシック" panose="020B0600070205080204" pitchFamily="50" charset="-128"/>
                        </a:rPr>
                        <a:t>機関は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日までは要件を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33308">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７対１入院基本料等の</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自宅</a:t>
                      </a:r>
                      <a:r>
                        <a:rPr lang="zh-TW" altLang="en-US" sz="1200" u="none" strike="noStrike" baseline="0" dirty="0">
                          <a:effectLst/>
                          <a:latin typeface="ＭＳ Ｐゴシック" panose="020B0600070205080204" pitchFamily="50" charset="-128"/>
                          <a:ea typeface="ＭＳ Ｐゴシック" panose="020B0600070205080204" pitchFamily="50" charset="-128"/>
                        </a:rPr>
                        <a:t>等退院患者</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割合</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行っている病棟は、平成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67174">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７対１入院基本料等のデータ</a:t>
                      </a:r>
                      <a:r>
                        <a:rPr lang="ja-JP" altLang="en-US" sz="1200" u="none" strike="noStrike" baseline="0" dirty="0">
                          <a:effectLst/>
                          <a:latin typeface="ＭＳ Ｐゴシック" panose="020B0600070205080204" pitchFamily="50" charset="-128"/>
                          <a:ea typeface="ＭＳ Ｐゴシック" panose="020B0600070205080204" pitchFamily="50" charset="-128"/>
                        </a:rPr>
                        <a:t>提出加算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届出要件の追加について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行っている病棟は、平成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68811">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ICU</a:t>
                      </a:r>
                      <a:r>
                        <a:rPr lang="ja-JP" altLang="en-US" sz="1200" u="none" strike="noStrike" baseline="0" dirty="0">
                          <a:effectLst/>
                          <a:latin typeface="ＭＳ Ｐゴシック" panose="020B0600070205080204" pitchFamily="50" charset="-128"/>
                          <a:ea typeface="ＭＳ Ｐゴシック" panose="020B0600070205080204" pitchFamily="50" charset="-128"/>
                        </a:rPr>
                        <a:t>の看護必要度の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は新</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ICU</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３又は新</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ICU4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必要度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HUC</a:t>
                      </a:r>
                      <a:r>
                        <a:rPr lang="ja-JP" altLang="en-US" sz="1200" u="none" strike="noStrike" baseline="0" dirty="0">
                          <a:effectLst/>
                          <a:latin typeface="ＭＳ Ｐゴシック" panose="020B0600070205080204" pitchFamily="50" charset="-128"/>
                          <a:ea typeface="ＭＳ Ｐゴシック" panose="020B0600070205080204" pitchFamily="50" charset="-128"/>
                        </a:rPr>
                        <a:t>の看護必要度の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いる病棟</a:t>
                      </a:r>
                      <a:r>
                        <a:rPr lang="ja-JP" altLang="en-US" sz="1200" u="none" strike="noStrike" baseline="0" dirty="0">
                          <a:effectLst/>
                          <a:latin typeface="ＭＳ Ｐゴシック" panose="020B0600070205080204" pitchFamily="50" charset="-128"/>
                          <a:ea typeface="ＭＳ Ｐゴシック" panose="020B0600070205080204" pitchFamily="50" charset="-128"/>
                        </a:rPr>
                        <a:t>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は基準を満たすものとみなし、</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4,584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点を算定できる。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HUC</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１又は</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HCU</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２の届出が必要。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総合入院体制</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・総合入院体制加算</a:t>
                      </a:r>
                      <a:r>
                        <a:rPr lang="ja-JP" altLang="en-US" sz="1200" u="none" strike="noStrike" baseline="0" dirty="0">
                          <a:effectLst/>
                          <a:latin typeface="ＭＳ Ｐゴシック" panose="020B0600070205080204" pitchFamily="50" charset="-128"/>
                          <a:ea typeface="ＭＳ Ｐゴシック" panose="020B0600070205080204" pitchFamily="50" charset="-128"/>
                        </a:rPr>
                        <a:t>２を新規に届け出る場合は、地域包括ケア病棟入院料等の届出を行っていない医療機関である</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こと。</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A302</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及び</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A303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（新生児の受け入れ要件）の見直しについて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日にまでに</a:t>
                      </a:r>
                      <a:r>
                        <a:rPr lang="ja-JP" altLang="en-US" sz="1200" u="none" strike="noStrike" baseline="0" dirty="0">
                          <a:effectLst/>
                          <a:latin typeface="ＭＳ Ｐゴシック" panose="020B0600070205080204" pitchFamily="50" charset="-128"/>
                          <a:ea typeface="ＭＳ Ｐゴシック" panose="020B0600070205080204" pitchFamily="50" charset="-128"/>
                        </a:rPr>
                        <a:t>届出を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行っている治療室は、平成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785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sz="1200" u="none" strike="noStrike" baseline="0" dirty="0" smtClean="0">
                          <a:effectLst/>
                          <a:latin typeface="ＭＳ Ｐゴシック" panose="020B0600070205080204" pitchFamily="50" charset="-128"/>
                          <a:ea typeface="ＭＳ Ｐゴシック" panose="020B0600070205080204" pitchFamily="50" charset="-128"/>
                        </a:rPr>
                        <a:t>A212（</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超重症児等入院診療料加算）の見直しについて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日適用</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10" name="タイトル 1"/>
          <p:cNvSpPr>
            <a:spLocks noGrp="1"/>
          </p:cNvSpPr>
          <p:nvPr>
            <p:ph type="title"/>
          </p:nvPr>
        </p:nvSpPr>
        <p:spPr>
          <a:xfrm>
            <a:off x="650216" y="102741"/>
            <a:ext cx="8543925" cy="510988"/>
          </a:xfrm>
        </p:spPr>
        <p:txBody>
          <a:bodyPr>
            <a:noAutofit/>
          </a:bodyPr>
          <a:lstStyle/>
          <a:p>
            <a:pPr algn="ctr"/>
            <a:r>
              <a:rPr lang="ja-JP" altLang="en-US" sz="3200" dirty="0"/>
              <a:t>経過</a:t>
            </a:r>
            <a:r>
              <a:rPr lang="ja-JP" altLang="en-US" sz="3200" dirty="0" smtClean="0"/>
              <a:t>措置等について①</a:t>
            </a:r>
            <a:endParaRPr kumimoji="1" lang="ja-JP" altLang="en-US" sz="3200" dirty="0"/>
          </a:p>
        </p:txBody>
      </p:sp>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76</a:t>
            </a:fld>
            <a:endParaRPr lang="ja-JP" altLang="en-US" dirty="0">
              <a:solidFill>
                <a:prstClr val="black"/>
              </a:solidFill>
              <a:latin typeface="Arial"/>
            </a:endParaRPr>
          </a:p>
        </p:txBody>
      </p:sp>
    </p:spTree>
    <p:extLst>
      <p:ext uri="{BB962C8B-B14F-4D97-AF65-F5344CB8AC3E}">
        <p14:creationId xmlns="" xmlns:p14="http://schemas.microsoft.com/office/powerpoint/2010/main" val="34313964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23289"/>
            <a:ext cx="8543925" cy="510988"/>
          </a:xfrm>
        </p:spPr>
        <p:txBody>
          <a:bodyPr>
            <a:noAutofit/>
          </a:bodyPr>
          <a:lstStyle/>
          <a:p>
            <a:pPr algn="ctr"/>
            <a:r>
              <a:rPr lang="ja-JP" altLang="en-US" sz="3200" dirty="0"/>
              <a:t>経過</a:t>
            </a:r>
            <a:r>
              <a:rPr lang="ja-JP" altLang="en-US" sz="3200" dirty="0" smtClean="0"/>
              <a:t>措置等について</a:t>
            </a:r>
            <a:r>
              <a:rPr lang="ja-JP" altLang="en-US" sz="3200" dirty="0"/>
              <a:t>②</a:t>
            </a:r>
            <a:endParaRPr kumimoji="1" lang="ja-JP" altLang="en-US" sz="3200" dirty="0"/>
          </a:p>
        </p:txBody>
      </p:sp>
      <p:graphicFrame>
        <p:nvGraphicFramePr>
          <p:cNvPr id="5" name="コンテンツ プレースホルダー 5"/>
          <p:cNvGraphicFramePr>
            <a:graphicFrameLocks/>
          </p:cNvGraphicFramePr>
          <p:nvPr>
            <p:extLst>
              <p:ext uri="{D42A27DB-BD31-4B8C-83A1-F6EECF244321}">
                <p14:modId xmlns="" xmlns:p14="http://schemas.microsoft.com/office/powerpoint/2010/main" val="1070127888"/>
              </p:ext>
            </p:extLst>
          </p:nvPr>
        </p:nvGraphicFramePr>
        <p:xfrm>
          <a:off x="109598" y="754669"/>
          <a:ext cx="9644821" cy="5601335"/>
        </p:xfrm>
        <a:graphic>
          <a:graphicData uri="http://schemas.openxmlformats.org/drawingml/2006/table">
            <a:tbl>
              <a:tblPr firstRow="1" bandRow="1">
                <a:tableStyleId>{B301B821-A1FF-4177-AEE7-76D212191A09}</a:tableStyleId>
              </a:tblPr>
              <a:tblGrid>
                <a:gridCol w="340938"/>
                <a:gridCol w="2823883"/>
                <a:gridCol w="6480000"/>
              </a:tblGrid>
              <a:tr h="370840">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療養病棟等の経過措置の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廃止について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・経過措置を削除</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（地域包括ケア病棟）亜急性期入院管理料の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廃止について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日までに届出を行っている病室は、平成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日までは算定</a:t>
                      </a:r>
                      <a:r>
                        <a:rPr lang="ja-JP" altLang="en-US" sz="1200" u="none" strike="noStrike" baseline="0" dirty="0">
                          <a:effectLst/>
                          <a:latin typeface="ＭＳ Ｐゴシック" panose="020B0600070205080204" pitchFamily="50" charset="-128"/>
                          <a:ea typeface="ＭＳ Ｐゴシック" panose="020B0600070205080204" pitchFamily="50" charset="-128"/>
                        </a:rPr>
                        <a:t>できる。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地域包括ケア病棟（内法の取り扱い</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a:t>
                      </a: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なお、平成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までに届出たものについては</a:t>
                      </a:r>
                      <a:r>
                        <a:rPr lang="ja-JP" altLang="en-US" sz="1200" u="none" strike="noStrike" baseline="0" dirty="0">
                          <a:effectLst/>
                          <a:latin typeface="ＭＳ Ｐゴシック" panose="020B0600070205080204" pitchFamily="50" charset="-128"/>
                          <a:ea typeface="ＭＳ Ｐゴシック" panose="020B0600070205080204" pitchFamily="50" charset="-128"/>
                        </a:rPr>
                        <a:t>壁</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芯でよいこととする。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地域包括ケア病棟（データ提出</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地域包括ケア病棟の看護師等配置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基準</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日までの間は必要人数の５割未満であれば看護師を看護補助者</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とみなすものとする。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19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地域包括ケア病棟の在宅復帰率の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実績</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年３月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日に７対１入院料</a:t>
                      </a:r>
                      <a:r>
                        <a:rPr lang="en-US" altLang="ja-JP" sz="1200" u="none" strike="noStrike" baseline="0" dirty="0">
                          <a:effectLst/>
                          <a:latin typeface="ＭＳ Ｐゴシック" panose="020B0600070205080204" pitchFamily="50" charset="-128"/>
                          <a:ea typeface="ＭＳ Ｐゴシック" panose="020B0600070205080204" pitchFamily="50" charset="-128"/>
                        </a:rPr>
                        <a:t>(</a:t>
                      </a:r>
                      <a:r>
                        <a:rPr lang="ja-JP" altLang="en-US" sz="1200" u="none" strike="noStrike" baseline="0" dirty="0">
                          <a:effectLst/>
                          <a:latin typeface="ＭＳ Ｐゴシック" panose="020B0600070205080204" pitchFamily="50" charset="-128"/>
                          <a:ea typeface="ＭＳ Ｐゴシック" panose="020B0600070205080204" pitchFamily="50" charset="-128"/>
                        </a:rPr>
                        <a:t>一般病棟、専門病院</a:t>
                      </a:r>
                      <a:r>
                        <a:rPr lang="en-US" altLang="ja-JP" sz="1200" u="none" strike="noStrike" baseline="0" dirty="0">
                          <a:effectLst/>
                          <a:latin typeface="ＭＳ Ｐゴシック" panose="020B0600070205080204" pitchFamily="50" charset="-128"/>
                          <a:ea typeface="ＭＳ Ｐゴシック" panose="020B0600070205080204" pitchFamily="50" charset="-128"/>
                        </a:rPr>
                        <a:t>)</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の届出を行っている</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病棟が地域包括ケア病棟入院料の届出を行う場合、平成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年９月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a:effectLst/>
                          <a:latin typeface="ＭＳ Ｐゴシック" panose="020B0600070205080204" pitchFamily="50" charset="-128"/>
                          <a:ea typeface="ＭＳ Ｐゴシック" panose="020B0600070205080204" pitchFamily="50" charset="-128"/>
                        </a:rPr>
                        <a:t>までの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間は在宅</a:t>
                      </a:r>
                      <a:r>
                        <a:rPr lang="ja-JP" altLang="en-US" sz="1200" u="none" strike="noStrike" baseline="0" dirty="0">
                          <a:effectLst/>
                          <a:latin typeface="ＭＳ Ｐゴシック" panose="020B0600070205080204" pitchFamily="50" charset="-128"/>
                          <a:ea typeface="ＭＳ Ｐゴシック" panose="020B0600070205080204" pitchFamily="50" charset="-128"/>
                        </a:rPr>
                        <a:t>復帰率</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の基準を満たしているものとする。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休日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リハビリテーションの要件見直しに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日に</a:t>
                      </a:r>
                      <a:r>
                        <a:rPr lang="ja-JP" altLang="en-US" sz="1200" u="none" strike="noStrike" baseline="0" dirty="0">
                          <a:effectLst/>
                          <a:latin typeface="ＭＳ Ｐゴシック" panose="020B0600070205080204" pitchFamily="50" charset="-128"/>
                          <a:ea typeface="ＭＳ Ｐゴシック" panose="020B0600070205080204" pitchFamily="50" charset="-128"/>
                        </a:rPr>
                        <a:t>回復期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の届出を行っているところで休日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リハビリテーション加算</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の届出をしていないところは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を満たすものとみなす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回復期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リハビリテーション入院</a:t>
                      </a:r>
                      <a:r>
                        <a:rPr lang="ja-JP" altLang="en-US" sz="1200" u="none" strike="noStrike" baseline="0" dirty="0">
                          <a:effectLst/>
                          <a:latin typeface="ＭＳ Ｐゴシック" panose="020B0600070205080204" pitchFamily="50" charset="-128"/>
                          <a:ea typeface="ＭＳ Ｐゴシック" panose="020B0600070205080204" pitchFamily="50" charset="-128"/>
                        </a:rPr>
                        <a:t>基本料</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必要度の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日に</a:t>
                      </a:r>
                      <a:r>
                        <a:rPr lang="ja-JP" altLang="en-US" sz="1200" u="none" strike="noStrike" baseline="0" dirty="0">
                          <a:effectLst/>
                          <a:latin typeface="ＭＳ Ｐゴシック" panose="020B0600070205080204" pitchFamily="50" charset="-128"/>
                          <a:ea typeface="ＭＳ Ｐゴシック" panose="020B0600070205080204" pitchFamily="50" charset="-128"/>
                        </a:rPr>
                        <a:t>回復期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a:effectLst/>
                          <a:latin typeface="ＭＳ Ｐゴシック" panose="020B0600070205080204" pitchFamily="50" charset="-128"/>
                          <a:ea typeface="ＭＳ Ｐゴシック" panose="020B0600070205080204" pitchFamily="50" charset="-128"/>
                        </a:rPr>
                        <a:t>の届出を行っている病棟は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を満たすものとみなす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常勤の管理栄養士の配置に関する経過措置について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・常勤</a:t>
                      </a:r>
                      <a:r>
                        <a:rPr lang="ja-JP" altLang="en-US" sz="1200" u="none" strike="noStrike" baseline="0" dirty="0">
                          <a:effectLst/>
                          <a:latin typeface="ＭＳ Ｐゴシック" panose="020B0600070205080204" pitchFamily="50" charset="-128"/>
                          <a:ea typeface="ＭＳ Ｐゴシック" panose="020B0600070205080204" pitchFamily="50" charset="-128"/>
                        </a:rPr>
                        <a:t>管理栄養士</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確保に関する経過措置を平成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6</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日まで延長。</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栄養管理実施体制を満たさない病院</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減算について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7</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有床診療所４～６の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届出について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に有床診療所入院基本料１、２又は３を算定していた有床診療所であれば、新たな届出をせずとも、それぞれ新有床診療所入院基本料４、５又は６</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引き続き算定することができる。</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主治医機能の評価（研修要件の取り扱い）について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日から適用</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77</a:t>
            </a:fld>
            <a:endParaRPr lang="ja-JP" altLang="en-US" dirty="0">
              <a:solidFill>
                <a:prstClr val="black"/>
              </a:solidFill>
              <a:latin typeface="Arial"/>
            </a:endParaRPr>
          </a:p>
        </p:txBody>
      </p:sp>
    </p:spTree>
    <p:extLst>
      <p:ext uri="{BB962C8B-B14F-4D97-AF65-F5344CB8AC3E}">
        <p14:creationId xmlns="" xmlns:p14="http://schemas.microsoft.com/office/powerpoint/2010/main" val="3798857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5"/>
          <p:cNvGraphicFramePr>
            <a:graphicFrameLocks/>
          </p:cNvGraphicFramePr>
          <p:nvPr>
            <p:extLst>
              <p:ext uri="{D42A27DB-BD31-4B8C-83A1-F6EECF244321}">
                <p14:modId xmlns="" xmlns:p14="http://schemas.microsoft.com/office/powerpoint/2010/main" val="2656433787"/>
              </p:ext>
            </p:extLst>
          </p:nvPr>
        </p:nvGraphicFramePr>
        <p:xfrm>
          <a:off x="79724" y="736213"/>
          <a:ext cx="9746551" cy="5856054"/>
        </p:xfrm>
        <a:graphic>
          <a:graphicData uri="http://schemas.openxmlformats.org/drawingml/2006/table">
            <a:tbl>
              <a:tblPr firstRow="1" bandRow="1">
                <a:tableStyleId>{B301B821-A1FF-4177-AEE7-76D212191A09}</a:tableStyleId>
              </a:tblPr>
              <a:tblGrid>
                <a:gridCol w="351897"/>
                <a:gridCol w="2914654"/>
                <a:gridCol w="6480000"/>
              </a:tblGrid>
              <a:tr h="370840">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大病院の紹介率・逆紹介率の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見直しに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大病院の紹介率・逆紹介率の</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処方</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制限について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27</a:t>
                      </a:r>
                      <a:r>
                        <a:rPr lang="zh-TW"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zh-TW" sz="1200" u="none" strike="noStrike" baseline="0" dirty="0">
                          <a:effectLst/>
                          <a:latin typeface="ＭＳ Ｐゴシック" panose="020B0600070205080204" pitchFamily="50" charset="-128"/>
                          <a:ea typeface="ＭＳ Ｐゴシック" panose="020B0600070205080204" pitchFamily="50" charset="-128"/>
                        </a:rPr>
                        <a:t>4</a:t>
                      </a:r>
                      <a:r>
                        <a:rPr lang="zh-TW"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1</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から</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適用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機能強化型在支診</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等の要件の見直しに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日時点で機能強化型と届け出ている医療機関については、平成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日まで基準を満たすと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29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機能強化型在支診等（強化型</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・上記</a:t>
                      </a:r>
                      <a:r>
                        <a:rPr lang="ja-JP" altLang="en-US" sz="1200" u="none" strike="noStrike" baseline="0" dirty="0">
                          <a:effectLst/>
                          <a:latin typeface="ＭＳ Ｐゴシック" panose="020B0600070205080204" pitchFamily="50" charset="-128"/>
                          <a:ea typeface="ＭＳ Ｐゴシック" panose="020B0600070205080204" pitchFamily="50" charset="-128"/>
                        </a:rPr>
                        <a:t>のうち、単独で在支診等の要件を満たす場合は、過去半年の実績が必要要件を満たせば</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日までの間、緊急往診、看取りの実績基準を満たすものと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する。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36792">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機能強化型在支診等（連携型</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・連携型</a:t>
                      </a:r>
                      <a:r>
                        <a:rPr lang="ja-JP" altLang="en-US" sz="1200" u="none" strike="noStrike" baseline="0" dirty="0">
                          <a:effectLst/>
                          <a:latin typeface="ＭＳ Ｐゴシック" panose="020B0600070205080204" pitchFamily="50" charset="-128"/>
                          <a:ea typeface="ＭＳ Ｐゴシック" panose="020B0600070205080204" pitchFamily="50" charset="-128"/>
                        </a:rPr>
                        <a:t>が強化型とあわせて、過去半年の実績が必要要件を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満たせば、平成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日までの間、緊急往診、看取りの実績基準を満たすものと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する。</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2896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維持期</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リハビリテーションの</a:t>
                      </a:r>
                      <a:r>
                        <a:rPr lang="ja-JP" altLang="en-US" sz="1200" u="none" strike="noStrike" baseline="0" dirty="0">
                          <a:effectLst/>
                          <a:latin typeface="ＭＳ Ｐゴシック" panose="020B0600070205080204" pitchFamily="50" charset="-128"/>
                          <a:ea typeface="ＭＳ Ｐゴシック" panose="020B0600070205080204" pitchFamily="50" charset="-128"/>
                        </a:rPr>
                        <a:t>経過措置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延長について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・要介護被</a:t>
                      </a:r>
                      <a:r>
                        <a:rPr lang="ja-JP" altLang="en-US" sz="1200" u="none" strike="noStrike" baseline="0" dirty="0">
                          <a:effectLst/>
                          <a:latin typeface="ＭＳ Ｐゴシック" panose="020B0600070205080204" pitchFamily="50" charset="-128"/>
                          <a:ea typeface="ＭＳ Ｐゴシック" panose="020B0600070205080204" pitchFamily="50" charset="-128"/>
                        </a:rPr>
                        <a:t>保険者等であって、入院中の患者以外の者については、原則として平成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28</a:t>
                      </a:r>
                      <a:r>
                        <a:rPr lang="ja-JP" altLang="en-US" sz="1200" u="none" strike="noStrike" baseline="0" dirty="0">
                          <a:effectLst/>
                          <a:latin typeface="ＭＳ Ｐゴシック" panose="020B0600070205080204" pitchFamily="50" charset="-128"/>
                          <a:ea typeface="ＭＳ Ｐゴシック" panose="020B0600070205080204" pitchFamily="50" charset="-128"/>
                        </a:rPr>
                        <a:t>年４月１日以降は対象とはならないものとする。ただし、要介護被保険者等であって、入院中の患者については、経過措置の対象患者から除く。</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85662">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抗不安薬、睡眠薬、抗精神病薬、抗うつ薬の多剤処方の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適正化について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mn-ea"/>
                        </a:rPr>
                        <a:t>・平成</a:t>
                      </a:r>
                      <a:r>
                        <a:rPr lang="en-US" altLang="ja-JP" sz="1200" u="none" strike="noStrike" baseline="0" dirty="0" smtClean="0">
                          <a:effectLst/>
                          <a:latin typeface="ＭＳ Ｐゴシック" panose="020B0600070205080204" pitchFamily="50" charset="-128"/>
                          <a:ea typeface="+mn-ea"/>
                        </a:rPr>
                        <a:t>26</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10</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1</a:t>
                      </a:r>
                      <a:r>
                        <a:rPr lang="ja-JP" altLang="en-US" sz="1200" u="none" strike="noStrike" baseline="0" dirty="0" smtClean="0">
                          <a:effectLst/>
                          <a:latin typeface="ＭＳ Ｐゴシック" panose="020B0600070205080204" pitchFamily="50" charset="-128"/>
                          <a:ea typeface="+mn-ea"/>
                        </a:rPr>
                        <a:t>日から適用（ただし、非定型抗精神病薬加算の見直しは経過措置なし。精神科継続外来支援・指導料は平成</a:t>
                      </a:r>
                      <a:r>
                        <a:rPr lang="en-US" altLang="ja-JP" sz="1200" u="none" strike="noStrike" baseline="0" dirty="0" smtClean="0">
                          <a:effectLst/>
                          <a:latin typeface="ＭＳ Ｐゴシック" panose="020B0600070205080204" pitchFamily="50" charset="-128"/>
                          <a:ea typeface="+mn-ea"/>
                        </a:rPr>
                        <a:t>26</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9</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30</a:t>
                      </a:r>
                      <a:r>
                        <a:rPr lang="ja-JP" altLang="en-US" sz="1200" u="none" strike="noStrike" baseline="0" dirty="0" smtClean="0">
                          <a:effectLst/>
                          <a:latin typeface="ＭＳ Ｐゴシック" panose="020B0600070205080204" pitchFamily="50" charset="-128"/>
                          <a:ea typeface="+mn-ea"/>
                        </a:rPr>
                        <a:t>日まで従前の例による。）</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院内感染サーベランス（</a:t>
                      </a:r>
                      <a:r>
                        <a:rPr lang="en-US" sz="1200" u="none" strike="noStrike" baseline="0" dirty="0" smtClean="0">
                          <a:effectLst/>
                          <a:latin typeface="ＭＳ Ｐゴシック" panose="020B0600070205080204" pitchFamily="50" charset="-128"/>
                          <a:ea typeface="ＭＳ Ｐゴシック" panose="020B0600070205080204" pitchFamily="50" charset="-128"/>
                        </a:rPr>
                        <a:t>JANIS</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）事業への</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参加要件について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に感染防止対策加算１の届出</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行っている保険医療機関は、平成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胃瘻造設術の減算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規定及び胃瘻造設</a:t>
                      </a:r>
                      <a:r>
                        <a:rPr lang="ja-JP" altLang="en-US" sz="1200" u="none" strike="noStrike" baseline="0" dirty="0">
                          <a:effectLst/>
                          <a:latin typeface="ＭＳ Ｐゴシック" panose="020B0600070205080204" pitchFamily="50" charset="-128"/>
                          <a:ea typeface="ＭＳ Ｐゴシック" panose="020B0600070205080204" pitchFamily="50" charset="-128"/>
                        </a:rPr>
                        <a:t>時嚥下機能評価加算の減算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規定について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・胃瘻造設術</a:t>
                      </a:r>
                      <a:r>
                        <a:rPr lang="ja-JP" altLang="en-US" sz="1200" u="none" strike="noStrike" baseline="0" dirty="0">
                          <a:effectLst/>
                          <a:latin typeface="ＭＳ Ｐゴシック" panose="020B0600070205080204" pitchFamily="50" charset="-128"/>
                          <a:ea typeface="ＭＳ Ｐゴシック" panose="020B0600070205080204" pitchFamily="50" charset="-128"/>
                        </a:rPr>
                        <a:t>及び胃瘻造設時嚥下機能評価加算の減算規定は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4</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日から適用。（届出が必要）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37084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200" u="none" strike="noStrike" baseline="0" dirty="0">
                          <a:effectLst/>
                          <a:latin typeface="ＭＳ Ｐゴシック" panose="020B0600070205080204" pitchFamily="50" charset="-128"/>
                          <a:ea typeface="ＭＳ Ｐゴシック" panose="020B0600070205080204" pitchFamily="50" charset="-128"/>
                        </a:rPr>
                        <a:t>胃瘻造設時嚥下機能評価</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加算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（内視鏡下嚥下機能検査を実施する際の研修規定）</a:t>
                      </a: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の取り扱いについて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・胃瘻造設</a:t>
                      </a:r>
                      <a:r>
                        <a:rPr lang="ja-JP" altLang="en-US" sz="1200" u="none" strike="noStrike" baseline="0" dirty="0">
                          <a:effectLst/>
                          <a:latin typeface="ＭＳ Ｐゴシック" panose="020B0600070205080204" pitchFamily="50" charset="-128"/>
                          <a:ea typeface="ＭＳ Ｐゴシック" panose="020B0600070205080204" pitchFamily="50" charset="-128"/>
                        </a:rPr>
                        <a:t>時嚥下機能評価加算については、平成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a:t>
                      </a:r>
                      <a:r>
                        <a:rPr lang="ja-JP" altLang="en-US" sz="1200" u="none" strike="noStrike" baseline="0" dirty="0">
                          <a:effectLst/>
                          <a:latin typeface="ＭＳ Ｐゴシック" panose="020B0600070205080204" pitchFamily="50" charset="-128"/>
                          <a:ea typeface="ＭＳ Ｐゴシック" panose="020B0600070205080204" pitchFamily="50" charset="-128"/>
                        </a:rPr>
                        <a:t>満たすもの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1529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データ提出加算の対象病棟の拡大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行っている医療機関については、平成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までは基準</a:t>
                      </a:r>
                      <a:r>
                        <a:rPr lang="ja-JP" altLang="en-US" sz="1200" u="none" strike="noStrike" baseline="0" dirty="0">
                          <a:effectLst/>
                          <a:latin typeface="ＭＳ Ｐゴシック" panose="020B0600070205080204" pitchFamily="50" charset="-128"/>
                          <a:ea typeface="ＭＳ Ｐゴシック" panose="020B0600070205080204" pitchFamily="50" charset="-128"/>
                        </a:rPr>
                        <a:t>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6" name="タイトル 1"/>
          <p:cNvSpPr txBox="1">
            <a:spLocks/>
          </p:cNvSpPr>
          <p:nvPr/>
        </p:nvSpPr>
        <p:spPr>
          <a:xfrm>
            <a:off x="681038" y="115129"/>
            <a:ext cx="8543925" cy="5109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solidFill>
                  <a:prstClr val="black"/>
                </a:solidFill>
              </a:rPr>
              <a:t>経過措置等について③</a:t>
            </a:r>
            <a:endParaRPr lang="ja-JP" altLang="en-US" sz="3200" dirty="0">
              <a:solidFill>
                <a:prstClr val="black"/>
              </a:solidFill>
            </a:endParaRPr>
          </a:p>
        </p:txBody>
      </p:sp>
      <p:sp>
        <p:nvSpPr>
          <p:cNvPr id="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78</a:t>
            </a:fld>
            <a:endParaRPr lang="ja-JP" altLang="en-US" dirty="0">
              <a:solidFill>
                <a:prstClr val="black"/>
              </a:solidFill>
              <a:latin typeface="Arial"/>
            </a:endParaRPr>
          </a:p>
        </p:txBody>
      </p:sp>
    </p:spTree>
    <p:extLst>
      <p:ext uri="{BB962C8B-B14F-4D97-AF65-F5344CB8AC3E}">
        <p14:creationId xmlns="" xmlns:p14="http://schemas.microsoft.com/office/powerpoint/2010/main" val="5182492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07576"/>
            <a:ext cx="8543925" cy="739589"/>
          </a:xfrm>
        </p:spPr>
        <p:txBody>
          <a:bodyPr>
            <a:normAutofit/>
          </a:bodyPr>
          <a:lstStyle/>
          <a:p>
            <a:pPr algn="ctr"/>
            <a:r>
              <a:rPr lang="ja-JP" altLang="en-US" sz="3200" dirty="0"/>
              <a:t>経過</a:t>
            </a:r>
            <a:r>
              <a:rPr lang="ja-JP" altLang="en-US" sz="3200" dirty="0" smtClean="0"/>
              <a:t>措置等について④</a:t>
            </a:r>
            <a:endParaRPr kumimoji="1" lang="ja-JP" altLang="en-US" sz="3200" dirty="0"/>
          </a:p>
        </p:txBody>
      </p:sp>
      <p:graphicFrame>
        <p:nvGraphicFramePr>
          <p:cNvPr id="5" name="コンテンツ プレースホルダー 5"/>
          <p:cNvGraphicFramePr>
            <a:graphicFrameLocks/>
          </p:cNvGraphicFramePr>
          <p:nvPr>
            <p:extLst>
              <p:ext uri="{D42A27DB-BD31-4B8C-83A1-F6EECF244321}">
                <p14:modId xmlns="" xmlns:p14="http://schemas.microsoft.com/office/powerpoint/2010/main" val="359220239"/>
              </p:ext>
            </p:extLst>
          </p:nvPr>
        </p:nvGraphicFramePr>
        <p:xfrm>
          <a:off x="108470" y="722541"/>
          <a:ext cx="9644821" cy="5869726"/>
        </p:xfrm>
        <a:graphic>
          <a:graphicData uri="http://schemas.openxmlformats.org/drawingml/2006/table">
            <a:tbl>
              <a:tblPr firstRow="1" bandRow="1">
                <a:tableStyleId>{B301B821-A1FF-4177-AEE7-76D212191A09}</a:tableStyleId>
              </a:tblPr>
              <a:tblGrid>
                <a:gridCol w="340938"/>
                <a:gridCol w="2823883"/>
                <a:gridCol w="6480000"/>
              </a:tblGrid>
              <a:tr h="370840">
                <a:tc>
                  <a:txBody>
                    <a:bodyPr/>
                    <a:lstStyle/>
                    <a:p>
                      <a:pPr algn="ctr" fontAlgn="ctr"/>
                      <a:endParaRPr lang="ja-JP" altLang="en-US"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項目　</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ctr" fontAlgn="ctr"/>
                      <a:r>
                        <a:rPr lang="ja-JP" altLang="en-US" sz="1800" u="none" strike="noStrike" baseline="0" dirty="0">
                          <a:effectLst/>
                          <a:latin typeface="ＭＳ Ｐゴシック" panose="020B0600070205080204" pitchFamily="50" charset="-128"/>
                          <a:ea typeface="ＭＳ Ｐゴシック" panose="020B0600070205080204" pitchFamily="50" charset="-128"/>
                        </a:rPr>
                        <a:t>経過措置</a:t>
                      </a:r>
                      <a:endParaRPr lang="ja-JP" altLang="en-US" sz="1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55836">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37</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明細書の無償発行義務化に</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係る取り扱いについて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400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床未満の病院について、平成</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28</a:t>
                      </a:r>
                      <a:r>
                        <a:rPr lang="zh-TW"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zh-TW" sz="1200" u="none" strike="noStrike" baseline="0" dirty="0">
                          <a:effectLst/>
                          <a:latin typeface="ＭＳ Ｐゴシック" panose="020B0600070205080204" pitchFamily="50" charset="-128"/>
                          <a:ea typeface="ＭＳ Ｐゴシック" panose="020B0600070205080204" pitchFamily="50" charset="-128"/>
                        </a:rPr>
                        <a:t>4</a:t>
                      </a:r>
                      <a:r>
                        <a:rPr lang="zh-TW"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zh-TW" sz="1200" u="none" strike="noStrike" baseline="0" dirty="0" smtClean="0">
                          <a:effectLst/>
                          <a:latin typeface="ＭＳ Ｐゴシック" panose="020B0600070205080204" pitchFamily="50" charset="-128"/>
                          <a:ea typeface="ＭＳ Ｐゴシック" panose="020B0600070205080204" pitchFamily="50" charset="-128"/>
                        </a:rPr>
                        <a:t>1</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日</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から明細書の無料発行を義務化。</a:t>
                      </a:r>
                      <a:endParaRPr lang="en-US" altLang="ja-JP"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6590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38</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内法による測定の取り扱いについて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月１日から適用。</a:t>
                      </a:r>
                    </a:p>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なお、平成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行っている医療機関は、当該病棟の増築等を行うまでの間</a:t>
                      </a:r>
                      <a:r>
                        <a:rPr lang="ja-JP" altLang="en-US" sz="1200" u="none" strike="noStrike" baseline="0" dirty="0">
                          <a:effectLst/>
                          <a:latin typeface="ＭＳ Ｐゴシック" panose="020B0600070205080204" pitchFamily="50" charset="-128"/>
                          <a:ea typeface="ＭＳ Ｐゴシック" panose="020B0600070205080204" pitchFamily="50" charset="-128"/>
                        </a:rPr>
                        <a:t>は基準を</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満たすものとみなす。</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66590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39</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急性期看護補助体制</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加算、夜間</a:t>
                      </a:r>
                      <a:r>
                        <a:rPr lang="ja-JP" altLang="en-US" sz="1200" u="none" strike="noStrike" baseline="0" dirty="0">
                          <a:effectLst/>
                          <a:latin typeface="ＭＳ Ｐゴシック" panose="020B0600070205080204" pitchFamily="50" charset="-128"/>
                          <a:ea typeface="ＭＳ Ｐゴシック" panose="020B0600070205080204" pitchFamily="50" charset="-128"/>
                        </a:rPr>
                        <a:t>急性期看護補助体制</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職員夜間配置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加算の見直し等について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日に届出を行っていた医療機関は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は基準を満たすものと</a:t>
                      </a:r>
                      <a:r>
                        <a:rPr lang="ja-JP" altLang="en-US" sz="1200" u="none" strike="noStrike" baseline="0" dirty="0">
                          <a:effectLst/>
                          <a:latin typeface="ＭＳ Ｐゴシック" panose="020B0600070205080204" pitchFamily="50" charset="-128"/>
                          <a:ea typeface="ＭＳ Ｐゴシック" panose="020B0600070205080204" pitchFamily="50" charset="-128"/>
                        </a:rPr>
                        <a:t>みなす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24934">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40</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精神科訪問看護の研修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31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日までの間は、研修要件を満たしているものとみなす。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48733">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41</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zh-TW" altLang="en-US" sz="1200" u="none" strike="noStrike" baseline="0" dirty="0">
                          <a:effectLst/>
                          <a:latin typeface="ＭＳ Ｐゴシック" panose="020B0600070205080204" pitchFamily="50" charset="-128"/>
                          <a:ea typeface="ＭＳ Ｐゴシック" panose="020B0600070205080204" pitchFamily="50" charset="-128"/>
                        </a:rPr>
                        <a:t>看護必要度</a:t>
                      </a:r>
                      <a:r>
                        <a:rPr lang="zh-TW" altLang="en-US" sz="1200" u="none" strike="noStrike" baseline="0" dirty="0" smtClean="0">
                          <a:effectLst/>
                          <a:latin typeface="ＭＳ Ｐゴシック" panose="020B0600070205080204" pitchFamily="50" charset="-128"/>
                          <a:ea typeface="ＭＳ Ｐゴシック" panose="020B0600070205080204" pitchFamily="50" charset="-128"/>
                        </a:rPr>
                        <a:t>加算</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の見直しについて</a:t>
                      </a:r>
                      <a:endParaRPr lang="zh-TW"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日に届出を行っていた医療機関は</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9</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は基準を</a:t>
                      </a:r>
                      <a:r>
                        <a:rPr lang="ja-JP" altLang="en-US" sz="1200" u="none" strike="noStrike" baseline="0" dirty="0">
                          <a:effectLst/>
                          <a:latin typeface="ＭＳ Ｐゴシック" panose="020B0600070205080204" pitchFamily="50" charset="-128"/>
                          <a:ea typeface="ＭＳ Ｐゴシック" panose="020B0600070205080204" pitchFamily="50" charset="-128"/>
                        </a:rPr>
                        <a:t>満たす</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とみなす。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50800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42</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ADL</a:t>
                      </a:r>
                      <a:r>
                        <a:rPr lang="ja-JP" altLang="en-US" sz="1200" u="none" strike="noStrike" baseline="0" dirty="0">
                          <a:effectLst/>
                          <a:latin typeface="ＭＳ Ｐゴシック" panose="020B0600070205080204" pitchFamily="50" charset="-128"/>
                          <a:ea typeface="ＭＳ Ｐゴシック" panose="020B0600070205080204" pitchFamily="50" charset="-128"/>
                        </a:rPr>
                        <a:t>維持向上等加算の医師の研修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要件を満たして</a:t>
                      </a:r>
                      <a:r>
                        <a:rPr lang="ja-JP" altLang="en-US" sz="1200" u="none" strike="noStrike" baseline="0" dirty="0">
                          <a:effectLst/>
                          <a:latin typeface="ＭＳ Ｐゴシック" panose="020B0600070205080204" pitchFamily="50" charset="-128"/>
                          <a:ea typeface="ＭＳ Ｐゴシック" panose="020B0600070205080204" pitchFamily="50" charset="-128"/>
                        </a:rPr>
                        <a:t>いるものと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65667">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43</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体制強化加算の医師の研修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27</a:t>
                      </a:r>
                      <a:r>
                        <a:rPr lang="ja-JP" altLang="en-US" sz="1200" u="none" strike="noStrike" baseline="0" dirty="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a:effectLst/>
                          <a:latin typeface="ＭＳ Ｐゴシック" panose="020B0600070205080204" pitchFamily="50" charset="-128"/>
                          <a:ea typeface="ＭＳ Ｐゴシック" panose="020B0600070205080204" pitchFamily="50" charset="-128"/>
                        </a:rPr>
                        <a:t>3</a:t>
                      </a:r>
                      <a:r>
                        <a:rPr lang="ja-JP" altLang="en-US" sz="1200" u="none" strike="noStrike" baseline="0" dirty="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31</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要件を満たして</a:t>
                      </a:r>
                      <a:r>
                        <a:rPr lang="ja-JP" altLang="en-US" sz="1200" u="none" strike="noStrike" baseline="0" dirty="0">
                          <a:effectLst/>
                          <a:latin typeface="ＭＳ Ｐゴシック" panose="020B0600070205080204" pitchFamily="50" charset="-128"/>
                          <a:ea typeface="ＭＳ Ｐゴシック" panose="020B0600070205080204" pitchFamily="50" charset="-128"/>
                        </a:rPr>
                        <a:t>いるものと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27</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4</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8260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44</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精神療養病棟の医師配置と看護師配置の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・看護</a:t>
                      </a:r>
                      <a:r>
                        <a:rPr lang="ja-JP" altLang="en-US" sz="1200" u="none" strike="noStrike" baseline="0" dirty="0">
                          <a:effectLst/>
                          <a:latin typeface="ＭＳ Ｐゴシック" panose="020B0600070205080204" pitchFamily="50" charset="-128"/>
                          <a:ea typeface="ＭＳ Ｐゴシック" panose="020B0600070205080204" pitchFamily="50" charset="-128"/>
                        </a:rPr>
                        <a:t>配置２５：１（平成３０年３月３１日までは看護配置３０：１）を満たす場合は、医師法施行規則の医師員数配置の要件は除外。</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57200">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45</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en-US" altLang="ja-JP" sz="1200" u="none" strike="noStrike" baseline="0" dirty="0">
                          <a:effectLst/>
                          <a:latin typeface="ＭＳ Ｐゴシック" panose="020B0600070205080204" pitchFamily="50" charset="-128"/>
                          <a:ea typeface="ＭＳ Ｐゴシック" panose="020B0600070205080204" pitchFamily="50" charset="-128"/>
                        </a:rPr>
                        <a:t>ADL</a:t>
                      </a:r>
                      <a:r>
                        <a:rPr lang="ja-JP" altLang="en-US" sz="1200" u="none" strike="noStrike" baseline="0" dirty="0">
                          <a:effectLst/>
                          <a:latin typeface="ＭＳ Ｐゴシック" panose="020B0600070205080204" pitchFamily="50" charset="-128"/>
                          <a:ea typeface="ＭＳ Ｐゴシック" panose="020B0600070205080204" pitchFamily="50" charset="-128"/>
                        </a:rPr>
                        <a:t>維持向上等加算の施設基準（アウトカム評価</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mn-ea"/>
                        </a:rPr>
                        <a:t>・</a:t>
                      </a:r>
                      <a:r>
                        <a:rPr lang="en-US" altLang="ja-JP" sz="1200" u="none" strike="noStrike" baseline="0" dirty="0" smtClean="0">
                          <a:effectLst/>
                          <a:latin typeface="ＭＳ Ｐゴシック" panose="020B0600070205080204" pitchFamily="50" charset="-128"/>
                          <a:ea typeface="+mn-ea"/>
                        </a:rPr>
                        <a:t>ADL</a:t>
                      </a:r>
                      <a:r>
                        <a:rPr lang="ja-JP" altLang="en-US" sz="1200" u="none" strike="noStrike" baseline="0" dirty="0" smtClean="0">
                          <a:effectLst/>
                          <a:latin typeface="ＭＳ Ｐゴシック" panose="020B0600070205080204" pitchFamily="50" charset="-128"/>
                          <a:ea typeface="+mn-ea"/>
                        </a:rPr>
                        <a:t>の評価について、平成</a:t>
                      </a:r>
                      <a:r>
                        <a:rPr lang="en-US" altLang="ja-JP" sz="1200" u="none" strike="noStrike" baseline="0" dirty="0" smtClean="0">
                          <a:effectLst/>
                          <a:latin typeface="ＭＳ Ｐゴシック" panose="020B0600070205080204" pitchFamily="50" charset="-128"/>
                          <a:ea typeface="+mn-ea"/>
                        </a:rPr>
                        <a:t>27</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3</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31</a:t>
                      </a:r>
                      <a:r>
                        <a:rPr lang="ja-JP" altLang="en-US" sz="1200" u="none" strike="noStrike" baseline="0" dirty="0" smtClean="0">
                          <a:effectLst/>
                          <a:latin typeface="ＭＳ Ｐゴシック" panose="020B0600070205080204" pitchFamily="50" charset="-128"/>
                          <a:ea typeface="+mn-ea"/>
                        </a:rPr>
                        <a:t>日までの間は、</a:t>
                      </a:r>
                      <a:r>
                        <a:rPr lang="en-US" altLang="ja-JP" sz="1200" u="none" strike="noStrike" baseline="0" dirty="0" smtClean="0">
                          <a:effectLst/>
                          <a:latin typeface="ＭＳ Ｐゴシック" panose="020B0600070205080204" pitchFamily="50" charset="-128"/>
                          <a:ea typeface="+mn-ea"/>
                        </a:rPr>
                        <a:t>BI</a:t>
                      </a:r>
                      <a:r>
                        <a:rPr lang="ja-JP" altLang="en-US" sz="1200" u="none" strike="noStrike" baseline="0" dirty="0" smtClean="0">
                          <a:effectLst/>
                          <a:latin typeface="ＭＳ Ｐゴシック" panose="020B0600070205080204" pitchFamily="50" charset="-128"/>
                          <a:ea typeface="+mn-ea"/>
                        </a:rPr>
                        <a:t>の代わりに「</a:t>
                      </a:r>
                      <a:r>
                        <a:rPr lang="en-US" altLang="ja-JP" sz="1200" u="none" strike="noStrike" baseline="0" dirty="0" smtClean="0">
                          <a:effectLst/>
                          <a:latin typeface="ＭＳ Ｐゴシック" panose="020B0600070205080204" pitchFamily="50" charset="-128"/>
                          <a:ea typeface="+mn-ea"/>
                        </a:rPr>
                        <a:t>DPC</a:t>
                      </a:r>
                      <a:r>
                        <a:rPr lang="ja-JP" altLang="en-US" sz="1200" u="none" strike="noStrike" baseline="0" dirty="0" smtClean="0">
                          <a:effectLst/>
                          <a:latin typeface="ＭＳ Ｐゴシック" panose="020B0600070205080204" pitchFamily="50" charset="-128"/>
                          <a:ea typeface="+mn-ea"/>
                        </a:rPr>
                        <a:t>入退院時の</a:t>
                      </a:r>
                      <a:r>
                        <a:rPr lang="en-US" altLang="ja-JP" sz="1200" u="none" strike="noStrike" baseline="0" dirty="0" smtClean="0">
                          <a:effectLst/>
                          <a:latin typeface="ＭＳ Ｐゴシック" panose="020B0600070205080204" pitchFamily="50" charset="-128"/>
                          <a:ea typeface="+mn-ea"/>
                        </a:rPr>
                        <a:t>ADL</a:t>
                      </a:r>
                      <a:r>
                        <a:rPr lang="ja-JP" altLang="en-US" sz="1200" u="none" strike="noStrike" baseline="0" dirty="0" smtClean="0">
                          <a:effectLst/>
                          <a:latin typeface="ＭＳ Ｐゴシック" panose="020B0600070205080204" pitchFamily="50" charset="-128"/>
                          <a:ea typeface="+mn-ea"/>
                        </a:rPr>
                        <a:t>スコア」による届出を認める。</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mn-ea"/>
                        </a:rPr>
                        <a:t>・「</a:t>
                      </a:r>
                      <a:r>
                        <a:rPr lang="en-US" altLang="ja-JP" sz="1200" u="none" strike="noStrike" baseline="0" dirty="0" smtClean="0">
                          <a:effectLst/>
                          <a:latin typeface="ＭＳ Ｐゴシック" panose="020B0600070205080204" pitchFamily="50" charset="-128"/>
                          <a:ea typeface="+mn-ea"/>
                        </a:rPr>
                        <a:t>DPC</a:t>
                      </a:r>
                      <a:r>
                        <a:rPr lang="ja-JP" altLang="en-US" sz="1200" u="none" strike="noStrike" baseline="0" dirty="0" smtClean="0">
                          <a:effectLst/>
                          <a:latin typeface="ＭＳ Ｐゴシック" panose="020B0600070205080204" pitchFamily="50" charset="-128"/>
                          <a:ea typeface="+mn-ea"/>
                        </a:rPr>
                        <a:t>入退院時の</a:t>
                      </a:r>
                      <a:r>
                        <a:rPr lang="en-US" altLang="ja-JP" sz="1200" u="none" strike="noStrike" baseline="0" dirty="0" smtClean="0">
                          <a:effectLst/>
                          <a:latin typeface="ＭＳ Ｐゴシック" panose="020B0600070205080204" pitchFamily="50" charset="-128"/>
                          <a:ea typeface="+mn-ea"/>
                        </a:rPr>
                        <a:t>ADL</a:t>
                      </a:r>
                      <a:r>
                        <a:rPr lang="ja-JP" altLang="en-US" sz="1200" u="none" strike="noStrike" baseline="0" dirty="0" smtClean="0">
                          <a:effectLst/>
                          <a:latin typeface="ＭＳ Ｐゴシック" panose="020B0600070205080204" pitchFamily="50" charset="-128"/>
                          <a:ea typeface="+mn-ea"/>
                        </a:rPr>
                        <a:t>スコア」を用いて届け出た場合、平成</a:t>
                      </a:r>
                      <a:r>
                        <a:rPr lang="en-US" altLang="ja-JP" sz="1200" u="none" strike="noStrike" baseline="0" dirty="0" smtClean="0">
                          <a:effectLst/>
                          <a:latin typeface="ＭＳ Ｐゴシック" panose="020B0600070205080204" pitchFamily="50" charset="-128"/>
                          <a:ea typeface="+mn-ea"/>
                        </a:rPr>
                        <a:t>27</a:t>
                      </a:r>
                      <a:r>
                        <a:rPr lang="ja-JP" altLang="en-US" sz="1200" u="none" strike="noStrike" baseline="0" dirty="0" smtClean="0">
                          <a:effectLst/>
                          <a:latin typeface="ＭＳ Ｐゴシック" panose="020B0600070205080204" pitchFamily="50" charset="-128"/>
                          <a:ea typeface="+mn-ea"/>
                        </a:rPr>
                        <a:t>年</a:t>
                      </a:r>
                      <a:r>
                        <a:rPr lang="en-US" altLang="ja-JP" sz="1200" u="none" strike="noStrike" baseline="0" dirty="0" smtClean="0">
                          <a:effectLst/>
                          <a:latin typeface="ＭＳ Ｐゴシック" panose="020B0600070205080204" pitchFamily="50" charset="-128"/>
                          <a:ea typeface="+mn-ea"/>
                        </a:rPr>
                        <a:t>4</a:t>
                      </a:r>
                      <a:r>
                        <a:rPr lang="ja-JP" altLang="en-US" sz="1200" u="none" strike="noStrike" baseline="0" dirty="0" smtClean="0">
                          <a:effectLst/>
                          <a:latin typeface="ＭＳ Ｐゴシック" panose="020B0600070205080204" pitchFamily="50" charset="-128"/>
                          <a:ea typeface="+mn-ea"/>
                        </a:rPr>
                        <a:t>月</a:t>
                      </a:r>
                      <a:r>
                        <a:rPr lang="en-US" altLang="ja-JP" sz="1200" u="none" strike="noStrike" baseline="0" dirty="0" smtClean="0">
                          <a:effectLst/>
                          <a:latin typeface="ＭＳ Ｐゴシック" panose="020B0600070205080204" pitchFamily="50" charset="-128"/>
                          <a:ea typeface="+mn-ea"/>
                        </a:rPr>
                        <a:t>1</a:t>
                      </a:r>
                      <a:r>
                        <a:rPr lang="ja-JP" altLang="en-US" sz="1200" u="none" strike="noStrike" baseline="0" dirty="0" smtClean="0">
                          <a:effectLst/>
                          <a:latin typeface="ＭＳ Ｐゴシック" panose="020B0600070205080204" pitchFamily="50" charset="-128"/>
                          <a:ea typeface="+mn-ea"/>
                        </a:rPr>
                        <a:t>日以降も算定する場合には、</a:t>
                      </a:r>
                      <a:r>
                        <a:rPr lang="en-US" altLang="ja-JP" sz="1200" u="none" strike="noStrike" baseline="0" dirty="0" smtClean="0">
                          <a:effectLst/>
                          <a:latin typeface="ＭＳ Ｐゴシック" panose="020B0600070205080204" pitchFamily="50" charset="-128"/>
                          <a:ea typeface="+mn-ea"/>
                        </a:rPr>
                        <a:t>BI</a:t>
                      </a:r>
                      <a:r>
                        <a:rPr lang="ja-JP" altLang="en-US" sz="1200" u="none" strike="noStrike" baseline="0" dirty="0" smtClean="0">
                          <a:effectLst/>
                          <a:latin typeface="ＭＳ Ｐゴシック" panose="020B0600070205080204" pitchFamily="50" charset="-128"/>
                          <a:ea typeface="+mn-ea"/>
                        </a:rPr>
                        <a:t>による評価を行った上で届出が必要。</a:t>
                      </a: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r h="440265">
                <a:tc>
                  <a:txBody>
                    <a:bodyPr/>
                    <a:lstStyle/>
                    <a:p>
                      <a:pPr algn="ctr" fontAlgn="ctr"/>
                      <a:r>
                        <a:rPr lang="en-US" altLang="ja-JP" sz="1400" u="none" strike="noStrike" baseline="0" dirty="0">
                          <a:effectLst/>
                          <a:latin typeface="ＭＳ Ｐゴシック" panose="020B0600070205080204" pitchFamily="50" charset="-128"/>
                          <a:ea typeface="ＭＳ Ｐゴシック" panose="020B0600070205080204" pitchFamily="50" charset="-128"/>
                        </a:rPr>
                        <a:t>46</a:t>
                      </a:r>
                      <a:endParaRPr lang="en-US" altLang="ja-JP" sz="14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accent5">
                          <a:lumMod val="60000"/>
                          <a:lumOff val="40000"/>
                        </a:schemeClr>
                      </a:solidFill>
                      <a:prstDash val="solid"/>
                      <a:round/>
                      <a:headEnd type="none" w="med" len="med"/>
                      <a:tailEnd type="none" w="med" len="med"/>
                    </a:lnR>
                  </a:tcPr>
                </a:tc>
                <a:tc>
                  <a:txBody>
                    <a:bodyPr/>
                    <a:lstStyle/>
                    <a:p>
                      <a:pPr algn="l" fontAlgn="ctr"/>
                      <a:r>
                        <a:rPr lang="ja-JP" altLang="en-US" sz="1200" u="none" strike="noStrike" baseline="0" dirty="0">
                          <a:effectLst/>
                          <a:latin typeface="ＭＳ Ｐゴシック" panose="020B0600070205080204" pitchFamily="50" charset="-128"/>
                          <a:ea typeface="ＭＳ Ｐゴシック" panose="020B0600070205080204" pitchFamily="50" charset="-128"/>
                        </a:rPr>
                        <a:t>褥瘡の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研修要件について</a:t>
                      </a:r>
                      <a:endParaRPr lang="ja-JP" altLang="en-US" sz="12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9</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a:effectLst/>
                          <a:latin typeface="ＭＳ Ｐゴシック" panose="020B0600070205080204" pitchFamily="50" charset="-128"/>
                          <a:ea typeface="ＭＳ Ｐゴシック" panose="020B0600070205080204" pitchFamily="50" charset="-128"/>
                        </a:rPr>
                        <a:t>30</a:t>
                      </a:r>
                      <a:r>
                        <a:rPr lang="ja-JP" altLang="en-US" sz="1200" u="none" strike="noStrike" baseline="0" dirty="0">
                          <a:effectLst/>
                          <a:latin typeface="ＭＳ Ｐゴシック" panose="020B0600070205080204" pitchFamily="50" charset="-128"/>
                          <a:ea typeface="ＭＳ Ｐゴシック" panose="020B0600070205080204" pitchFamily="50" charset="-128"/>
                        </a:rPr>
                        <a:t>日までの間は、研修</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要件を満たして</a:t>
                      </a:r>
                      <a:r>
                        <a:rPr lang="ja-JP" altLang="en-US" sz="1200" u="none" strike="noStrike" baseline="0" dirty="0">
                          <a:effectLst/>
                          <a:latin typeface="ＭＳ Ｐゴシック" panose="020B0600070205080204" pitchFamily="50" charset="-128"/>
                          <a:ea typeface="ＭＳ Ｐゴシック" panose="020B0600070205080204" pitchFamily="50" charset="-128"/>
                        </a:rPr>
                        <a:t>いるものと</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みなす。</a:t>
                      </a:r>
                      <a:endParaRPr lang="en-US" altLang="ja-JP" sz="1200" u="none" strike="noStrike" baseline="0" dirty="0" smtClean="0">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・平成</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26</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年</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10</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月</a:t>
                      </a:r>
                      <a:r>
                        <a:rPr lang="en-US" altLang="ja-JP" sz="1200" u="none" strike="noStrike" baseline="0" dirty="0" smtClean="0">
                          <a:effectLst/>
                          <a:latin typeface="ＭＳ Ｐゴシック" panose="020B0600070205080204" pitchFamily="50" charset="-128"/>
                          <a:ea typeface="ＭＳ Ｐゴシック" panose="020B0600070205080204" pitchFamily="50" charset="-128"/>
                        </a:rPr>
                        <a:t>1</a:t>
                      </a:r>
                      <a:r>
                        <a:rPr lang="ja-JP" altLang="en-US" sz="1200" u="none" strike="noStrike" baseline="0" dirty="0" smtClean="0">
                          <a:effectLst/>
                          <a:latin typeface="ＭＳ Ｐゴシック" panose="020B0600070205080204" pitchFamily="50" charset="-128"/>
                          <a:ea typeface="ＭＳ Ｐゴシック" panose="020B0600070205080204" pitchFamily="50" charset="-128"/>
                        </a:rPr>
                        <a:t>日以降も算定する場合は、届出が必要。</a:t>
                      </a:r>
                      <a:endParaRPr lang="ja-JP" altLang="en-US" sz="12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accent5">
                          <a:lumMod val="60000"/>
                          <a:lumOff val="40000"/>
                        </a:schemeClr>
                      </a:solidFill>
                      <a:prstDash val="solid"/>
                      <a:round/>
                      <a:headEnd type="none" w="med" len="med"/>
                      <a:tailEnd type="none" w="med" len="med"/>
                    </a:lnL>
                  </a:tcPr>
                </a:tc>
              </a:tr>
            </a:tbl>
          </a:graphicData>
        </a:graphic>
      </p:graphicFrame>
      <p:sp>
        <p:nvSpPr>
          <p:cNvPr id="7"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79</a:t>
            </a:fld>
            <a:endParaRPr lang="ja-JP" altLang="en-US" dirty="0">
              <a:solidFill>
                <a:prstClr val="black"/>
              </a:solidFill>
              <a:latin typeface="Arial"/>
            </a:endParaRPr>
          </a:p>
        </p:txBody>
      </p:sp>
    </p:spTree>
    <p:extLst>
      <p:ext uri="{BB962C8B-B14F-4D97-AF65-F5344CB8AC3E}">
        <p14:creationId xmlns="" xmlns:p14="http://schemas.microsoft.com/office/powerpoint/2010/main" val="252259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40537" y="952950"/>
            <a:ext cx="9360827" cy="1323439"/>
          </a:xfrm>
          <a:prstGeom prst="rect">
            <a:avLst/>
          </a:prstGeom>
          <a:solidFill>
            <a:srgbClr val="92D050">
              <a:alpha val="40000"/>
            </a:srgbClr>
          </a:solidFill>
          <a:ln w="9525">
            <a:solidFill>
              <a:srgbClr val="000000"/>
            </a:solidFill>
            <a:miter lim="800000"/>
            <a:headEnd/>
            <a:tailEnd/>
          </a:ln>
        </p:spPr>
        <p:txBody>
          <a:bodyPr>
            <a:spAutoFit/>
          </a:bodyPr>
          <a:lstStyle/>
          <a:p>
            <a:pPr fontAlgn="base">
              <a:lnSpc>
                <a:spcPts val="1600"/>
              </a:lnSpc>
              <a:spcBef>
                <a:spcPct val="0"/>
              </a:spcBef>
              <a:spcAft>
                <a:spcPct val="0"/>
              </a:spcAft>
              <a:defRPr/>
            </a:pPr>
            <a:r>
              <a:rPr kumimoji="0" lang="ja-JP" altLang="en-US" sz="1600" b="1" kern="0" dirty="0" smtClean="0">
                <a:solidFill>
                  <a:prstClr val="black"/>
                </a:solidFill>
                <a:latin typeface="ＭＳ Ｐゴシック"/>
              </a:rPr>
              <a:t>（５）医療・介護サービス</a:t>
            </a:r>
            <a:r>
              <a:rPr kumimoji="0" lang="ja-JP" altLang="en-US" sz="1600" b="1" kern="0" dirty="0">
                <a:solidFill>
                  <a:prstClr val="black"/>
                </a:solidFill>
                <a:latin typeface="ＭＳ Ｐゴシック"/>
              </a:rPr>
              <a:t>の提供</a:t>
            </a:r>
            <a:r>
              <a:rPr kumimoji="0" lang="ja-JP" altLang="en-US" sz="1600" b="1" kern="0" dirty="0" smtClean="0">
                <a:solidFill>
                  <a:prstClr val="black"/>
                </a:solidFill>
                <a:latin typeface="ＭＳ Ｐゴシック"/>
              </a:rPr>
              <a:t>体制改革の推進のための財政支援</a:t>
            </a:r>
            <a:endParaRPr kumimoji="0" lang="en-US" altLang="ja-JP" sz="1600" b="1" kern="0" dirty="0" smtClean="0">
              <a:solidFill>
                <a:prstClr val="black"/>
              </a:solidFill>
              <a:latin typeface="ＭＳ Ｐゴシック"/>
            </a:endParaRPr>
          </a:p>
          <a:p>
            <a:pPr fontAlgn="base">
              <a:lnSpc>
                <a:spcPts val="1600"/>
              </a:lnSpc>
              <a:spcBef>
                <a:spcPct val="0"/>
              </a:spcBef>
              <a:spcAft>
                <a:spcPct val="0"/>
              </a:spcAft>
              <a:defRPr/>
            </a:pPr>
            <a:r>
              <a:rPr kumimoji="0" lang="ja-JP" altLang="en-US" kern="0" dirty="0" smtClean="0">
                <a:solidFill>
                  <a:prstClr val="black"/>
                </a:solidFill>
                <a:latin typeface="ＭＳ Ｐゴシック"/>
              </a:rPr>
              <a:t>　  </a:t>
            </a:r>
            <a:r>
              <a:rPr kumimoji="0" lang="ja-JP" altLang="en-US" sz="1400" kern="0" dirty="0" smtClean="0">
                <a:solidFill>
                  <a:prstClr val="black"/>
                </a:solidFill>
                <a:latin typeface="ＭＳ Ｐゴシック"/>
              </a:rPr>
              <a:t>今般の国民会議で提案される地域ごとの様々な実情に応じた医療・介護サービスの提供体制を</a:t>
            </a:r>
            <a:r>
              <a:rPr kumimoji="0" lang="ja-JP" altLang="en-US" sz="1400" kern="0" dirty="0">
                <a:solidFill>
                  <a:prstClr val="black"/>
                </a:solidFill>
                <a:latin typeface="ＭＳ Ｐゴシック"/>
              </a:rPr>
              <a:t>再構築するという</a:t>
            </a:r>
            <a:r>
              <a:rPr kumimoji="0" lang="ja-JP" altLang="en-US" sz="1400" kern="0" dirty="0" smtClean="0">
                <a:solidFill>
                  <a:prstClr val="black"/>
                </a:solidFill>
                <a:latin typeface="ＭＳ Ｐゴシック"/>
              </a:rPr>
              <a:t>改革</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の</a:t>
            </a:r>
            <a:r>
              <a:rPr kumimoji="0" lang="ja-JP" altLang="en-US" sz="1400" kern="0" dirty="0">
                <a:solidFill>
                  <a:prstClr val="black"/>
                </a:solidFill>
                <a:latin typeface="ＭＳ Ｐゴシック"/>
              </a:rPr>
              <a:t>趣旨に即するためには、</a:t>
            </a:r>
            <a:r>
              <a:rPr kumimoji="0" lang="ja-JP" altLang="en-US" sz="1400" b="1" u="sng" kern="0" dirty="0">
                <a:solidFill>
                  <a:srgbClr val="FF0000"/>
                </a:solidFill>
                <a:latin typeface="ＭＳ Ｐゴシック"/>
              </a:rPr>
              <a:t>全国一律に設定される診療報酬・</a:t>
            </a:r>
            <a:r>
              <a:rPr kumimoji="0" lang="ja-JP" altLang="en-US" sz="1400" b="1" u="sng" kern="0" dirty="0" smtClean="0">
                <a:solidFill>
                  <a:srgbClr val="FF0000"/>
                </a:solidFill>
                <a:latin typeface="ＭＳ Ｐゴシック"/>
              </a:rPr>
              <a:t>介護報酬と</a:t>
            </a:r>
            <a:r>
              <a:rPr kumimoji="0" lang="ja-JP" altLang="en-US" sz="1400" b="1" u="sng" kern="0" dirty="0">
                <a:solidFill>
                  <a:srgbClr val="FF0000"/>
                </a:solidFill>
                <a:latin typeface="ＭＳ Ｐゴシック"/>
              </a:rPr>
              <a:t>は別の財政支援の手法が不可欠であり、</a:t>
            </a:r>
            <a:r>
              <a:rPr kumimoji="0" lang="ja-JP" altLang="en-US" sz="1400" b="1" u="sng" kern="0" dirty="0" smtClean="0">
                <a:solidFill>
                  <a:srgbClr val="FF0000"/>
                </a:solidFill>
                <a:latin typeface="ＭＳ Ｐゴシック"/>
              </a:rPr>
              <a:t>診療報</a:t>
            </a:r>
            <a:endParaRPr kumimoji="0" lang="en-US" altLang="ja-JP" sz="1400" b="1" u="sng" kern="0" dirty="0" smtClean="0">
              <a:solidFill>
                <a:srgbClr val="FF0000"/>
              </a:solidFill>
              <a:latin typeface="ＭＳ Ｐゴシック"/>
            </a:endParaRPr>
          </a:p>
          <a:p>
            <a:pPr fontAlgn="base">
              <a:lnSpc>
                <a:spcPts val="1600"/>
              </a:lnSpc>
              <a:spcBef>
                <a:spcPct val="0"/>
              </a:spcBef>
              <a:spcAft>
                <a:spcPct val="0"/>
              </a:spcAft>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酬</a:t>
            </a:r>
            <a:r>
              <a:rPr kumimoji="0" lang="ja-JP" altLang="en-US" sz="1400" b="1" u="sng" kern="0" dirty="0">
                <a:solidFill>
                  <a:srgbClr val="FF0000"/>
                </a:solidFill>
                <a:latin typeface="ＭＳ Ｐゴシック"/>
              </a:rPr>
              <a:t>・介護報酬と適切に</a:t>
            </a:r>
            <a:r>
              <a:rPr kumimoji="0" lang="ja-JP" altLang="en-US" sz="1400" b="1" u="sng" kern="0" dirty="0" smtClean="0">
                <a:solidFill>
                  <a:srgbClr val="FF0000"/>
                </a:solidFill>
                <a:latin typeface="ＭＳ Ｐゴシック"/>
              </a:rPr>
              <a:t>組み合わせつつ改革の</a:t>
            </a:r>
            <a:r>
              <a:rPr kumimoji="0" lang="ja-JP" altLang="en-US" sz="1400" b="1" u="sng" kern="0" dirty="0">
                <a:solidFill>
                  <a:srgbClr val="FF0000"/>
                </a:solidFill>
                <a:latin typeface="ＭＳ Ｐゴシック"/>
              </a:rPr>
              <a:t>実現を期していくことが必要</a:t>
            </a:r>
            <a:r>
              <a:rPr kumimoji="0" lang="ja-JP" altLang="en-US" sz="1400" kern="0" dirty="0">
                <a:solidFill>
                  <a:prstClr val="black"/>
                </a:solidFill>
                <a:latin typeface="ＭＳ Ｐゴシック"/>
              </a:rPr>
              <a:t>と考えられる。医療機能の分化・連携には</a:t>
            </a:r>
            <a:r>
              <a:rPr kumimoji="0" lang="ja-JP" altLang="en-US" sz="1400" kern="0" dirty="0" smtClean="0">
                <a:solidFill>
                  <a:prstClr val="black"/>
                </a:solidFill>
                <a:latin typeface="ＭＳ Ｐゴシック"/>
              </a:rPr>
              <a:t>医療</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法</a:t>
            </a:r>
            <a:r>
              <a:rPr kumimoji="0" lang="ja-JP" altLang="en-US" sz="1400" kern="0" dirty="0">
                <a:solidFill>
                  <a:prstClr val="black"/>
                </a:solidFill>
                <a:latin typeface="ＭＳ Ｐゴシック"/>
              </a:rPr>
              <a:t>体系</a:t>
            </a:r>
            <a:r>
              <a:rPr kumimoji="0" lang="ja-JP" altLang="en-US" sz="1400" kern="0" dirty="0" smtClean="0">
                <a:solidFill>
                  <a:prstClr val="black"/>
                </a:solidFill>
                <a:latin typeface="ＭＳ Ｐゴシック"/>
              </a:rPr>
              <a:t>の手直しが</a:t>
            </a:r>
            <a:r>
              <a:rPr kumimoji="0" lang="ja-JP" altLang="en-US" sz="1400" kern="0" dirty="0">
                <a:solidFill>
                  <a:prstClr val="black"/>
                </a:solidFill>
                <a:latin typeface="ＭＳ Ｐゴシック"/>
              </a:rPr>
              <a:t>必要であり、また、病院の機能転換や病床の統廃合など計画から実行まで一定</a:t>
            </a:r>
            <a:r>
              <a:rPr kumimoji="0" lang="ja-JP" altLang="en-US" sz="1400" kern="0" dirty="0" smtClean="0">
                <a:solidFill>
                  <a:prstClr val="black"/>
                </a:solidFill>
                <a:latin typeface="ＭＳ Ｐゴシック"/>
              </a:rPr>
              <a:t>の期間が必要</a:t>
            </a:r>
            <a:r>
              <a:rPr kumimoji="0" lang="ja-JP" altLang="en-US" sz="1400" kern="0" dirty="0">
                <a:solidFill>
                  <a:prstClr val="black"/>
                </a:solidFill>
                <a:latin typeface="ＭＳ Ｐゴシック"/>
              </a:rPr>
              <a:t>なもの</a:t>
            </a:r>
            <a:r>
              <a:rPr kumimoji="0" lang="ja-JP" altLang="en-US" sz="1400" kern="0" dirty="0" smtClean="0">
                <a:solidFill>
                  <a:prstClr val="black"/>
                </a:solidFill>
                <a:latin typeface="ＭＳ Ｐゴシック"/>
              </a:rPr>
              <a:t>も</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含まれる</a:t>
            </a:r>
            <a:r>
              <a:rPr kumimoji="0" lang="ja-JP" altLang="en-US" sz="1400" kern="0" dirty="0">
                <a:solidFill>
                  <a:prstClr val="black"/>
                </a:solidFill>
                <a:latin typeface="ＭＳ Ｐゴシック"/>
              </a:rPr>
              <a:t>ことから、その場合の手法としては、</a:t>
            </a:r>
            <a:r>
              <a:rPr kumimoji="0" lang="ja-JP" altLang="en-US" sz="1400" b="1" u="sng" kern="0" dirty="0">
                <a:solidFill>
                  <a:srgbClr val="FF0000"/>
                </a:solidFill>
                <a:latin typeface="ＭＳ Ｐゴシック"/>
              </a:rPr>
              <a:t>基金方式も検討に値</a:t>
            </a:r>
            <a:r>
              <a:rPr kumimoji="0" lang="ja-JP" altLang="en-US" sz="1400" b="1" u="sng" kern="0" dirty="0" smtClean="0">
                <a:solidFill>
                  <a:srgbClr val="FF0000"/>
                </a:solidFill>
                <a:latin typeface="ＭＳ Ｐゴシック"/>
              </a:rPr>
              <a:t>しよう</a:t>
            </a:r>
            <a:r>
              <a:rPr kumimoji="0" lang="ja-JP" altLang="en-US" sz="1400" kern="0" dirty="0" smtClean="0">
                <a:solidFill>
                  <a:prstClr val="black"/>
                </a:solidFill>
                <a:latin typeface="ＭＳ Ｐゴシック"/>
              </a:rPr>
              <a:t>。</a:t>
            </a:r>
            <a:endParaRPr kumimoji="0" lang="en-US" altLang="ja-JP" sz="1400" kern="0" dirty="0">
              <a:solidFill>
                <a:prstClr val="black"/>
              </a:solidFill>
              <a:latin typeface="ＭＳ Ｐゴシック"/>
            </a:endParaRPr>
          </a:p>
        </p:txBody>
      </p:sp>
      <p:sp>
        <p:nvSpPr>
          <p:cNvPr id="8" name="Rectangle 4"/>
          <p:cNvSpPr>
            <a:spLocks noChangeArrowheads="1"/>
          </p:cNvSpPr>
          <p:nvPr/>
        </p:nvSpPr>
        <p:spPr bwMode="auto">
          <a:xfrm>
            <a:off x="340519" y="4802561"/>
            <a:ext cx="9360826" cy="1938992"/>
          </a:xfrm>
          <a:prstGeom prst="rect">
            <a:avLst/>
          </a:prstGeom>
          <a:solidFill>
            <a:srgbClr val="92D050">
              <a:alpha val="40000"/>
            </a:srgbClr>
          </a:solidFill>
          <a:ln w="9525">
            <a:solidFill>
              <a:srgbClr val="000000"/>
            </a:solidFill>
            <a:miter lim="800000"/>
            <a:headEnd/>
            <a:tailEnd/>
          </a:ln>
        </p:spPr>
        <p:txBody>
          <a:bodyPr>
            <a:spAutoFit/>
          </a:bodyPr>
          <a:lstStyle/>
          <a:p>
            <a:pPr fontAlgn="base">
              <a:lnSpc>
                <a:spcPts val="1600"/>
              </a:lnSpc>
              <a:defRPr/>
            </a:pPr>
            <a:r>
              <a:rPr kumimoji="0" lang="ja-JP" altLang="en-US" sz="1600" b="1" kern="0" dirty="0" smtClean="0">
                <a:solidFill>
                  <a:prstClr val="black"/>
                </a:solidFill>
                <a:latin typeface="ＭＳ Ｐゴシック"/>
              </a:rPr>
              <a:t>３</a:t>
            </a:r>
            <a:r>
              <a:rPr kumimoji="0" lang="ja-JP" altLang="en-US" sz="1600" b="1" kern="0" dirty="0">
                <a:solidFill>
                  <a:prstClr val="black"/>
                </a:solidFill>
                <a:latin typeface="ＭＳ Ｐゴシック"/>
              </a:rPr>
              <a:t>．新たな財政支援の仕組みの創設</a:t>
            </a:r>
          </a:p>
          <a:p>
            <a:pPr fontAlgn="base">
              <a:lnSpc>
                <a:spcPts val="1600"/>
              </a:lnSpc>
              <a:defRPr/>
            </a:pPr>
            <a:r>
              <a:rPr kumimoji="0" lang="ja-JP" altLang="en-US" sz="1400" kern="0" dirty="0">
                <a:solidFill>
                  <a:prstClr val="black"/>
                </a:solidFill>
                <a:latin typeface="ＭＳ Ｐゴシック"/>
              </a:rPr>
              <a:t>○ </a:t>
            </a:r>
            <a:r>
              <a:rPr kumimoji="0" lang="ja-JP" altLang="en-US" sz="1400" kern="0" dirty="0" smtClean="0">
                <a:solidFill>
                  <a:prstClr val="black"/>
                </a:solidFill>
                <a:latin typeface="ＭＳ Ｐゴシック"/>
              </a:rPr>
              <a:t>  医療</a:t>
            </a:r>
            <a:r>
              <a:rPr kumimoji="0" lang="ja-JP" altLang="en-US" sz="1400" kern="0" dirty="0">
                <a:solidFill>
                  <a:prstClr val="black"/>
                </a:solidFill>
                <a:latin typeface="ＭＳ Ｐゴシック"/>
              </a:rPr>
              <a:t>機能の分化・連携の推進のための医療機関の施設及び</a:t>
            </a:r>
            <a:r>
              <a:rPr kumimoji="0" lang="ja-JP" altLang="en-US" sz="1400" kern="0" dirty="0" smtClean="0">
                <a:solidFill>
                  <a:prstClr val="black"/>
                </a:solidFill>
                <a:latin typeface="ＭＳ Ｐゴシック"/>
              </a:rPr>
              <a:t>設備の</a:t>
            </a:r>
            <a:r>
              <a:rPr kumimoji="0" lang="ja-JP" altLang="en-US" sz="1400" kern="0" dirty="0">
                <a:solidFill>
                  <a:prstClr val="black"/>
                </a:solidFill>
                <a:latin typeface="ＭＳ Ｐゴシック"/>
              </a:rPr>
              <a:t>整備、地域に</a:t>
            </a:r>
            <a:r>
              <a:rPr kumimoji="0" lang="ja-JP" altLang="en-US" sz="1400" kern="0" dirty="0" smtClean="0">
                <a:solidFill>
                  <a:prstClr val="black"/>
                </a:solidFill>
                <a:latin typeface="ＭＳ Ｐゴシック"/>
              </a:rPr>
              <a:t>おける医師</a:t>
            </a:r>
            <a:r>
              <a:rPr kumimoji="0" lang="ja-JP" altLang="en-US" sz="1400" kern="0" dirty="0">
                <a:solidFill>
                  <a:prstClr val="black"/>
                </a:solidFill>
                <a:latin typeface="ＭＳ Ｐゴシック"/>
              </a:rPr>
              <a:t>、看護師その他の</a:t>
            </a:r>
            <a:r>
              <a:rPr kumimoji="0" lang="ja-JP" altLang="en-US" sz="1400" kern="0" dirty="0" smtClean="0">
                <a:solidFill>
                  <a:prstClr val="black"/>
                </a:solidFill>
                <a:latin typeface="ＭＳ Ｐゴシック"/>
              </a:rPr>
              <a:t>医療</a:t>
            </a:r>
            <a:endParaRPr kumimoji="0" lang="en-US" altLang="ja-JP" sz="1400" kern="0" dirty="0" smtClean="0">
              <a:solidFill>
                <a:prstClr val="black"/>
              </a:solidFill>
              <a:latin typeface="ＭＳ Ｐゴシック"/>
            </a:endParaRPr>
          </a:p>
          <a:p>
            <a:pPr fontAlgn="base">
              <a:lnSpc>
                <a:spcPts val="1600"/>
              </a:lnSpc>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従事者</a:t>
            </a:r>
            <a:r>
              <a:rPr kumimoji="0" lang="ja-JP" altLang="en-US" sz="1400" kern="0" dirty="0">
                <a:solidFill>
                  <a:prstClr val="black"/>
                </a:solidFill>
                <a:latin typeface="ＭＳ Ｐゴシック"/>
              </a:rPr>
              <a:t>の確保</a:t>
            </a:r>
            <a:r>
              <a:rPr kumimoji="0" lang="ja-JP" altLang="en-US" sz="1400" kern="0" dirty="0" smtClean="0">
                <a:solidFill>
                  <a:prstClr val="black"/>
                </a:solidFill>
                <a:latin typeface="ＭＳ Ｐゴシック"/>
              </a:rPr>
              <a:t>、医療</a:t>
            </a:r>
            <a:r>
              <a:rPr kumimoji="0" lang="ja-JP" altLang="en-US" sz="1400" kern="0" dirty="0">
                <a:solidFill>
                  <a:prstClr val="black"/>
                </a:solidFill>
                <a:latin typeface="ＭＳ Ｐゴシック"/>
              </a:rPr>
              <a:t>機能の分化・連携の推進に伴う</a:t>
            </a:r>
            <a:r>
              <a:rPr kumimoji="0" lang="ja-JP" altLang="en-US" sz="1400" kern="0" spc="-100" dirty="0">
                <a:solidFill>
                  <a:prstClr val="black"/>
                </a:solidFill>
                <a:latin typeface="ＭＳ Ｐゴシック"/>
              </a:rPr>
              <a:t>介護</a:t>
            </a:r>
            <a:r>
              <a:rPr kumimoji="0" lang="ja-JP" altLang="en-US" sz="1400" kern="0" spc="-100" dirty="0" smtClean="0">
                <a:solidFill>
                  <a:prstClr val="black"/>
                </a:solidFill>
                <a:latin typeface="ＭＳ Ｐゴシック"/>
              </a:rPr>
              <a:t>サービス</a:t>
            </a:r>
            <a:r>
              <a:rPr kumimoji="0" lang="ja-JP" altLang="en-US" sz="1400" kern="0" dirty="0" smtClean="0">
                <a:solidFill>
                  <a:prstClr val="black"/>
                </a:solidFill>
                <a:latin typeface="ＭＳ Ｐゴシック"/>
              </a:rPr>
              <a:t>の</a:t>
            </a:r>
            <a:r>
              <a:rPr kumimoji="0" lang="ja-JP" altLang="en-US" sz="1400" kern="0" dirty="0">
                <a:solidFill>
                  <a:prstClr val="black"/>
                </a:solidFill>
                <a:latin typeface="ＭＳ Ｐゴシック"/>
              </a:rPr>
              <a:t>充実等に</a:t>
            </a:r>
            <a:r>
              <a:rPr kumimoji="0" lang="ja-JP" altLang="en-US" sz="1400" kern="0" dirty="0" smtClean="0">
                <a:solidFill>
                  <a:prstClr val="black"/>
                </a:solidFill>
                <a:latin typeface="ＭＳ Ｐゴシック"/>
              </a:rPr>
              <a:t>ついて</a:t>
            </a:r>
            <a:r>
              <a:rPr kumimoji="0" lang="ja-JP" altLang="en-US" sz="1400" kern="0" dirty="0">
                <a:solidFill>
                  <a:prstClr val="black"/>
                </a:solidFill>
                <a:latin typeface="ＭＳ Ｐゴシック"/>
              </a:rPr>
              <a:t>は、</a:t>
            </a:r>
            <a:r>
              <a:rPr kumimoji="0" lang="en-US" altLang="ja-JP" sz="1400" kern="0" dirty="0">
                <a:solidFill>
                  <a:prstClr val="black"/>
                </a:solidFill>
                <a:latin typeface="ＭＳ Ｐゴシック"/>
              </a:rPr>
              <a:t>2025 </a:t>
            </a:r>
            <a:r>
              <a:rPr kumimoji="0" lang="ja-JP" altLang="en-US" sz="1400" kern="0" dirty="0">
                <a:solidFill>
                  <a:prstClr val="black"/>
                </a:solidFill>
                <a:latin typeface="ＭＳ Ｐゴシック"/>
              </a:rPr>
              <a:t>年を展望すれば急務の</a:t>
            </a:r>
            <a:r>
              <a:rPr kumimoji="0" lang="ja-JP" altLang="en-US" sz="1400" kern="0" dirty="0" smtClean="0">
                <a:solidFill>
                  <a:prstClr val="black"/>
                </a:solidFill>
                <a:latin typeface="ＭＳ Ｐゴシック"/>
              </a:rPr>
              <a:t>課題</a:t>
            </a:r>
            <a:endParaRPr kumimoji="0" lang="en-US" altLang="ja-JP" sz="1400" kern="0" dirty="0" smtClean="0">
              <a:solidFill>
                <a:prstClr val="black"/>
              </a:solidFill>
              <a:latin typeface="ＭＳ Ｐゴシック"/>
            </a:endParaRPr>
          </a:p>
          <a:p>
            <a:pPr fontAlgn="base">
              <a:lnSpc>
                <a:spcPts val="1600"/>
              </a:lnSpc>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で</a:t>
            </a:r>
            <a:r>
              <a:rPr kumimoji="0" lang="ja-JP" altLang="en-US" sz="1400" kern="0" dirty="0">
                <a:solidFill>
                  <a:prstClr val="black"/>
                </a:solidFill>
                <a:latin typeface="ＭＳ Ｐゴシック"/>
              </a:rPr>
              <a:t>ある。これらの課題へ</a:t>
            </a:r>
            <a:r>
              <a:rPr kumimoji="0" lang="ja-JP" altLang="en-US" sz="1400" kern="0" dirty="0" smtClean="0">
                <a:solidFill>
                  <a:prstClr val="black"/>
                </a:solidFill>
                <a:latin typeface="ＭＳ Ｐゴシック"/>
              </a:rPr>
              <a:t>の対応</a:t>
            </a:r>
            <a:r>
              <a:rPr kumimoji="0" lang="ja-JP" altLang="en-US" sz="1400" kern="0" dirty="0">
                <a:solidFill>
                  <a:prstClr val="black"/>
                </a:solidFill>
                <a:latin typeface="ＭＳ Ｐゴシック"/>
              </a:rPr>
              <a:t>を</a:t>
            </a:r>
            <a:r>
              <a:rPr kumimoji="0" lang="ja-JP" altLang="en-US" sz="1400" kern="0" dirty="0" smtClean="0">
                <a:solidFill>
                  <a:prstClr val="black"/>
                </a:solidFill>
                <a:latin typeface="ＭＳ Ｐゴシック"/>
              </a:rPr>
              <a:t>、地域</a:t>
            </a:r>
            <a:r>
              <a:rPr kumimoji="0" lang="ja-JP" altLang="en-US" sz="1400" kern="0" dirty="0">
                <a:solidFill>
                  <a:prstClr val="black"/>
                </a:solidFill>
                <a:latin typeface="ＭＳ Ｐゴシック"/>
              </a:rPr>
              <a:t>の実情にも応じて推進するため、種々の制度改正</a:t>
            </a:r>
            <a:r>
              <a:rPr kumimoji="0" lang="ja-JP" altLang="en-US" sz="1400" kern="0" dirty="0" smtClean="0">
                <a:solidFill>
                  <a:prstClr val="black"/>
                </a:solidFill>
                <a:latin typeface="ＭＳ Ｐゴシック"/>
              </a:rPr>
              <a:t>と併せて</a:t>
            </a:r>
            <a:r>
              <a:rPr kumimoji="0" lang="ja-JP" altLang="en-US" sz="1400" kern="0" dirty="0">
                <a:solidFill>
                  <a:prstClr val="black"/>
                </a:solidFill>
                <a:latin typeface="ＭＳ Ｐゴシック"/>
              </a:rPr>
              <a:t>、</a:t>
            </a:r>
            <a:r>
              <a:rPr kumimoji="0" lang="ja-JP" altLang="en-US" sz="1400" b="1" u="sng" kern="0" dirty="0">
                <a:solidFill>
                  <a:srgbClr val="FF0000"/>
                </a:solidFill>
                <a:latin typeface="ＭＳ Ｐゴシック"/>
              </a:rPr>
              <a:t>新たな財政支援</a:t>
            </a:r>
            <a:r>
              <a:rPr kumimoji="0" lang="ja-JP" altLang="en-US" sz="1400" b="1" u="sng" kern="0" dirty="0" smtClean="0">
                <a:solidFill>
                  <a:srgbClr val="FF0000"/>
                </a:solidFill>
                <a:latin typeface="ＭＳ Ｐゴシック"/>
              </a:rPr>
              <a:t>の</a:t>
            </a:r>
            <a:endParaRPr kumimoji="0" lang="en-US" altLang="ja-JP" sz="1400" b="1" u="sng" kern="0" dirty="0" smtClean="0">
              <a:solidFill>
                <a:srgbClr val="FF0000"/>
              </a:solidFill>
              <a:latin typeface="ＭＳ Ｐゴシック"/>
            </a:endParaRPr>
          </a:p>
          <a:p>
            <a:pPr fontAlgn="base">
              <a:lnSpc>
                <a:spcPts val="1600"/>
              </a:lnSpc>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仕組み</a:t>
            </a:r>
            <a:r>
              <a:rPr kumimoji="0" lang="ja-JP" altLang="en-US" sz="1400" b="1" u="sng" kern="0" dirty="0">
                <a:solidFill>
                  <a:srgbClr val="FF0000"/>
                </a:solidFill>
                <a:latin typeface="ＭＳ Ｐゴシック"/>
              </a:rPr>
              <a:t>を</a:t>
            </a:r>
            <a:r>
              <a:rPr kumimoji="0" lang="ja-JP" altLang="en-US" sz="1400" b="1" u="sng" kern="0" dirty="0" smtClean="0">
                <a:solidFill>
                  <a:srgbClr val="FF0000"/>
                </a:solidFill>
                <a:latin typeface="ＭＳ Ｐゴシック"/>
              </a:rPr>
              <a:t>、消費税</a:t>
            </a:r>
            <a:r>
              <a:rPr kumimoji="0" lang="ja-JP" altLang="en-US" sz="1400" b="1" u="sng" kern="0" dirty="0">
                <a:solidFill>
                  <a:srgbClr val="FF0000"/>
                </a:solidFill>
                <a:latin typeface="ＭＳ Ｐゴシック"/>
              </a:rPr>
              <a:t>増収分を財源と</a:t>
            </a:r>
            <a:r>
              <a:rPr kumimoji="0" lang="ja-JP" altLang="en-US" sz="1400" b="1" u="sng" kern="0" dirty="0" smtClean="0">
                <a:solidFill>
                  <a:srgbClr val="FF0000"/>
                </a:solidFill>
                <a:latin typeface="ＭＳ Ｐゴシック"/>
              </a:rPr>
              <a:t>して活用</a:t>
            </a:r>
            <a:r>
              <a:rPr kumimoji="0" lang="ja-JP" altLang="en-US" sz="1400" b="1" u="sng" kern="0" dirty="0">
                <a:solidFill>
                  <a:srgbClr val="FF0000"/>
                </a:solidFill>
                <a:latin typeface="ＭＳ Ｐゴシック"/>
              </a:rPr>
              <a:t>し創設すべき</a:t>
            </a:r>
            <a:r>
              <a:rPr kumimoji="0" lang="ja-JP" altLang="en-US" sz="1400" kern="0" dirty="0">
                <a:solidFill>
                  <a:prstClr val="black"/>
                </a:solidFill>
                <a:latin typeface="ＭＳ Ｐゴシック"/>
              </a:rPr>
              <a:t>である。</a:t>
            </a:r>
          </a:p>
          <a:p>
            <a:pPr fontAlgn="base">
              <a:lnSpc>
                <a:spcPts val="1600"/>
              </a:lnSpc>
              <a:defRPr/>
            </a:pPr>
            <a:r>
              <a:rPr kumimoji="0" lang="ja-JP" altLang="en-US" sz="1400" kern="0" dirty="0">
                <a:solidFill>
                  <a:prstClr val="black"/>
                </a:solidFill>
                <a:latin typeface="ＭＳ Ｐゴシック"/>
              </a:rPr>
              <a:t>○ </a:t>
            </a:r>
            <a:r>
              <a:rPr kumimoji="0" lang="ja-JP" altLang="en-US" sz="1400" kern="0" dirty="0" smtClean="0">
                <a:solidFill>
                  <a:prstClr val="black"/>
                </a:solidFill>
                <a:latin typeface="ＭＳ Ｐゴシック"/>
              </a:rPr>
              <a:t> その</a:t>
            </a:r>
            <a:r>
              <a:rPr kumimoji="0" lang="ja-JP" altLang="en-US" sz="1400" kern="0" dirty="0">
                <a:solidFill>
                  <a:prstClr val="black"/>
                </a:solidFill>
                <a:latin typeface="ＭＳ Ｐゴシック"/>
              </a:rPr>
              <a:t>際、</a:t>
            </a:r>
            <a:r>
              <a:rPr kumimoji="0" lang="ja-JP" altLang="en-US" sz="1400" b="1" u="sng" kern="0" dirty="0">
                <a:solidFill>
                  <a:srgbClr val="FF0000"/>
                </a:solidFill>
                <a:latin typeface="ＭＳ Ｐゴシック"/>
              </a:rPr>
              <a:t>診療報酬・介護報酬と新たな財政支援の仕組みの</a:t>
            </a:r>
            <a:r>
              <a:rPr kumimoji="0" lang="ja-JP" altLang="en-US" sz="1400" b="1" u="sng" kern="0" dirty="0" smtClean="0">
                <a:solidFill>
                  <a:srgbClr val="FF0000"/>
                </a:solidFill>
                <a:latin typeface="ＭＳ Ｐゴシック"/>
              </a:rPr>
              <a:t>役割分担</a:t>
            </a:r>
            <a:r>
              <a:rPr kumimoji="0" lang="ja-JP" altLang="en-US" sz="1400" b="1" u="sng" kern="0" dirty="0">
                <a:solidFill>
                  <a:srgbClr val="FF0000"/>
                </a:solidFill>
                <a:latin typeface="ＭＳ Ｐゴシック"/>
              </a:rPr>
              <a:t>を明確にしつつ、</a:t>
            </a:r>
            <a:r>
              <a:rPr kumimoji="0" lang="ja-JP" altLang="en-US" sz="1400" b="1" u="sng" kern="0" dirty="0" smtClean="0">
                <a:solidFill>
                  <a:srgbClr val="FF0000"/>
                </a:solidFill>
                <a:latin typeface="ＭＳ Ｐゴシック"/>
              </a:rPr>
              <a:t>両者の</a:t>
            </a:r>
            <a:r>
              <a:rPr kumimoji="0" lang="ja-JP" altLang="en-US" sz="1400" b="1" u="sng" kern="0" dirty="0">
                <a:solidFill>
                  <a:srgbClr val="FF0000"/>
                </a:solidFill>
                <a:latin typeface="ＭＳ Ｐゴシック"/>
              </a:rPr>
              <a:t>特性を踏まえ、適切</a:t>
            </a:r>
            <a:r>
              <a:rPr kumimoji="0" lang="ja-JP" altLang="en-US" sz="1400" b="1" u="sng" kern="0" dirty="0" smtClean="0">
                <a:solidFill>
                  <a:srgbClr val="FF0000"/>
                </a:solidFill>
                <a:latin typeface="ＭＳ Ｐゴシック"/>
              </a:rPr>
              <a:t>に</a:t>
            </a:r>
            <a:endParaRPr kumimoji="0" lang="en-US" altLang="ja-JP" sz="1400" b="1" u="sng" kern="0" dirty="0" smtClean="0">
              <a:solidFill>
                <a:srgbClr val="FF0000"/>
              </a:solidFill>
              <a:latin typeface="ＭＳ Ｐゴシック"/>
            </a:endParaRPr>
          </a:p>
          <a:p>
            <a:pPr fontAlgn="base">
              <a:lnSpc>
                <a:spcPts val="1600"/>
              </a:lnSpc>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組み合わせて、実施</a:t>
            </a:r>
            <a:r>
              <a:rPr kumimoji="0" lang="ja-JP" altLang="en-US" sz="1400" b="1" u="sng" kern="0" dirty="0">
                <a:solidFill>
                  <a:srgbClr val="FF0000"/>
                </a:solidFill>
                <a:latin typeface="ＭＳ Ｐゴシック"/>
              </a:rPr>
              <a:t>していくべき</a:t>
            </a:r>
            <a:r>
              <a:rPr kumimoji="0" lang="ja-JP" altLang="en-US" sz="1400" kern="0" dirty="0">
                <a:solidFill>
                  <a:prstClr val="black"/>
                </a:solidFill>
                <a:latin typeface="ＭＳ Ｐゴシック"/>
              </a:rPr>
              <a:t>である。</a:t>
            </a:r>
          </a:p>
          <a:p>
            <a:pPr fontAlgn="base">
              <a:lnSpc>
                <a:spcPts val="1600"/>
              </a:lnSpc>
              <a:defRPr/>
            </a:pPr>
            <a:r>
              <a:rPr kumimoji="0" lang="ja-JP" altLang="en-US" sz="1400" kern="0" dirty="0" smtClean="0">
                <a:solidFill>
                  <a:prstClr val="black"/>
                </a:solidFill>
                <a:latin typeface="ＭＳ Ｐゴシック"/>
              </a:rPr>
              <a:t>○  </a:t>
            </a:r>
            <a:r>
              <a:rPr kumimoji="0" lang="ja-JP" altLang="en-US" sz="1400" kern="0" dirty="0">
                <a:solidFill>
                  <a:prstClr val="black"/>
                </a:solidFill>
                <a:latin typeface="ＭＳ Ｐゴシック"/>
              </a:rPr>
              <a:t>また、新たな財政支援の仕組みは、病院の機能転換や病床の</a:t>
            </a:r>
            <a:r>
              <a:rPr kumimoji="0" lang="ja-JP" altLang="en-US" sz="1400" kern="0" dirty="0" smtClean="0">
                <a:solidFill>
                  <a:prstClr val="black"/>
                </a:solidFill>
                <a:latin typeface="ＭＳ Ｐゴシック"/>
              </a:rPr>
              <a:t>統廃合など計画から実行まで一定の期間が必要なものも</a:t>
            </a:r>
            <a:endParaRPr kumimoji="0" lang="en-US" altLang="ja-JP" sz="1400" kern="0" dirty="0" smtClean="0">
              <a:solidFill>
                <a:prstClr val="black"/>
              </a:solidFill>
              <a:latin typeface="ＭＳ Ｐゴシック"/>
            </a:endParaRPr>
          </a:p>
          <a:p>
            <a:pPr fontAlgn="base">
              <a:lnSpc>
                <a:spcPts val="1600"/>
              </a:lnSpc>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あることから、</a:t>
            </a:r>
            <a:r>
              <a:rPr kumimoji="0" lang="ja-JP" altLang="en-US" sz="1400" b="1" u="sng" kern="0" dirty="0" smtClean="0">
                <a:solidFill>
                  <a:srgbClr val="FF0000"/>
                </a:solidFill>
                <a:latin typeface="ＭＳ Ｐゴシック"/>
              </a:rPr>
              <a:t>都道府県に基金を造成する仕組みとする方向で検討すべき</a:t>
            </a:r>
            <a:r>
              <a:rPr kumimoji="0" lang="ja-JP" altLang="en-US" sz="1400" kern="0" dirty="0" smtClean="0">
                <a:solidFill>
                  <a:prstClr val="black"/>
                </a:solidFill>
                <a:latin typeface="ＭＳ Ｐゴシック"/>
              </a:rPr>
              <a:t>である。</a:t>
            </a:r>
            <a:r>
              <a:rPr kumimoji="0" lang="ja-JP" altLang="en-US" sz="1400" kern="0" dirty="0">
                <a:solidFill>
                  <a:prstClr val="black"/>
                </a:solidFill>
                <a:latin typeface="ＭＳ Ｐゴシック"/>
              </a:rPr>
              <a:t>　</a:t>
            </a:r>
            <a:endParaRPr kumimoji="0" lang="en-US" altLang="ja-JP" sz="1400" kern="0" dirty="0">
              <a:solidFill>
                <a:prstClr val="black"/>
              </a:solidFill>
              <a:latin typeface="ＭＳ Ｐゴシック"/>
            </a:endParaRPr>
          </a:p>
        </p:txBody>
      </p:sp>
      <p:sp>
        <p:nvSpPr>
          <p:cNvPr id="179205" name="Rectangle 4"/>
          <p:cNvSpPr>
            <a:spLocks noChangeArrowheads="1"/>
          </p:cNvSpPr>
          <p:nvPr/>
        </p:nvSpPr>
        <p:spPr bwMode="auto">
          <a:xfrm>
            <a:off x="340538" y="578295"/>
            <a:ext cx="6743445" cy="374650"/>
          </a:xfrm>
          <a:prstGeom prst="rect">
            <a:avLst/>
          </a:prstGeom>
          <a:solidFill>
            <a:srgbClr val="92D050"/>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800" b="1" dirty="0" smtClean="0">
                <a:solidFill>
                  <a:srgbClr val="000000"/>
                </a:solidFill>
              </a:rPr>
              <a:t>社会保障制度改革国民会議　報告書（平成２５年８月６日）</a:t>
            </a:r>
            <a:endParaRPr lang="en-US" altLang="ja-JP" sz="1800" b="1" dirty="0" smtClean="0">
              <a:solidFill>
                <a:srgbClr val="000000"/>
              </a:solidFill>
            </a:endParaRPr>
          </a:p>
        </p:txBody>
      </p:sp>
      <p:sp>
        <p:nvSpPr>
          <p:cNvPr id="13" name="Rectangle 2"/>
          <p:cNvSpPr>
            <a:spLocks noGrp="1" noChangeArrowheads="1"/>
          </p:cNvSpPr>
          <p:nvPr>
            <p:ph type="ctrTitle"/>
          </p:nvPr>
        </p:nvSpPr>
        <p:spPr>
          <a:xfrm>
            <a:off x="1481960" y="73472"/>
            <a:ext cx="6915807" cy="504825"/>
          </a:xfrm>
          <a:solidFill>
            <a:srgbClr val="FFFF00"/>
          </a:solidFill>
          <a:ln w="15875">
            <a:solidFill>
              <a:srgbClr val="000000"/>
            </a:solidFill>
          </a:ln>
        </p:spPr>
        <p:txBody>
          <a:bodyPr/>
          <a:lstStyle/>
          <a:p>
            <a:pPr eaLnBrk="1" hangingPunct="1">
              <a:defRPr/>
            </a:pPr>
            <a:r>
              <a:rPr lang="en-US" altLang="ja-JP" sz="2600" dirty="0" smtClean="0">
                <a:latin typeface="+mj-ea"/>
              </a:rPr>
              <a:t>《</a:t>
            </a:r>
            <a:r>
              <a:rPr lang="ja-JP" altLang="en-US" sz="2600" dirty="0" smtClean="0">
                <a:latin typeface="+mj-ea"/>
              </a:rPr>
              <a:t>診療報酬・介護報酬と基金</a:t>
            </a:r>
            <a:r>
              <a:rPr lang="en-US" altLang="ja-JP" sz="2600" dirty="0" smtClean="0">
                <a:latin typeface="+mj-ea"/>
              </a:rPr>
              <a:t>(</a:t>
            </a:r>
            <a:r>
              <a:rPr lang="ja-JP" altLang="en-US" sz="2600" dirty="0" smtClean="0">
                <a:latin typeface="+mj-ea"/>
              </a:rPr>
              <a:t>補助金）の組合せ</a:t>
            </a:r>
            <a:r>
              <a:rPr lang="en-US" altLang="ja-JP" sz="2600" dirty="0" smtClean="0">
                <a:latin typeface="+mj-ea"/>
              </a:rPr>
              <a:t>》</a:t>
            </a:r>
            <a:endParaRPr lang="ja-JP" altLang="en-US" sz="2600" dirty="0" smtClean="0">
              <a:latin typeface="+mj-ea"/>
            </a:endParaRPr>
          </a:p>
        </p:txBody>
      </p:sp>
      <p:sp>
        <p:nvSpPr>
          <p:cNvPr id="9" name="Rectangle 4"/>
          <p:cNvSpPr>
            <a:spLocks noChangeArrowheads="1"/>
          </p:cNvSpPr>
          <p:nvPr/>
        </p:nvSpPr>
        <p:spPr bwMode="auto">
          <a:xfrm>
            <a:off x="340520" y="4448590"/>
            <a:ext cx="8919095" cy="374461"/>
          </a:xfrm>
          <a:prstGeom prst="rect">
            <a:avLst/>
          </a:prstGeom>
          <a:solidFill>
            <a:srgbClr val="92D050"/>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800" b="1" dirty="0">
                <a:solidFill>
                  <a:srgbClr val="000000"/>
                </a:solidFill>
              </a:rPr>
              <a:t>社会保障審</a:t>
            </a:r>
            <a:r>
              <a:rPr lang="ja-JP" altLang="en-US" sz="1800" b="1" dirty="0" smtClean="0">
                <a:solidFill>
                  <a:srgbClr val="000000"/>
                </a:solidFill>
              </a:rPr>
              <a:t>議会 医療部会「医療法等改正に関する意見」（平成２５年１２月２７日）</a:t>
            </a:r>
            <a:endParaRPr lang="en-US" altLang="ja-JP" sz="1800" b="1" dirty="0" smtClean="0">
              <a:solidFill>
                <a:srgbClr val="000000"/>
              </a:solidFill>
            </a:endParaRPr>
          </a:p>
        </p:txBody>
      </p:sp>
      <p:sp>
        <p:nvSpPr>
          <p:cNvPr id="10" name="Rectangle 4"/>
          <p:cNvSpPr>
            <a:spLocks noChangeArrowheads="1"/>
          </p:cNvSpPr>
          <p:nvPr/>
        </p:nvSpPr>
        <p:spPr bwMode="auto">
          <a:xfrm>
            <a:off x="340533" y="2433713"/>
            <a:ext cx="9360828" cy="374461"/>
          </a:xfrm>
          <a:prstGeom prst="rect">
            <a:avLst/>
          </a:prstGeom>
          <a:solidFill>
            <a:srgbClr val="92D050"/>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base" hangingPunct="1">
              <a:lnSpc>
                <a:spcPts val="2200"/>
              </a:lnSpc>
              <a:spcBef>
                <a:spcPct val="0"/>
              </a:spcBef>
              <a:spcAft>
                <a:spcPct val="0"/>
              </a:spcAft>
              <a:buFontTx/>
              <a:buNone/>
            </a:pPr>
            <a:r>
              <a:rPr lang="ja-JP" altLang="en-US" sz="1800" b="1" dirty="0">
                <a:solidFill>
                  <a:srgbClr val="000000"/>
                </a:solidFill>
              </a:rPr>
              <a:t>社会保障審</a:t>
            </a:r>
            <a:r>
              <a:rPr lang="ja-JP" altLang="en-US" sz="1800" b="1" dirty="0" smtClean="0">
                <a:solidFill>
                  <a:srgbClr val="000000"/>
                </a:solidFill>
              </a:rPr>
              <a:t>議会 医療部会・医療保険部会「診療報酬改定の基本方針」（平成２５年１２月</a:t>
            </a:r>
            <a:r>
              <a:rPr lang="ja-JP" altLang="en-US" sz="1800" b="1" dirty="0">
                <a:solidFill>
                  <a:srgbClr val="000000"/>
                </a:solidFill>
              </a:rPr>
              <a:t>６</a:t>
            </a:r>
            <a:r>
              <a:rPr lang="ja-JP" altLang="en-US" sz="1800" b="1" dirty="0" smtClean="0">
                <a:solidFill>
                  <a:srgbClr val="000000"/>
                </a:solidFill>
              </a:rPr>
              <a:t>日）</a:t>
            </a:r>
            <a:endParaRPr lang="en-US" altLang="ja-JP" sz="1800" b="1" dirty="0" smtClean="0">
              <a:solidFill>
                <a:srgbClr val="000000"/>
              </a:solidFill>
            </a:endParaRPr>
          </a:p>
        </p:txBody>
      </p:sp>
      <p:sp>
        <p:nvSpPr>
          <p:cNvPr id="11" name="Rectangle 4"/>
          <p:cNvSpPr>
            <a:spLocks noChangeArrowheads="1"/>
          </p:cNvSpPr>
          <p:nvPr/>
        </p:nvSpPr>
        <p:spPr bwMode="auto">
          <a:xfrm>
            <a:off x="340537" y="2808109"/>
            <a:ext cx="9360827" cy="1528624"/>
          </a:xfrm>
          <a:prstGeom prst="rect">
            <a:avLst/>
          </a:prstGeom>
          <a:solidFill>
            <a:srgbClr val="92D050">
              <a:alpha val="40000"/>
            </a:srgbClr>
          </a:solidFill>
          <a:ln w="9525">
            <a:solidFill>
              <a:srgbClr val="000000"/>
            </a:solidFill>
            <a:miter lim="800000"/>
            <a:headEnd/>
            <a:tailEnd/>
          </a:ln>
        </p:spPr>
        <p:txBody>
          <a:bodyPr>
            <a:spAutoFit/>
          </a:bodyPr>
          <a:lstStyle/>
          <a:p>
            <a:pPr fontAlgn="base">
              <a:lnSpc>
                <a:spcPts val="1600"/>
              </a:lnSpc>
              <a:spcBef>
                <a:spcPct val="0"/>
              </a:spcBef>
              <a:spcAft>
                <a:spcPct val="0"/>
              </a:spcAft>
              <a:defRPr/>
            </a:pPr>
            <a:r>
              <a:rPr kumimoji="0" lang="ja-JP" altLang="en-US" sz="1600" b="1" kern="0" dirty="0" smtClean="0">
                <a:solidFill>
                  <a:prstClr val="black"/>
                </a:solidFill>
                <a:latin typeface="ＭＳ Ｐゴシック"/>
              </a:rPr>
              <a:t>（１）医療機関の機能分化・強化と連携、在宅医療の充実等</a:t>
            </a:r>
            <a:endParaRPr kumimoji="0" lang="en-US" altLang="ja-JP" sz="1400" b="1" kern="0" dirty="0" smtClean="0">
              <a:solidFill>
                <a:prstClr val="black"/>
              </a:solidFill>
              <a:latin typeface="ＭＳ Ｐゴシック"/>
            </a:endParaRPr>
          </a:p>
          <a:p>
            <a:pPr fontAlgn="base">
              <a:lnSpc>
                <a:spcPts val="1600"/>
              </a:lnSpc>
              <a:spcBef>
                <a:spcPct val="0"/>
              </a:spcBef>
              <a:spcAft>
                <a:spcPct val="0"/>
              </a:spcAft>
              <a:defRPr/>
            </a:pPr>
            <a:r>
              <a:rPr kumimoji="0" lang="ja-JP" altLang="en-US" sz="1400" kern="0" dirty="0" smtClean="0">
                <a:solidFill>
                  <a:prstClr val="black"/>
                </a:solidFill>
                <a:latin typeface="ＭＳ Ｐゴシック"/>
              </a:rPr>
              <a:t>　  エ　</a:t>
            </a:r>
            <a:r>
              <a:rPr kumimoji="0" lang="ja-JP" altLang="en-US" sz="1400" b="1" u="sng" kern="0" dirty="0" smtClean="0">
                <a:solidFill>
                  <a:srgbClr val="FF0000"/>
                </a:solidFill>
                <a:latin typeface="ＭＳ Ｐゴシック"/>
              </a:rPr>
              <a:t>医療機関の機能分化・強化と連携に当たっては、診療報酬と補助金の活用が考えられる</a:t>
            </a:r>
            <a:r>
              <a:rPr kumimoji="0" lang="ja-JP" altLang="en-US" sz="1400" kern="0" dirty="0" smtClean="0">
                <a:solidFill>
                  <a:prstClr val="black"/>
                </a:solidFill>
                <a:latin typeface="ＭＳ Ｐゴシック"/>
              </a:rPr>
              <a:t>。診療報酬は診療行為や</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入院等への対価の支払いであり、私的医療機関が多い我が国では、診療報酬により、医療機関の自発的行動や経営</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努力を促すことが好ましいが、行き過ぎたインセンティブとならないよう注意する必要がある。他方、補助金は地域の</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実情に応じた活用が可能であるが、対象や金額が限定される傾向があり、例えば地域医療再生基金では、主に五疾病</a:t>
            </a:r>
            <a:endParaRPr kumimoji="0" lang="en-US" altLang="ja-JP" sz="1400" kern="0" dirty="0" smtClean="0">
              <a:solidFill>
                <a:prstClr val="black"/>
              </a:solidFill>
              <a:latin typeface="ＭＳ Ｐゴシック"/>
            </a:endParaRPr>
          </a:p>
          <a:p>
            <a:pPr fontAlgn="base">
              <a:lnSpc>
                <a:spcPts val="1600"/>
              </a:lnSpc>
              <a:spcBef>
                <a:spcPct val="0"/>
              </a:spcBef>
              <a:spcAft>
                <a:spcPct val="0"/>
              </a:spcAft>
              <a:defRPr/>
            </a:pPr>
            <a:r>
              <a:rPr kumimoji="0" lang="en-US" altLang="ja-JP" sz="1400" kern="0" dirty="0">
                <a:solidFill>
                  <a:prstClr val="black"/>
                </a:solidFill>
                <a:latin typeface="ＭＳ Ｐゴシック"/>
              </a:rPr>
              <a:t> </a:t>
            </a:r>
            <a:r>
              <a:rPr kumimoji="0" lang="en-US" altLang="ja-JP" sz="1400" kern="0" dirty="0" smtClean="0">
                <a:solidFill>
                  <a:prstClr val="black"/>
                </a:solidFill>
                <a:latin typeface="ＭＳ Ｐゴシック"/>
              </a:rPr>
              <a:t>     </a:t>
            </a:r>
            <a:r>
              <a:rPr kumimoji="0" lang="ja-JP" altLang="en-US" sz="1400" kern="0" dirty="0" smtClean="0">
                <a:solidFill>
                  <a:prstClr val="black"/>
                </a:solidFill>
                <a:latin typeface="ＭＳ Ｐゴシック"/>
              </a:rPr>
              <a:t>五事業等に活用された結果として公立病院等に多く配分されている。</a:t>
            </a:r>
            <a:r>
              <a:rPr kumimoji="0" lang="ja-JP" altLang="en-US" sz="1400" b="1" u="sng" kern="0" dirty="0" smtClean="0">
                <a:solidFill>
                  <a:srgbClr val="FF0000"/>
                </a:solidFill>
                <a:latin typeface="ＭＳ Ｐゴシック"/>
              </a:rPr>
              <a:t>診療報酬と補助金の特性を考慮しながら、適切に</a:t>
            </a:r>
            <a:endParaRPr kumimoji="0" lang="en-US" altLang="ja-JP" sz="1400" b="1" u="sng" kern="0" dirty="0" smtClean="0">
              <a:solidFill>
                <a:srgbClr val="FF0000"/>
              </a:solidFill>
              <a:latin typeface="ＭＳ Ｐゴシック"/>
            </a:endParaRPr>
          </a:p>
          <a:p>
            <a:pPr fontAlgn="base">
              <a:lnSpc>
                <a:spcPts val="1600"/>
              </a:lnSpc>
              <a:spcBef>
                <a:spcPct val="0"/>
              </a:spcBef>
              <a:spcAft>
                <a:spcPct val="0"/>
              </a:spcAft>
              <a:defRPr/>
            </a:pPr>
            <a:r>
              <a:rPr kumimoji="0" lang="en-US" altLang="ja-JP" sz="1400" b="1" kern="0" dirty="0">
                <a:solidFill>
                  <a:srgbClr val="FF0000"/>
                </a:solidFill>
                <a:latin typeface="ＭＳ Ｐゴシック"/>
              </a:rPr>
              <a:t> </a:t>
            </a:r>
            <a:r>
              <a:rPr kumimoji="0" lang="en-US" altLang="ja-JP" sz="1400" b="1" kern="0" dirty="0" smtClean="0">
                <a:solidFill>
                  <a:srgbClr val="FF0000"/>
                </a:solidFill>
                <a:latin typeface="ＭＳ Ｐゴシック"/>
              </a:rPr>
              <a:t>     </a:t>
            </a:r>
            <a:r>
              <a:rPr kumimoji="0" lang="ja-JP" altLang="en-US" sz="1400" b="1" u="sng" kern="0" dirty="0" smtClean="0">
                <a:solidFill>
                  <a:srgbClr val="FF0000"/>
                </a:solidFill>
                <a:latin typeface="ＭＳ Ｐゴシック"/>
              </a:rPr>
              <a:t>組み合わせて対応することが適当である</a:t>
            </a:r>
            <a:r>
              <a:rPr kumimoji="0" lang="ja-JP" altLang="en-US" sz="1400" kern="0" dirty="0" smtClean="0">
                <a:solidFill>
                  <a:prstClr val="black"/>
                </a:solidFill>
                <a:latin typeface="ＭＳ Ｐゴシック"/>
              </a:rPr>
              <a:t>。</a:t>
            </a:r>
            <a:endParaRPr kumimoji="0" lang="en-US" altLang="ja-JP" sz="1400" kern="0" dirty="0">
              <a:solidFill>
                <a:prstClr val="black"/>
              </a:solidFill>
              <a:latin typeface="ＭＳ Ｐゴシック"/>
            </a:endParaRPr>
          </a:p>
        </p:txBody>
      </p:sp>
      <p:sp>
        <p:nvSpPr>
          <p:cNvPr id="12"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927FFD-3D24-4EC2-AEC8-E83A8D96C0AC}" type="slidenum">
              <a:rPr lang="ja-JP" altLang="en-US" smtClean="0">
                <a:solidFill>
                  <a:prstClr val="black"/>
                </a:solidFill>
                <a:latin typeface="Calibri"/>
              </a:rPr>
              <a:pPr/>
              <a:t>8</a:t>
            </a:fld>
            <a:endParaRPr lang="ja-JP" altLang="en-US" dirty="0">
              <a:solidFill>
                <a:prstClr val="black"/>
              </a:solidFill>
              <a:latin typeface="Calibri"/>
            </a:endParaRPr>
          </a:p>
        </p:txBody>
      </p:sp>
    </p:spTree>
    <p:extLst>
      <p:ext uri="{BB962C8B-B14F-4D97-AF65-F5344CB8AC3E}">
        <p14:creationId xmlns:p14="http://schemas.microsoft.com/office/powerpoint/2010/main" xmlns="" val="3399288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6601" y="109905"/>
            <a:ext cx="9469437" cy="722302"/>
          </a:xfrm>
          <a:prstGeom prst="rect">
            <a:avLst/>
          </a:prstGeom>
          <a:solidFill>
            <a:srgbClr val="92D050"/>
          </a:solidFill>
          <a:ln w="38100" cmpd="dbl">
            <a:solidFill>
              <a:schemeClr val="tx1"/>
            </a:solidFill>
            <a:prstDash val="solid"/>
          </a:ln>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pPr>
            <a:r>
              <a:rPr lang="ja-JP" altLang="en-US" sz="3600" dirty="0">
                <a:solidFill>
                  <a:prstClr val="black"/>
                </a:solidFill>
                <a:latin typeface="ＭＳ Ｐゴシック"/>
              </a:rPr>
              <a:t>２６．</a:t>
            </a:r>
            <a:r>
              <a:rPr lang="ja-JP" altLang="en-US" sz="3600" dirty="0" smtClean="0">
                <a:solidFill>
                  <a:prstClr val="black"/>
                </a:solidFill>
                <a:latin typeface="ＭＳ Ｐゴシック"/>
              </a:rPr>
              <a:t>届出</a:t>
            </a:r>
            <a:endParaRPr lang="en-US" altLang="ja-JP" sz="3600" dirty="0" smtClean="0">
              <a:solidFill>
                <a:prstClr val="black"/>
              </a:solidFill>
              <a:latin typeface="ＭＳ Ｐゴシック"/>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32927FFD-3D24-4EC2-AEC8-E83A8D96C0AC}" type="slidenum">
              <a:rPr lang="ja-JP" altLang="en-US" smtClean="0">
                <a:solidFill>
                  <a:prstClr val="black"/>
                </a:solidFill>
                <a:latin typeface="Arial"/>
              </a:rPr>
              <a:pPr>
                <a:defRPr/>
              </a:pPr>
              <a:t>80</a:t>
            </a:fld>
            <a:endParaRPr lang="ja-JP" altLang="en-US" dirty="0">
              <a:solidFill>
                <a:prstClr val="black"/>
              </a:solidFill>
              <a:latin typeface="Arial"/>
            </a:endParaRPr>
          </a:p>
        </p:txBody>
      </p:sp>
      <p:sp>
        <p:nvSpPr>
          <p:cNvPr id="5" name="Rectangle 37"/>
          <p:cNvSpPr>
            <a:spLocks noChangeArrowheads="1"/>
          </p:cNvSpPr>
          <p:nvPr/>
        </p:nvSpPr>
        <p:spPr bwMode="auto">
          <a:xfrm>
            <a:off x="175495" y="1730911"/>
            <a:ext cx="9469438" cy="2656154"/>
          </a:xfrm>
          <a:prstGeom prst="rect">
            <a:avLst/>
          </a:prstGeom>
          <a:solidFill>
            <a:srgbClr val="FFFFAF">
              <a:alpha val="49804"/>
            </a:srgbClr>
          </a:solidFill>
          <a:ln w="6350">
            <a:solidFill>
              <a:sysClr val="windowText" lastClr="000000"/>
            </a:solidFill>
            <a:miter lim="800000"/>
            <a:headEnd/>
            <a:tailEnd/>
          </a:ln>
        </p:spPr>
        <p:txBody>
          <a:bodyPr tIns="72000"/>
          <a:lstStyle/>
          <a:p>
            <a:pPr>
              <a:lnSpc>
                <a:spcPts val="2200"/>
              </a:lnSpc>
            </a:pPr>
            <a:r>
              <a:rPr lang="en-US" altLang="ja-JP" sz="2000" kern="0" dirty="0" smtClean="0">
                <a:solidFill>
                  <a:srgbClr val="000000"/>
                </a:solidFill>
                <a:latin typeface="ＭＳ Ｐゴシック"/>
                <a:cs typeface="ＭＳ Ｐゴシック"/>
              </a:rPr>
              <a:t>《</a:t>
            </a:r>
            <a:r>
              <a:rPr lang="ja-JP" altLang="en-US" sz="2000" kern="0" dirty="0" smtClean="0">
                <a:solidFill>
                  <a:srgbClr val="000000"/>
                </a:solidFill>
                <a:latin typeface="ＭＳ Ｐゴシック"/>
                <a:cs typeface="ＭＳ Ｐゴシック"/>
              </a:rPr>
              <a:t>医療課長通知</a:t>
            </a:r>
            <a:r>
              <a:rPr lang="en-US" altLang="ja-JP" sz="2000" kern="0" dirty="0" smtClean="0">
                <a:solidFill>
                  <a:srgbClr val="000000"/>
                </a:solidFill>
                <a:latin typeface="ＭＳ Ｐゴシック"/>
                <a:cs typeface="ＭＳ Ｐゴシック"/>
              </a:rPr>
              <a:t>》</a:t>
            </a:r>
          </a:p>
          <a:p>
            <a:pPr>
              <a:lnSpc>
                <a:spcPts val="2200"/>
              </a:lnSpc>
            </a:pPr>
            <a:r>
              <a:rPr lang="ja-JP" altLang="en-US" sz="2000" kern="0" dirty="0" smtClean="0">
                <a:solidFill>
                  <a:srgbClr val="000000"/>
                </a:solidFill>
                <a:latin typeface="ＭＳ Ｐゴシック"/>
                <a:cs typeface="ＭＳ Ｐゴシック"/>
              </a:rPr>
              <a:t>○　各月の末日までに要件審査を終え、届出を受理した場合は、翌月の１日から</a:t>
            </a:r>
            <a:endParaRPr lang="en-US" altLang="ja-JP" sz="2000" kern="0" dirty="0" smtClean="0">
              <a:solidFill>
                <a:srgbClr val="000000"/>
              </a:solidFill>
              <a:latin typeface="ＭＳ Ｐゴシック"/>
              <a:cs typeface="ＭＳ Ｐゴシック"/>
            </a:endParaRPr>
          </a:p>
          <a:p>
            <a:pPr>
              <a:lnSpc>
                <a:spcPts val="2200"/>
              </a:lnSpc>
            </a:pPr>
            <a:r>
              <a:rPr lang="en-US" altLang="ja-JP" sz="2000" kern="0" dirty="0">
                <a:solidFill>
                  <a:srgbClr val="000000"/>
                </a:solidFill>
                <a:latin typeface="ＭＳ Ｐゴシック"/>
                <a:cs typeface="ＭＳ Ｐゴシック"/>
              </a:rPr>
              <a:t> </a:t>
            </a:r>
            <a:r>
              <a:rPr lang="en-US" altLang="ja-JP" sz="2000" kern="0" dirty="0" smtClean="0">
                <a:solidFill>
                  <a:srgbClr val="000000"/>
                </a:solidFill>
                <a:latin typeface="ＭＳ Ｐゴシック"/>
                <a:cs typeface="ＭＳ Ｐゴシック"/>
              </a:rPr>
              <a:t>  </a:t>
            </a:r>
            <a:r>
              <a:rPr lang="ja-JP" altLang="en-US" sz="2000" kern="0" dirty="0" smtClean="0">
                <a:solidFill>
                  <a:srgbClr val="000000"/>
                </a:solidFill>
                <a:latin typeface="ＭＳ Ｐゴシック"/>
                <a:cs typeface="ＭＳ Ｐゴシック"/>
              </a:rPr>
              <a:t>当該届出に係る診療報酬を算定する。また、月の最初の開庁日に要件審査を終え、</a:t>
            </a:r>
            <a:endParaRPr lang="en-US" altLang="ja-JP" sz="2000" kern="0" dirty="0" smtClean="0">
              <a:solidFill>
                <a:srgbClr val="000000"/>
              </a:solidFill>
              <a:latin typeface="ＭＳ Ｐゴシック"/>
              <a:cs typeface="ＭＳ Ｐゴシック"/>
            </a:endParaRPr>
          </a:p>
          <a:p>
            <a:pPr>
              <a:lnSpc>
                <a:spcPts val="2200"/>
              </a:lnSpc>
            </a:pPr>
            <a:r>
              <a:rPr lang="en-US" altLang="ja-JP" sz="2000" kern="0" dirty="0">
                <a:solidFill>
                  <a:srgbClr val="000000"/>
                </a:solidFill>
                <a:latin typeface="ＭＳ Ｐゴシック"/>
                <a:cs typeface="ＭＳ Ｐゴシック"/>
              </a:rPr>
              <a:t> </a:t>
            </a:r>
            <a:r>
              <a:rPr lang="en-US" altLang="ja-JP" sz="2000" kern="0" dirty="0" smtClean="0">
                <a:solidFill>
                  <a:srgbClr val="000000"/>
                </a:solidFill>
                <a:latin typeface="ＭＳ Ｐゴシック"/>
                <a:cs typeface="ＭＳ Ｐゴシック"/>
              </a:rPr>
              <a:t>  </a:t>
            </a:r>
            <a:r>
              <a:rPr lang="ja-JP" altLang="en-US" sz="2000" kern="0" dirty="0" smtClean="0">
                <a:solidFill>
                  <a:srgbClr val="000000"/>
                </a:solidFill>
                <a:latin typeface="ＭＳ Ｐゴシック"/>
                <a:cs typeface="ＭＳ Ｐゴシック"/>
              </a:rPr>
              <a:t>届出を受理した場合には当該月の１日から算定する。</a:t>
            </a:r>
            <a:endParaRPr lang="en-US" altLang="ja-JP" sz="2000" kern="0" dirty="0" smtClean="0">
              <a:solidFill>
                <a:srgbClr val="000000"/>
              </a:solidFill>
              <a:latin typeface="ＭＳ Ｐゴシック"/>
              <a:cs typeface="ＭＳ Ｐゴシック"/>
            </a:endParaRPr>
          </a:p>
          <a:p>
            <a:pPr>
              <a:lnSpc>
                <a:spcPts val="2200"/>
              </a:lnSpc>
            </a:pPr>
            <a:r>
              <a:rPr lang="ja-JP" altLang="en-US" sz="2000" kern="0" dirty="0">
                <a:solidFill>
                  <a:srgbClr val="000000"/>
                </a:solidFill>
                <a:latin typeface="ＭＳ Ｐゴシック"/>
                <a:cs typeface="Times New Roman"/>
              </a:rPr>
              <a:t>　</a:t>
            </a:r>
            <a:r>
              <a:rPr lang="ja-JP" altLang="en-US" sz="2000" kern="0" dirty="0" smtClean="0">
                <a:solidFill>
                  <a:srgbClr val="000000"/>
                </a:solidFill>
                <a:latin typeface="ＭＳ Ｐゴシック"/>
                <a:cs typeface="Times New Roman"/>
              </a:rPr>
              <a:t>   なお、</a:t>
            </a:r>
            <a:r>
              <a:rPr lang="ja-JP" altLang="en-US" sz="2000" u="sng" kern="0" dirty="0" smtClean="0">
                <a:solidFill>
                  <a:srgbClr val="FF0000"/>
                </a:solidFill>
                <a:latin typeface="ＭＳ Ｐゴシック"/>
                <a:cs typeface="Times New Roman"/>
              </a:rPr>
              <a:t>平成２６年４月１４日（月）までに届出書の提出があり、同月末日までに要件</a:t>
            </a:r>
            <a:endParaRPr lang="en-US" altLang="ja-JP" sz="2000" u="sng" kern="0" dirty="0" smtClean="0">
              <a:solidFill>
                <a:srgbClr val="FF0000"/>
              </a:solidFill>
              <a:latin typeface="ＭＳ Ｐゴシック"/>
              <a:cs typeface="Times New Roman"/>
            </a:endParaRPr>
          </a:p>
          <a:p>
            <a:pPr>
              <a:lnSpc>
                <a:spcPts val="2200"/>
              </a:lnSpc>
            </a:pPr>
            <a:r>
              <a:rPr lang="en-US" altLang="ja-JP" sz="2000" kern="0" dirty="0">
                <a:solidFill>
                  <a:srgbClr val="FF0000"/>
                </a:solidFill>
                <a:latin typeface="ＭＳ Ｐゴシック"/>
                <a:cs typeface="Times New Roman"/>
              </a:rPr>
              <a:t> </a:t>
            </a:r>
            <a:r>
              <a:rPr lang="en-US" altLang="ja-JP" sz="2000" kern="0" dirty="0" smtClean="0">
                <a:solidFill>
                  <a:srgbClr val="FF0000"/>
                </a:solidFill>
                <a:latin typeface="ＭＳ Ｐゴシック"/>
                <a:cs typeface="Times New Roman"/>
              </a:rPr>
              <a:t>  </a:t>
            </a:r>
            <a:r>
              <a:rPr lang="ja-JP" altLang="en-US" sz="2000" u="sng" kern="0" dirty="0" smtClean="0">
                <a:solidFill>
                  <a:srgbClr val="FF0000"/>
                </a:solidFill>
                <a:latin typeface="ＭＳ Ｐゴシック"/>
                <a:cs typeface="Times New Roman"/>
              </a:rPr>
              <a:t>審査を終え届出の受理が行われたものについては、同月１日に遡って算定することが</a:t>
            </a:r>
            <a:endParaRPr lang="en-US" altLang="ja-JP" sz="2000" u="sng" kern="0" dirty="0" smtClean="0">
              <a:solidFill>
                <a:srgbClr val="FF0000"/>
              </a:solidFill>
              <a:latin typeface="ＭＳ Ｐゴシック"/>
              <a:cs typeface="Times New Roman"/>
            </a:endParaRPr>
          </a:p>
          <a:p>
            <a:pPr>
              <a:lnSpc>
                <a:spcPts val="2200"/>
              </a:lnSpc>
            </a:pPr>
            <a:r>
              <a:rPr lang="en-US" altLang="ja-JP" sz="2000" kern="0" dirty="0">
                <a:solidFill>
                  <a:srgbClr val="FF0000"/>
                </a:solidFill>
                <a:latin typeface="ＭＳ Ｐゴシック"/>
                <a:cs typeface="Times New Roman"/>
              </a:rPr>
              <a:t> </a:t>
            </a:r>
            <a:r>
              <a:rPr lang="en-US" altLang="ja-JP" sz="2000" kern="0" dirty="0" smtClean="0">
                <a:solidFill>
                  <a:srgbClr val="FF0000"/>
                </a:solidFill>
                <a:latin typeface="ＭＳ Ｐゴシック"/>
                <a:cs typeface="Times New Roman"/>
              </a:rPr>
              <a:t>  </a:t>
            </a:r>
            <a:r>
              <a:rPr lang="ja-JP" altLang="en-US" sz="2000" u="sng" kern="0" dirty="0" smtClean="0">
                <a:solidFill>
                  <a:srgbClr val="FF0000"/>
                </a:solidFill>
                <a:latin typeface="ＭＳ Ｐゴシック"/>
                <a:cs typeface="Times New Roman"/>
              </a:rPr>
              <a:t>できる</a:t>
            </a:r>
            <a:r>
              <a:rPr lang="ja-JP" altLang="en-US" sz="2000" kern="0" dirty="0" smtClean="0">
                <a:solidFill>
                  <a:srgbClr val="000000"/>
                </a:solidFill>
                <a:latin typeface="ＭＳ Ｐゴシック"/>
                <a:cs typeface="Times New Roman"/>
              </a:rPr>
              <a:t>ものとする。</a:t>
            </a:r>
            <a:endParaRPr lang="en-US" altLang="ja-JP" sz="2000" kern="0" dirty="0" smtClean="0">
              <a:solidFill>
                <a:srgbClr val="000000"/>
              </a:solidFill>
              <a:latin typeface="ＭＳ Ｐゴシック"/>
              <a:cs typeface="Times New Roman"/>
            </a:endParaRPr>
          </a:p>
          <a:p>
            <a:pPr>
              <a:lnSpc>
                <a:spcPts val="2200"/>
              </a:lnSpc>
            </a:pPr>
            <a:r>
              <a:rPr lang="ja-JP" altLang="en-US" sz="2000" kern="0" dirty="0" smtClean="0">
                <a:solidFill>
                  <a:srgbClr val="000000"/>
                </a:solidFill>
                <a:latin typeface="ＭＳ Ｐゴシック"/>
                <a:cs typeface="Times New Roman"/>
              </a:rPr>
              <a:t>○　届出の不受理の決定を行った場合は、速やかにその旨を提出者に通知するもので</a:t>
            </a:r>
            <a:endParaRPr lang="en-US" altLang="ja-JP" sz="2000" kern="0" dirty="0" smtClean="0">
              <a:solidFill>
                <a:srgbClr val="000000"/>
              </a:solidFill>
              <a:latin typeface="ＭＳ Ｐゴシック"/>
              <a:cs typeface="Times New Roman"/>
            </a:endParaRPr>
          </a:p>
          <a:p>
            <a:pPr>
              <a:lnSpc>
                <a:spcPts val="2200"/>
              </a:lnSpc>
            </a:pPr>
            <a:r>
              <a:rPr lang="en-US" altLang="ja-JP" sz="2000" kern="0" dirty="0">
                <a:solidFill>
                  <a:srgbClr val="000000"/>
                </a:solidFill>
                <a:latin typeface="ＭＳ Ｐゴシック"/>
                <a:cs typeface="Times New Roman"/>
              </a:rPr>
              <a:t> </a:t>
            </a:r>
            <a:r>
              <a:rPr lang="en-US" altLang="ja-JP" sz="2000" kern="0" dirty="0" smtClean="0">
                <a:solidFill>
                  <a:srgbClr val="000000"/>
                </a:solidFill>
                <a:latin typeface="ＭＳ Ｐゴシック"/>
                <a:cs typeface="Times New Roman"/>
              </a:rPr>
              <a:t>  </a:t>
            </a:r>
            <a:r>
              <a:rPr lang="ja-JP" altLang="en-US" sz="2000" kern="0" dirty="0" smtClean="0">
                <a:solidFill>
                  <a:srgbClr val="000000"/>
                </a:solidFill>
                <a:latin typeface="ＭＳ Ｐゴシック"/>
                <a:cs typeface="Times New Roman"/>
              </a:rPr>
              <a:t>あること。</a:t>
            </a:r>
            <a:endParaRPr lang="en-US" altLang="ja-JP" sz="2000" kern="0" dirty="0" smtClean="0">
              <a:solidFill>
                <a:srgbClr val="000000"/>
              </a:solidFill>
              <a:latin typeface="ＭＳ Ｐゴシック"/>
              <a:cs typeface="Times New Roman"/>
            </a:endParaRPr>
          </a:p>
          <a:p>
            <a:endParaRPr lang="ja-JP" altLang="ja-JP" kern="100" dirty="0">
              <a:solidFill>
                <a:prstClr val="black"/>
              </a:solidFill>
              <a:latin typeface="ＭＳ Ｐゴシック"/>
              <a:cs typeface="Times New Roman"/>
            </a:endParaRPr>
          </a:p>
        </p:txBody>
      </p:sp>
      <p:sp>
        <p:nvSpPr>
          <p:cNvPr id="6" name="Rectangle 37"/>
          <p:cNvSpPr>
            <a:spLocks noChangeArrowheads="1"/>
          </p:cNvSpPr>
          <p:nvPr/>
        </p:nvSpPr>
        <p:spPr bwMode="auto">
          <a:xfrm>
            <a:off x="186601" y="4460867"/>
            <a:ext cx="9469438" cy="1066629"/>
          </a:xfrm>
          <a:prstGeom prst="rect">
            <a:avLst/>
          </a:prstGeom>
          <a:solidFill>
            <a:schemeClr val="accent5">
              <a:lumMod val="40000"/>
              <a:lumOff val="60000"/>
              <a:alpha val="50000"/>
            </a:schemeClr>
          </a:solidFill>
          <a:ln w="6350">
            <a:solidFill>
              <a:sysClr val="windowText" lastClr="000000"/>
            </a:solidFill>
            <a:miter lim="800000"/>
            <a:headEnd/>
            <a:tailEnd/>
          </a:ln>
        </p:spPr>
        <p:txBody>
          <a:bodyPr tIns="72000"/>
          <a:lstStyle/>
          <a:p>
            <a:pPr>
              <a:lnSpc>
                <a:spcPts val="2400"/>
              </a:lnSpc>
            </a:pPr>
            <a:r>
              <a:rPr lang="en-US" altLang="ja-JP" sz="2200" kern="0" dirty="0" smtClean="0">
                <a:solidFill>
                  <a:srgbClr val="000000"/>
                </a:solidFill>
                <a:latin typeface="+mn-ea"/>
                <a:cs typeface="Times New Roman"/>
              </a:rPr>
              <a:t>〔</a:t>
            </a:r>
            <a:r>
              <a:rPr lang="ja-JP" altLang="en-US" sz="2200" kern="0" dirty="0" smtClean="0">
                <a:solidFill>
                  <a:srgbClr val="000000"/>
                </a:solidFill>
                <a:latin typeface="+mn-ea"/>
                <a:cs typeface="Times New Roman"/>
              </a:rPr>
              <a:t>日本医師会から厚生労働省に要請</a:t>
            </a:r>
            <a:r>
              <a:rPr lang="en-US" altLang="ja-JP" sz="2200" kern="0" dirty="0" smtClean="0">
                <a:solidFill>
                  <a:srgbClr val="000000"/>
                </a:solidFill>
                <a:latin typeface="+mn-ea"/>
                <a:cs typeface="Times New Roman"/>
              </a:rPr>
              <a:t>〕</a:t>
            </a:r>
          </a:p>
          <a:p>
            <a:pPr>
              <a:lnSpc>
                <a:spcPts val="2400"/>
              </a:lnSpc>
            </a:pPr>
            <a:r>
              <a:rPr lang="ja-JP" altLang="en-US" sz="2200" kern="0" dirty="0" smtClean="0">
                <a:solidFill>
                  <a:srgbClr val="000000"/>
                </a:solidFill>
                <a:latin typeface="+mn-ea"/>
                <a:cs typeface="Times New Roman"/>
              </a:rPr>
              <a:t>○　届出やその受理等について、行政による周知を徹底していただくとともに、</a:t>
            </a:r>
            <a:endParaRPr lang="en-US" altLang="ja-JP" sz="2200" kern="0" dirty="0" smtClean="0">
              <a:solidFill>
                <a:srgbClr val="000000"/>
              </a:solidFill>
              <a:latin typeface="+mn-ea"/>
              <a:cs typeface="Times New Roman"/>
            </a:endParaRPr>
          </a:p>
          <a:p>
            <a:pPr>
              <a:lnSpc>
                <a:spcPts val="2400"/>
              </a:lnSpc>
            </a:pPr>
            <a:r>
              <a:rPr lang="en-US" altLang="ja-JP" sz="2200" kern="0" dirty="0">
                <a:solidFill>
                  <a:srgbClr val="000000"/>
                </a:solidFill>
                <a:latin typeface="+mn-ea"/>
                <a:cs typeface="Times New Roman"/>
              </a:rPr>
              <a:t> </a:t>
            </a:r>
            <a:r>
              <a:rPr lang="en-US" altLang="ja-JP" sz="2200" kern="0" dirty="0" smtClean="0">
                <a:solidFill>
                  <a:srgbClr val="000000"/>
                </a:solidFill>
                <a:latin typeface="+mn-ea"/>
                <a:cs typeface="Times New Roman"/>
              </a:rPr>
              <a:t>  </a:t>
            </a:r>
            <a:r>
              <a:rPr lang="ja-JP" altLang="en-US" sz="2200" kern="0" dirty="0" smtClean="0">
                <a:solidFill>
                  <a:srgbClr val="000000"/>
                </a:solidFill>
                <a:latin typeface="+mn-ea"/>
                <a:cs typeface="Times New Roman"/>
              </a:rPr>
              <a:t>医療機関からの届出に対しては柔軟に対応していただきたい。</a:t>
            </a:r>
            <a:endParaRPr lang="en-US" altLang="ja-JP" sz="2200" kern="0" dirty="0" smtClean="0">
              <a:solidFill>
                <a:srgbClr val="000000"/>
              </a:solidFill>
              <a:latin typeface="+mn-ea"/>
              <a:cs typeface="Times New Roman"/>
            </a:endParaRPr>
          </a:p>
        </p:txBody>
      </p:sp>
      <p:sp>
        <p:nvSpPr>
          <p:cNvPr id="7" name="Rectangle 2"/>
          <p:cNvSpPr txBox="1">
            <a:spLocks noChangeArrowheads="1"/>
          </p:cNvSpPr>
          <p:nvPr/>
        </p:nvSpPr>
        <p:spPr>
          <a:xfrm>
            <a:off x="1349943" y="5758316"/>
            <a:ext cx="8294990" cy="800755"/>
          </a:xfrm>
          <a:prstGeom prst="rect">
            <a:avLst/>
          </a:prstGeom>
          <a:solidFill>
            <a:srgbClr val="00B0F0">
              <a:alpha val="41000"/>
            </a:srgbClr>
          </a:solidFill>
          <a:ln w="22225">
            <a:solidFill>
              <a:schemeClr val="tx1"/>
            </a:solidFill>
            <a:prstDash val="sysDash"/>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2400" dirty="0" smtClean="0">
                <a:solidFill>
                  <a:prstClr val="black"/>
                </a:solidFill>
                <a:latin typeface="ＭＳ Ｐゴシック"/>
              </a:rPr>
              <a:t>　本日（３月５日）開催される行政側の説明会にて、厚生労働省</a:t>
            </a:r>
            <a:endParaRPr lang="en-US" altLang="ja-JP" sz="2400" dirty="0" smtClean="0">
              <a:solidFill>
                <a:prstClr val="black"/>
              </a:solidFill>
              <a:latin typeface="ＭＳ Ｐゴシック"/>
            </a:endParaRPr>
          </a:p>
          <a:p>
            <a:pPr algn="l">
              <a:spcBef>
                <a:spcPts val="0"/>
              </a:spcBef>
            </a:pPr>
            <a:r>
              <a:rPr lang="ja-JP" altLang="en-US" sz="2400" dirty="0" smtClean="0">
                <a:solidFill>
                  <a:prstClr val="black"/>
                </a:solidFill>
                <a:latin typeface="ＭＳ Ｐゴシック"/>
              </a:rPr>
              <a:t>から各厚生局に対して要請される。</a:t>
            </a:r>
            <a:endParaRPr lang="en-US" altLang="ja-JP" sz="2400" dirty="0" smtClean="0">
              <a:solidFill>
                <a:prstClr val="black"/>
              </a:solidFill>
              <a:latin typeface="ＭＳ Ｐゴシック"/>
            </a:endParaRPr>
          </a:p>
        </p:txBody>
      </p:sp>
      <p:sp>
        <p:nvSpPr>
          <p:cNvPr id="2" name="右矢印 1"/>
          <p:cNvSpPr/>
          <p:nvPr/>
        </p:nvSpPr>
        <p:spPr>
          <a:xfrm>
            <a:off x="477751" y="5634929"/>
            <a:ext cx="791110" cy="104753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2"/>
          <p:cNvSpPr txBox="1">
            <a:spLocks noChangeArrowheads="1"/>
          </p:cNvSpPr>
          <p:nvPr/>
        </p:nvSpPr>
        <p:spPr>
          <a:xfrm>
            <a:off x="178688" y="924751"/>
            <a:ext cx="9466245" cy="726677"/>
          </a:xfrm>
          <a:prstGeom prst="rect">
            <a:avLst/>
          </a:prstGeom>
          <a:solidFill>
            <a:srgbClr val="FF0000">
              <a:alpha val="23000"/>
            </a:srgbClr>
          </a:solidFill>
          <a:ln w="22225">
            <a:solidFill>
              <a:schemeClr val="tx1"/>
            </a:solidFill>
            <a:prstDash val="sysDash"/>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200"/>
              </a:lnSpc>
              <a:spcBef>
                <a:spcPts val="0"/>
              </a:spcBef>
            </a:pPr>
            <a:r>
              <a:rPr lang="ja-JP" altLang="en-US" sz="2400" dirty="0" smtClean="0">
                <a:solidFill>
                  <a:prstClr val="black"/>
                </a:solidFill>
                <a:latin typeface="ＭＳ Ｐゴシック"/>
              </a:rPr>
              <a:t>　</a:t>
            </a:r>
            <a:r>
              <a:rPr lang="ja-JP" altLang="en-US" sz="2000" dirty="0" smtClean="0">
                <a:solidFill>
                  <a:prstClr val="black"/>
                </a:solidFill>
                <a:latin typeface="ＭＳ Ｐゴシック"/>
              </a:rPr>
              <a:t>施設基準等の各種様式は日本医師会ホームページ（メンバーズルーム）に掲載しますので、ダウンロードしてご活用ください</a:t>
            </a:r>
            <a:endParaRPr lang="en-US" altLang="ja-JP" sz="2000" dirty="0" smtClean="0">
              <a:solidFill>
                <a:prstClr val="black"/>
              </a:solidFill>
              <a:latin typeface="ＭＳ Ｐゴシック"/>
            </a:endParaRPr>
          </a:p>
        </p:txBody>
      </p:sp>
    </p:spTree>
    <p:extLst>
      <p:ext uri="{BB962C8B-B14F-4D97-AF65-F5344CB8AC3E}">
        <p14:creationId xmlns:p14="http://schemas.microsoft.com/office/powerpoint/2010/main" xmlns="" val="39113988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2993799" y="2731189"/>
            <a:ext cx="3690421" cy="913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3200" dirty="0" smtClean="0">
                <a:solidFill>
                  <a:prstClr val="black"/>
                </a:solidFill>
                <a:latin typeface="ＭＳ Ｐゴシック"/>
              </a:rPr>
              <a:t>《</a:t>
            </a:r>
            <a:r>
              <a:rPr lang="ja-JP" altLang="en-US" sz="3200" dirty="0" smtClean="0">
                <a:solidFill>
                  <a:prstClr val="black"/>
                </a:solidFill>
                <a:latin typeface="ＭＳ Ｐゴシック"/>
              </a:rPr>
              <a:t>保険薬局関係</a:t>
            </a:r>
            <a:r>
              <a:rPr lang="en-US" altLang="ja-JP" sz="3200" dirty="0" smtClean="0">
                <a:solidFill>
                  <a:prstClr val="black"/>
                </a:solidFill>
                <a:latin typeface="ＭＳ Ｐゴシック"/>
              </a:rPr>
              <a:t>》</a:t>
            </a:r>
            <a:endParaRPr lang="ja-JP" altLang="en-US" sz="36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16558993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800" dirty="0" smtClean="0">
              <a:solidFill>
                <a:prstClr val="black"/>
              </a:solidFill>
            </a:endParaRPr>
          </a:p>
          <a:p>
            <a:pPr eaLnBrk="0" hangingPunct="0">
              <a:tabLst>
                <a:tab pos="450850" algn="l"/>
              </a:tabLst>
              <a:defRPr/>
            </a:pP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後発医</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薬品の調剤を促進するため</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、後発医</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薬品調剤体制</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加算の要件</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を「後発医薬品のさらなる使用促進のためのロードマップ</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」の新指標に基づき</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２</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段階で</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評価する</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。なお、後発医薬品の</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数量が少ないにも拘わらず、指標変更によって後発医薬品調剤体制加算が受けられる</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ことがない</a:t>
            </a:r>
            <a:r>
              <a:rPr lang="ja-JP" altLang="en-US" sz="14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よう適正化</a:t>
            </a:r>
            <a:r>
              <a:rPr lang="ja-JP" altLang="en-US" sz="14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を図る。</a:t>
            </a:r>
          </a:p>
          <a:p>
            <a:pPr eaLnBrk="0" hangingPunct="0">
              <a:tabLst>
                <a:tab pos="450850" algn="l"/>
              </a:tabLst>
              <a:defRPr/>
            </a:pPr>
            <a:endPar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0" y="218384"/>
            <a:ext cx="9906000" cy="645712"/>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dirty="0">
                <a:solidFill>
                  <a:schemeClr val="tx1"/>
                </a:solidFill>
                <a:latin typeface="ＭＳ ゴシック" pitchFamily="49" charset="-128"/>
                <a:ea typeface="ＭＳ ゴシック" pitchFamily="49" charset="-128"/>
                <a:cs typeface="Times New Roman" pitchFamily="18" charset="0"/>
              </a:rPr>
              <a:t>後発医薬品の使用促進策について</a:t>
            </a:r>
            <a:r>
              <a:rPr lang="en-US" altLang="ja-JP" sz="2400" dirty="0" smtClean="0">
                <a:solidFill>
                  <a:schemeClr val="tx1"/>
                </a:solidFill>
                <a:latin typeface="ＭＳ ゴシック" pitchFamily="49" charset="-128"/>
                <a:ea typeface="ＭＳ ゴシック" pitchFamily="49" charset="-128"/>
                <a:cs typeface="Times New Roman" pitchFamily="18" charset="0"/>
              </a:rPr>
              <a:t/>
            </a:r>
            <a:br>
              <a:rPr lang="en-US" altLang="ja-JP" sz="2400" dirty="0" smtClean="0">
                <a:solidFill>
                  <a:schemeClr val="tx1"/>
                </a:solidFill>
                <a:latin typeface="ＭＳ ゴシック" pitchFamily="49" charset="-128"/>
                <a:ea typeface="ＭＳ ゴシック" pitchFamily="49" charset="-128"/>
                <a:cs typeface="Times New Roman" pitchFamily="18" charset="0"/>
              </a:rPr>
            </a:br>
            <a:r>
              <a:rPr lang="ja-JP" altLang="en-US" sz="2000" dirty="0" smtClean="0">
                <a:solidFill>
                  <a:schemeClr val="tx1"/>
                </a:solidFill>
                <a:latin typeface="ＭＳ ゴシック" pitchFamily="49" charset="-128"/>
                <a:ea typeface="ＭＳ ゴシック" pitchFamily="49" charset="-128"/>
                <a:cs typeface="Times New Roman" pitchFamily="18" charset="0"/>
              </a:rPr>
              <a:t>～</a:t>
            </a:r>
            <a:r>
              <a:rPr lang="ja-JP" altLang="ja-JP" sz="2000" dirty="0">
                <a:solidFill>
                  <a:schemeClr val="tx1"/>
                </a:solidFill>
              </a:rPr>
              <a:t>後発医薬品調剤体制</a:t>
            </a:r>
            <a:r>
              <a:rPr lang="ja-JP" altLang="ja-JP" sz="2000" dirty="0" smtClean="0">
                <a:solidFill>
                  <a:schemeClr val="tx1"/>
                </a:solidFill>
              </a:rPr>
              <a:t>加算</a:t>
            </a:r>
            <a:r>
              <a:rPr lang="ja-JP" altLang="en-US" sz="2000" dirty="0" smtClean="0">
                <a:solidFill>
                  <a:schemeClr val="tx1"/>
                </a:solidFill>
              </a:rPr>
              <a:t>の要件見直し</a:t>
            </a:r>
            <a:r>
              <a:rPr lang="ja-JP" altLang="en-US" sz="2000" dirty="0" smtClean="0">
                <a:solidFill>
                  <a:schemeClr val="tx1"/>
                </a:solidFill>
                <a:latin typeface="ＭＳ ゴシック" pitchFamily="49" charset="-128"/>
                <a:ea typeface="ＭＳ ゴシック" pitchFamily="49" charset="-128"/>
                <a:cs typeface="Times New Roman" pitchFamily="18" charset="0"/>
              </a:rPr>
              <a:t>～</a:t>
            </a:r>
            <a:endParaRPr lang="en-US" altLang="ja-JP" sz="2000" dirty="0" smtClean="0">
              <a:solidFill>
                <a:schemeClr val="tx1"/>
              </a:solidFill>
              <a:latin typeface="+mn-ea"/>
            </a:endParaRPr>
          </a:p>
        </p:txBody>
      </p:sp>
      <p:graphicFrame>
        <p:nvGraphicFramePr>
          <p:cNvPr id="8" name="表 7"/>
          <p:cNvGraphicFramePr>
            <a:graphicFrameLocks noGrp="1"/>
          </p:cNvGraphicFramePr>
          <p:nvPr>
            <p:extLst/>
          </p:nvPr>
        </p:nvGraphicFramePr>
        <p:xfrm>
          <a:off x="383895" y="2170532"/>
          <a:ext cx="4104456" cy="1280160"/>
        </p:xfrm>
        <a:graphic>
          <a:graphicData uri="http://schemas.openxmlformats.org/drawingml/2006/table">
            <a:tbl>
              <a:tblPr firstRow="1" bandRow="1">
                <a:tableStyleId>{FABFCF23-3B69-468F-B69F-88F6DE6A72F2}</a:tableStyleId>
              </a:tblPr>
              <a:tblGrid>
                <a:gridCol w="4104456"/>
              </a:tblGrid>
              <a:tr h="345506">
                <a:tc>
                  <a:txBody>
                    <a:bodyPr/>
                    <a:lstStyle/>
                    <a:p>
                      <a:pPr algn="l"/>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後発医薬品調剤体制加算</a:t>
                      </a:r>
                      <a:r>
                        <a:rPr kumimoji="1" lang="en-US" altLang="ja-JP" sz="1200" dirty="0" smtClean="0">
                          <a:latin typeface="ＭＳ ゴシック" panose="020B0609070205080204" pitchFamily="49" charset="-128"/>
                          <a:ea typeface="ＭＳ ゴシック" panose="020B0609070205080204" pitchFamily="49" charset="-128"/>
                        </a:rPr>
                        <a:t>】</a:t>
                      </a:r>
                    </a:p>
                    <a:p>
                      <a:pPr algn="r"/>
                      <a:r>
                        <a:rPr kumimoji="1" lang="ja-JP" altLang="en-US" sz="1200" dirty="0" smtClean="0">
                          <a:latin typeface="ＭＳ ゴシック" panose="020B0609070205080204" pitchFamily="49" charset="-128"/>
                          <a:ea typeface="ＭＳ ゴシック" panose="020B0609070205080204" pitchFamily="49" charset="-128"/>
                        </a:rPr>
                        <a:t>（処方せんの受付１回につき）</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１　後発医薬品調剤体制加算１　  ５点</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２　後発医薬品調剤体制加算２　１５点</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３　後発医薬品調剤体制加算３  １９点</a:t>
                      </a:r>
                    </a:p>
                  </a:txBody>
                  <a:tcPr marL="99060" marR="99060" anchor="ctr"/>
                </a:tc>
              </a:tr>
            </a:tbl>
          </a:graphicData>
        </a:graphic>
      </p:graphicFrame>
      <p:sp>
        <p:nvSpPr>
          <p:cNvPr id="11" name="右矢印 10"/>
          <p:cNvSpPr/>
          <p:nvPr/>
        </p:nvSpPr>
        <p:spPr>
          <a:xfrm>
            <a:off x="4668381" y="3330692"/>
            <a:ext cx="569251" cy="652462"/>
          </a:xfrm>
          <a:prstGeom prst="rightArrow">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a:defRPr/>
            </a:pPr>
            <a:endParaRPr lang="ja-JP" altLang="en-US">
              <a:solidFill>
                <a:prstClr val="black"/>
              </a:solidFill>
              <a:latin typeface="ＭＳ Ｐゴシック" pitchFamily="50" charset="-128"/>
            </a:endParaRPr>
          </a:p>
        </p:txBody>
      </p:sp>
      <p:sp>
        <p:nvSpPr>
          <p:cNvPr id="9" name="テキスト ボックス 8"/>
          <p:cNvSpPr txBox="1"/>
          <p:nvPr/>
        </p:nvSpPr>
        <p:spPr>
          <a:xfrm>
            <a:off x="2051768" y="1833455"/>
            <a:ext cx="723275" cy="307777"/>
          </a:xfrm>
          <a:prstGeom prst="rect">
            <a:avLst/>
          </a:prstGeom>
          <a:noFill/>
        </p:spPr>
        <p:txBody>
          <a:bodyPr wrap="none" rtlCol="0">
            <a:spAutoFit/>
          </a:bodyPr>
          <a:lstStyle/>
          <a:p>
            <a:pPr algn="ctr"/>
            <a:r>
              <a:rPr lang="en-US" altLang="ja-JP" sz="1400" dirty="0" smtClean="0">
                <a:solidFill>
                  <a:prstClr val="black"/>
                </a:solidFill>
              </a:rPr>
              <a:t>【</a:t>
            </a:r>
            <a:r>
              <a:rPr lang="ja-JP" altLang="en-US" sz="1400" dirty="0" smtClean="0">
                <a:solidFill>
                  <a:prstClr val="black"/>
                </a:solidFill>
              </a:rPr>
              <a:t>現行</a:t>
            </a:r>
            <a:r>
              <a:rPr lang="en-US" altLang="ja-JP" sz="1400" dirty="0" smtClean="0">
                <a:solidFill>
                  <a:prstClr val="black"/>
                </a:solidFill>
              </a:rPr>
              <a:t>】</a:t>
            </a:r>
            <a:endParaRPr lang="ja-JP" altLang="en-US" sz="1400" dirty="0">
              <a:solidFill>
                <a:prstClr val="black"/>
              </a:solidFill>
            </a:endParaRPr>
          </a:p>
        </p:txBody>
      </p:sp>
      <p:sp>
        <p:nvSpPr>
          <p:cNvPr id="12" name="テキスト ボックス 11"/>
          <p:cNvSpPr txBox="1"/>
          <p:nvPr/>
        </p:nvSpPr>
        <p:spPr>
          <a:xfrm>
            <a:off x="7055987" y="1833455"/>
            <a:ext cx="902811" cy="307777"/>
          </a:xfrm>
          <a:prstGeom prst="rect">
            <a:avLst/>
          </a:prstGeom>
          <a:noFill/>
        </p:spPr>
        <p:txBody>
          <a:bodyPr wrap="none" rtlCol="0">
            <a:spAutoFit/>
          </a:bodyPr>
          <a:lstStyle/>
          <a:p>
            <a:pPr algn="ctr"/>
            <a:r>
              <a:rPr lang="en-US" altLang="ja-JP" sz="1400" dirty="0" smtClean="0">
                <a:solidFill>
                  <a:prstClr val="black"/>
                </a:solidFill>
              </a:rPr>
              <a:t>【</a:t>
            </a:r>
            <a:r>
              <a:rPr lang="ja-JP" altLang="en-US" sz="1400" dirty="0" smtClean="0">
                <a:solidFill>
                  <a:prstClr val="black"/>
                </a:solidFill>
              </a:rPr>
              <a:t>改定後</a:t>
            </a:r>
            <a:r>
              <a:rPr lang="en-US" altLang="ja-JP" sz="1400" dirty="0" smtClean="0">
                <a:solidFill>
                  <a:prstClr val="black"/>
                </a:solidFill>
              </a:rPr>
              <a:t>】</a:t>
            </a:r>
            <a:endParaRPr lang="ja-JP" altLang="en-US" sz="1400" dirty="0">
              <a:solidFill>
                <a:prstClr val="black"/>
              </a:solidFill>
            </a:endParaRPr>
          </a:p>
        </p:txBody>
      </p:sp>
      <p:graphicFrame>
        <p:nvGraphicFramePr>
          <p:cNvPr id="13" name="表 12"/>
          <p:cNvGraphicFramePr>
            <a:graphicFrameLocks noGrp="1"/>
          </p:cNvGraphicFramePr>
          <p:nvPr>
            <p:extLst/>
          </p:nvPr>
        </p:nvGraphicFramePr>
        <p:xfrm>
          <a:off x="383895" y="3584149"/>
          <a:ext cx="4104456" cy="1097280"/>
        </p:xfrm>
        <a:graphic>
          <a:graphicData uri="http://schemas.openxmlformats.org/drawingml/2006/table">
            <a:tbl>
              <a:tblPr firstRow="1" bandRow="1">
                <a:tableStyleId>{69CF1AB2-1976-4502-BF36-3FF5EA218861}</a:tableStyleId>
              </a:tblPr>
              <a:tblGrid>
                <a:gridCol w="4104456"/>
              </a:tblGrid>
              <a:tr h="0">
                <a:tc>
                  <a:txBody>
                    <a:bodyPr/>
                    <a:lstStyle/>
                    <a:p>
                      <a:pPr algn="l"/>
                      <a:r>
                        <a:rPr kumimoji="1" lang="en-US" altLang="ja-JP" sz="1200" u="none" dirty="0" smtClean="0">
                          <a:latin typeface="ＭＳ ゴシック" panose="020B0609070205080204" pitchFamily="49" charset="-128"/>
                          <a:ea typeface="ＭＳ ゴシック" panose="020B0609070205080204" pitchFamily="49" charset="-128"/>
                        </a:rPr>
                        <a:t>【</a:t>
                      </a:r>
                      <a:r>
                        <a:rPr kumimoji="1" lang="ja-JP" altLang="en-US" sz="1200" u="none" dirty="0" smtClean="0">
                          <a:latin typeface="ＭＳ ゴシック" panose="020B0609070205080204" pitchFamily="49" charset="-128"/>
                          <a:ea typeface="ＭＳ ゴシック" panose="020B0609070205080204" pitchFamily="49" charset="-128"/>
                        </a:rPr>
                        <a:t>施設基準</a:t>
                      </a:r>
                      <a:r>
                        <a:rPr kumimoji="1" lang="en-US" altLang="ja-JP" sz="1200" u="none" dirty="0" smtClean="0">
                          <a:latin typeface="ＭＳ ゴシック" panose="020B0609070205080204" pitchFamily="49" charset="-128"/>
                          <a:ea typeface="ＭＳ ゴシック" panose="020B0609070205080204" pitchFamily="49" charset="-128"/>
                        </a:rPr>
                        <a:t>】</a:t>
                      </a:r>
                      <a:endParaRPr kumimoji="1" lang="ja-JP" altLang="en-US" sz="1200" u="none" dirty="0" smtClean="0">
                        <a:latin typeface="ＭＳ ゴシック" panose="020B0609070205080204" pitchFamily="49" charset="-128"/>
                        <a:ea typeface="ＭＳ ゴシック" panose="020B0609070205080204" pitchFamily="49" charset="-128"/>
                      </a:endParaRP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後発医薬品調剤体制加算１　　２２％以上　　　　　　　　</a:t>
                      </a: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後発医薬品調剤体制加算２　　３０％以上</a:t>
                      </a: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後発医薬品調剤体制加算３　　３５％以上</a:t>
                      </a:r>
                    </a:p>
                  </a:txBody>
                  <a:tcPr marL="99060" marR="99060" anchor="ctr"/>
                </a:tc>
              </a:tr>
            </a:tbl>
          </a:graphicData>
        </a:graphic>
      </p:graphicFrame>
      <p:graphicFrame>
        <p:nvGraphicFramePr>
          <p:cNvPr id="14" name="表 13"/>
          <p:cNvGraphicFramePr>
            <a:graphicFrameLocks noGrp="1"/>
          </p:cNvGraphicFramePr>
          <p:nvPr>
            <p:extLst/>
          </p:nvPr>
        </p:nvGraphicFramePr>
        <p:xfrm>
          <a:off x="5353834" y="2178999"/>
          <a:ext cx="4104456" cy="1280160"/>
        </p:xfrm>
        <a:graphic>
          <a:graphicData uri="http://schemas.openxmlformats.org/drawingml/2006/table">
            <a:tbl>
              <a:tblPr firstRow="1" bandRow="1">
                <a:tableStyleId>{9DCAF9ED-07DC-4A11-8D7F-57B35C25682E}</a:tableStyleId>
              </a:tblPr>
              <a:tblGrid>
                <a:gridCol w="4104456"/>
              </a:tblGrid>
              <a:tr h="345506">
                <a:tc>
                  <a:txBody>
                    <a:bodyPr/>
                    <a:lstStyle/>
                    <a:p>
                      <a:pPr algn="l"/>
                      <a:r>
                        <a:rPr kumimoji="1" lang="en-US" altLang="ja-JP" sz="1200" dirty="0" smtClean="0"/>
                        <a:t>【</a:t>
                      </a:r>
                      <a:r>
                        <a:rPr kumimoji="1" lang="ja-JP" altLang="en-US" sz="1200" dirty="0" smtClean="0"/>
                        <a:t>後発医薬品調剤体制加算</a:t>
                      </a:r>
                      <a:r>
                        <a:rPr kumimoji="1" lang="en-US" altLang="ja-JP" sz="1200" dirty="0" smtClean="0"/>
                        <a:t>】</a:t>
                      </a:r>
                    </a:p>
                    <a:p>
                      <a:pPr algn="r"/>
                      <a:r>
                        <a:rPr kumimoji="1" lang="ja-JP" altLang="en-US" sz="1200" dirty="0" smtClean="0"/>
                        <a:t>（処方せんの受付１回につき）</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１　後発医薬品調剤体制加算１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１８</a:t>
                      </a:r>
                      <a:r>
                        <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rPr>
                        <a:t>点</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２　後発医薬品調剤体制加算２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２２</a:t>
                      </a:r>
                      <a:r>
                        <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rPr>
                        <a:t>点</a:t>
                      </a:r>
                    </a:p>
                  </a:txBody>
                  <a:tcPr marL="99060" marR="990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rPr>
                        <a:t>（削除）</a:t>
                      </a:r>
                      <a:endPar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99060" marR="99060" anchor="ctr"/>
                </a:tc>
              </a:tr>
            </a:tbl>
          </a:graphicData>
        </a:graphic>
      </p:graphicFrame>
      <p:graphicFrame>
        <p:nvGraphicFramePr>
          <p:cNvPr id="15" name="表 14"/>
          <p:cNvGraphicFramePr>
            <a:graphicFrameLocks noGrp="1"/>
          </p:cNvGraphicFramePr>
          <p:nvPr>
            <p:extLst/>
          </p:nvPr>
        </p:nvGraphicFramePr>
        <p:xfrm>
          <a:off x="5358423" y="3597451"/>
          <a:ext cx="4104456" cy="1097280"/>
        </p:xfrm>
        <a:graphic>
          <a:graphicData uri="http://schemas.openxmlformats.org/drawingml/2006/table">
            <a:tbl>
              <a:tblPr firstRow="1" bandRow="1">
                <a:tableStyleId>{8A107856-5554-42FB-B03E-39F5DBC370BA}</a:tableStyleId>
              </a:tblPr>
              <a:tblGrid>
                <a:gridCol w="4104456"/>
              </a:tblGrid>
              <a:tr h="147141">
                <a:tc>
                  <a:txBody>
                    <a:bodyPr/>
                    <a:lstStyle/>
                    <a:p>
                      <a:pPr algn="l"/>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施設基準</a:t>
                      </a:r>
                      <a:r>
                        <a:rPr kumimoji="1" lang="en-US" altLang="ja-JP" sz="1200" dirty="0" smtClean="0">
                          <a:latin typeface="ＭＳ ゴシック" panose="020B0609070205080204" pitchFamily="49" charset="-128"/>
                          <a:ea typeface="ＭＳ ゴシック" panose="020B0609070205080204" pitchFamily="49" charset="-128"/>
                        </a:rPr>
                        <a:t>】</a:t>
                      </a:r>
                    </a:p>
                  </a:txBody>
                  <a:tcPr marL="99060" marR="99060" anchor="ctr"/>
                </a:tc>
              </a:tr>
              <a:tr h="0">
                <a:tc>
                  <a:txBody>
                    <a:bodyPr/>
                    <a:lstStyle/>
                    <a:p>
                      <a:pPr algn="l"/>
                      <a:r>
                        <a:rPr kumimoji="1" lang="zh-CN" altLang="en-US" sz="1200" u="none" dirty="0" smtClean="0">
                          <a:latin typeface="ＭＳ ゴシック" panose="020B0609070205080204" pitchFamily="49" charset="-128"/>
                          <a:ea typeface="ＭＳ ゴシック" panose="020B0609070205080204" pitchFamily="49" charset="-128"/>
                        </a:rPr>
                        <a:t>後発医薬品調剤体制加算１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５５％以上</a:t>
                      </a:r>
                      <a:endPar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endParaRPr>
                    </a:p>
                  </a:txBody>
                  <a:tcPr marL="99060" marR="99060" anchor="ctr"/>
                </a:tc>
              </a:tr>
              <a:tr h="0">
                <a:tc>
                  <a:txBody>
                    <a:bodyPr/>
                    <a:lstStyle/>
                    <a:p>
                      <a:pPr algn="l"/>
                      <a:r>
                        <a:rPr kumimoji="1" lang="ja-JP" altLang="en-US" sz="1200" u="none" dirty="0" smtClean="0">
                          <a:latin typeface="ＭＳ ゴシック" panose="020B0609070205080204" pitchFamily="49" charset="-128"/>
                          <a:ea typeface="ＭＳ ゴシック" panose="020B0609070205080204" pitchFamily="49" charset="-128"/>
                        </a:rPr>
                        <a:t>後発</a:t>
                      </a:r>
                      <a:r>
                        <a:rPr kumimoji="1" lang="zh-CN" altLang="en-US" sz="1200" u="none" dirty="0" smtClean="0">
                          <a:latin typeface="ＭＳ ゴシック" panose="020B0609070205080204" pitchFamily="49" charset="-128"/>
                          <a:ea typeface="ＭＳ ゴシック" panose="020B0609070205080204" pitchFamily="49" charset="-128"/>
                        </a:rPr>
                        <a:t>医薬品調剤体制加算２　</a:t>
                      </a:r>
                      <a:r>
                        <a:rPr kumimoji="1" lang="ja-JP" altLang="en-US" sz="1200" u="none" dirty="0" smtClean="0">
                          <a:latin typeface="ＭＳ ゴシック" panose="020B0609070205080204" pitchFamily="49" charset="-128"/>
                          <a:ea typeface="ＭＳ ゴシック" panose="020B0609070205080204" pitchFamily="49" charset="-128"/>
                        </a:rPr>
                        <a:t>　</a:t>
                      </a:r>
                      <a:r>
                        <a:rPr kumimoji="1" lang="ja-JP" altLang="en-US" sz="1200" b="1" u="sng" dirty="0" smtClean="0">
                          <a:solidFill>
                            <a:srgbClr val="0070C0"/>
                          </a:solidFill>
                          <a:latin typeface="ＭＳ ゴシック" panose="020B0609070205080204" pitchFamily="49" charset="-128"/>
                          <a:ea typeface="ＭＳ ゴシック" panose="020B0609070205080204" pitchFamily="49" charset="-128"/>
                        </a:rPr>
                        <a:t>６５％以上</a:t>
                      </a:r>
                      <a:endParaRPr kumimoji="1" lang="zh-CN" altLang="en-US" sz="1200" b="1" u="sng" dirty="0" smtClean="0">
                        <a:solidFill>
                          <a:srgbClr val="0070C0"/>
                        </a:solidFill>
                        <a:latin typeface="ＭＳ ゴシック" panose="020B0609070205080204" pitchFamily="49" charset="-128"/>
                        <a:ea typeface="ＭＳ ゴシック" panose="020B0609070205080204" pitchFamily="49" charset="-128"/>
                      </a:endParaRPr>
                    </a:p>
                  </a:txBody>
                  <a:tcPr marL="99060" marR="9906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rPr>
                        <a:t>（削除）</a:t>
                      </a:r>
                      <a:endPar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99060" marR="99060" anchor="ctr"/>
                </a:tc>
              </a:tr>
            </a:tbl>
          </a:graphicData>
        </a:graphic>
      </p:graphicFrame>
      <p:graphicFrame>
        <p:nvGraphicFramePr>
          <p:cNvPr id="16" name="表 15"/>
          <p:cNvGraphicFramePr>
            <a:graphicFrameLocks noGrp="1"/>
          </p:cNvGraphicFramePr>
          <p:nvPr>
            <p:extLst/>
          </p:nvPr>
        </p:nvGraphicFramePr>
        <p:xfrm>
          <a:off x="392360" y="4806234"/>
          <a:ext cx="4104456" cy="340365"/>
        </p:xfrm>
        <a:graphic>
          <a:graphicData uri="http://schemas.openxmlformats.org/drawingml/2006/table">
            <a:tbl>
              <a:tblPr firstRow="1" bandRow="1">
                <a:tableStyleId>{69CF1AB2-1976-4502-BF36-3FF5EA218861}</a:tableStyleId>
              </a:tblPr>
              <a:tblGrid>
                <a:gridCol w="4104456"/>
              </a:tblGrid>
              <a:tr h="340365">
                <a:tc>
                  <a:txBody>
                    <a:bodyPr/>
                    <a:lstStyle/>
                    <a:p>
                      <a:pPr algn="l"/>
                      <a:r>
                        <a:rPr kumimoji="1" lang="ja-JP" altLang="en-US" sz="1200" u="none" dirty="0" smtClean="0"/>
                        <a:t>（新規）</a:t>
                      </a:r>
                      <a:endParaRPr kumimoji="1" lang="ja-JP" altLang="en-US" sz="1200" u="none" dirty="0" smtClean="0">
                        <a:latin typeface="ＭＳ ゴシック" panose="020B0609070205080204" pitchFamily="49" charset="-128"/>
                        <a:ea typeface="ＭＳ ゴシック" panose="020B0609070205080204" pitchFamily="49" charset="-128"/>
                      </a:endParaRPr>
                    </a:p>
                  </a:txBody>
                  <a:tcPr marL="99060" marR="99060" anchor="ctr"/>
                </a:tc>
              </a:tr>
            </a:tbl>
          </a:graphicData>
        </a:graphic>
      </p:graphicFrame>
      <p:graphicFrame>
        <p:nvGraphicFramePr>
          <p:cNvPr id="17" name="表 16"/>
          <p:cNvGraphicFramePr>
            <a:graphicFrameLocks noGrp="1"/>
          </p:cNvGraphicFramePr>
          <p:nvPr>
            <p:extLst/>
          </p:nvPr>
        </p:nvGraphicFramePr>
        <p:xfrm>
          <a:off x="5351560" y="4824664"/>
          <a:ext cx="4104456" cy="822960"/>
        </p:xfrm>
        <a:graphic>
          <a:graphicData uri="http://schemas.openxmlformats.org/drawingml/2006/table">
            <a:tbl>
              <a:tblPr firstRow="1" bandRow="1">
                <a:tableStyleId>{8A107856-5554-42FB-B03E-39F5DBC370BA}</a:tableStyleId>
              </a:tblPr>
              <a:tblGrid>
                <a:gridCol w="4104456"/>
              </a:tblGrid>
              <a:tr h="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当該保険薬局において調剤した薬剤の規格単位数量に占める後発医薬品のある先発医薬品及び後発医薬品を合算した規格単位数量の割合が</a:t>
                      </a:r>
                      <a:r>
                        <a:rPr kumimoji="1" lang="en-US" altLang="ja-JP"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50</a:t>
                      </a:r>
                      <a:r>
                        <a:rPr kumimoji="1" lang="ja-JP" altLang="en-US" sz="1200" b="1" u="sng" kern="1200" dirty="0" smtClean="0">
                          <a:solidFill>
                            <a:srgbClr val="0070C0"/>
                          </a:solidFill>
                          <a:effectLst/>
                          <a:latin typeface="ＭＳ ゴシック" panose="020B0609070205080204" pitchFamily="49" charset="-128"/>
                          <a:ea typeface="ＭＳ ゴシック" panose="020B0609070205080204" pitchFamily="49" charset="-128"/>
                          <a:cs typeface="Arial" panose="020B0604020202020204" pitchFamily="34" charset="0"/>
                        </a:rPr>
                        <a:t>％以上であること。</a:t>
                      </a:r>
                    </a:p>
                  </a:txBody>
                  <a:tcPr marL="99060" marR="99060" anchor="ctr"/>
                </a:tc>
              </a:tr>
            </a:tbl>
          </a:graphicData>
        </a:graphic>
      </p:graphicFrame>
      <p:graphicFrame>
        <p:nvGraphicFramePr>
          <p:cNvPr id="20" name="表 19"/>
          <p:cNvGraphicFramePr>
            <a:graphicFrameLocks noGrp="1"/>
          </p:cNvGraphicFramePr>
          <p:nvPr>
            <p:extLst/>
          </p:nvPr>
        </p:nvGraphicFramePr>
        <p:xfrm>
          <a:off x="5237625" y="5825198"/>
          <a:ext cx="4361537" cy="731520"/>
        </p:xfrm>
        <a:graphic>
          <a:graphicData uri="http://schemas.openxmlformats.org/drawingml/2006/table">
            <a:tbl>
              <a:tblPr firstRow="1" bandRow="1">
                <a:tableStyleId>{5940675A-B579-460E-94D1-54222C63F5DA}</a:tableStyleId>
              </a:tblPr>
              <a:tblGrid>
                <a:gridCol w="1105298"/>
                <a:gridCol w="3042316"/>
                <a:gridCol w="213923"/>
              </a:tblGrid>
              <a:tr h="329252">
                <a:tc rowSpan="2">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新指標の　　　　数量シェア＝</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後発医薬品</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rgbClr val="0070C0"/>
                          </a:solidFill>
                          <a:latin typeface="ＭＳ ゴシック" panose="020B0609070205080204" pitchFamily="49" charset="-128"/>
                          <a:ea typeface="ＭＳ ゴシック" panose="020B0609070205080204" pitchFamily="49" charset="-128"/>
                        </a:rPr>
                        <a:t>後発医薬品あり先発医薬品</a:t>
                      </a:r>
                      <a:r>
                        <a:rPr kumimoji="1" lang="ja-JP" altLang="en-US" sz="1200" dirty="0" smtClean="0">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後発医薬品</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graphicFrame>
        <p:nvGraphicFramePr>
          <p:cNvPr id="21" name="表 20"/>
          <p:cNvGraphicFramePr>
            <a:graphicFrameLocks noGrp="1"/>
          </p:cNvGraphicFramePr>
          <p:nvPr>
            <p:extLst/>
          </p:nvPr>
        </p:nvGraphicFramePr>
        <p:xfrm>
          <a:off x="585075" y="5843375"/>
          <a:ext cx="3658836" cy="731520"/>
        </p:xfrm>
        <a:graphic>
          <a:graphicData uri="http://schemas.openxmlformats.org/drawingml/2006/table">
            <a:tbl>
              <a:tblPr firstRow="1" bandRow="1">
                <a:tableStyleId>{5940675A-B579-460E-94D1-54222C63F5DA}</a:tableStyleId>
              </a:tblPr>
              <a:tblGrid>
                <a:gridCol w="1151547"/>
                <a:gridCol w="2296893"/>
                <a:gridCol w="210396"/>
              </a:tblGrid>
              <a:tr h="329252">
                <a:tc rowSpan="2">
                  <a:txBody>
                    <a:bodyPr/>
                    <a:lstStyle/>
                    <a:p>
                      <a:pPr algn="l"/>
                      <a:r>
                        <a:rPr kumimoji="1" lang="ja-JP" altLang="en-US" sz="1200" dirty="0" smtClean="0">
                          <a:latin typeface="ＭＳ ゴシック" panose="020B0609070205080204" pitchFamily="49" charset="-128"/>
                          <a:ea typeface="ＭＳ ゴシック" panose="020B0609070205080204" pitchFamily="49" charset="-128"/>
                        </a:rPr>
                        <a:t>旧指標の　　　　数量シェア＝</a:t>
                      </a:r>
                      <a:endParaRPr kumimoji="1" lang="ja-JP" altLang="en-US" sz="1200" dirty="0">
                        <a:latin typeface="ＭＳ ゴシック" panose="020B0609070205080204" pitchFamily="49" charset="-128"/>
                        <a:ea typeface="ＭＳ ゴシック" panose="020B0609070205080204" pitchFamily="49" charset="-128"/>
                      </a:endParaRPr>
                    </a:p>
                  </a:txBody>
                  <a:tcPr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後発医薬品</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r h="329252">
                <a:tc vMerge="1">
                  <a:txBody>
                    <a:bodyPr/>
                    <a:lstStyle/>
                    <a:p>
                      <a:endParaRPr kumimoji="1" lang="ja-JP" altLang="en-US" dirty="0"/>
                    </a:p>
                  </a:txBody>
                  <a:tcPr/>
                </a:tc>
                <a:tc>
                  <a:txBody>
                    <a:bodyP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全医薬品</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kumimoji="1" lang="ja-JP" altLang="en-US"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
        <p:nvSpPr>
          <p:cNvPr id="18"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9015130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7"/>
          <p:cNvSpPr>
            <a:spLocks noChangeArrowheads="1"/>
          </p:cNvSpPr>
          <p:nvPr/>
        </p:nvSpPr>
        <p:spPr bwMode="auto">
          <a:xfrm>
            <a:off x="0" y="908720"/>
            <a:ext cx="9906000" cy="5949280"/>
          </a:xfrm>
          <a:prstGeom prst="rect">
            <a:avLst/>
          </a:prstGeom>
          <a:solidFill>
            <a:srgbClr val="FFFFAF">
              <a:alpha val="49804"/>
            </a:srgbClr>
          </a:solidFill>
          <a:ln w="9525">
            <a:solidFill>
              <a:schemeClr val="tx1"/>
            </a:solidFill>
            <a:miter lim="800000"/>
            <a:headEnd/>
            <a:tailEnd/>
          </a:ln>
        </p:spPr>
        <p:txBody>
          <a:bodyPr/>
          <a:lstStyle/>
          <a:p>
            <a:pPr marL="273600" indent="-273600" eaLnBrk="0" hangingPunct="0">
              <a:tabLst>
                <a:tab pos="450850" algn="l"/>
              </a:tabLst>
              <a:defRPr/>
            </a:pPr>
            <a:endParaRPr lang="en-US" altLang="ja-JP" sz="800" dirty="0" smtClean="0">
              <a:solidFill>
                <a:prstClr val="black"/>
              </a:solidFill>
            </a:endParaRPr>
          </a:p>
          <a:p>
            <a:pPr marL="342900" indent="-342900" eaLnBrk="0" hangingPunct="0">
              <a:buFont typeface="Wingdings" panose="05000000000000000000" pitchFamily="2" charset="2"/>
              <a:buChar char="Ø"/>
              <a:tabLst>
                <a:tab pos="450850" algn="l"/>
              </a:tabLst>
              <a:defRPr/>
            </a:pPr>
            <a:r>
              <a:rPr lang="en-US" altLang="ja-JP"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24</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時間開局</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薬局</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を考慮しつつ、処方せん</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枚数、特定の保険医療機関に係る</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処方せん集中率等</a:t>
            </a:r>
            <a:r>
              <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に着目</a:t>
            </a:r>
            <a:r>
              <a:rPr lang="ja-JP" altLang="en-US" sz="20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して調剤基本料を見直す。</a:t>
            </a:r>
            <a:endParaRPr lang="ja-JP" altLang="en-US" sz="20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eaLnBrk="0" hangingPunct="0">
              <a:tabLst>
                <a:tab pos="450850" algn="l"/>
              </a:tabLst>
              <a:defRPr/>
            </a:pPr>
            <a:r>
              <a:rPr lang="ja-JP" altLang="en-US" sz="1600" dirty="0" smtClean="0">
                <a:solidFill>
                  <a:prstClr val="black"/>
                </a:solidFill>
              </a:rPr>
              <a:t> </a:t>
            </a:r>
            <a:endParaRPr lang="en-US" altLang="ja-JP" sz="1600" dirty="0" smtClean="0">
              <a:solidFill>
                <a:prstClr val="black"/>
              </a:solidFill>
            </a:endParaRPr>
          </a:p>
          <a:p>
            <a:r>
              <a:rPr lang="ja-JP" altLang="en-US" sz="2000" dirty="0" smtClean="0">
                <a:solidFill>
                  <a:prstClr val="black"/>
                </a:solidFill>
              </a:rPr>
              <a:t>　　</a:t>
            </a:r>
            <a:r>
              <a:rPr lang="ja-JP" altLang="en-US" sz="2000" dirty="0" smtClean="0">
                <a:solidFill>
                  <a:prstClr val="black"/>
                </a:solidFill>
                <a:latin typeface="ＭＳ Ｐゴシック" pitchFamily="50" charset="-128"/>
              </a:rPr>
              <a:t>　　　</a:t>
            </a:r>
            <a:endParaRPr lang="en-US" altLang="ja-JP" sz="2000" dirty="0" smtClean="0">
              <a:solidFill>
                <a:prstClr val="black"/>
              </a:solidFill>
              <a:latin typeface="ＭＳ Ｐゴシック" pitchFamily="50" charset="-128"/>
            </a:endParaRPr>
          </a:p>
          <a:p>
            <a:pPr algn="r"/>
            <a:r>
              <a:rPr lang="ja-JP" altLang="en-US" sz="2000" dirty="0" smtClean="0">
                <a:solidFill>
                  <a:prstClr val="black"/>
                </a:solidFill>
                <a:latin typeface="ＭＳ Ｐゴシック" pitchFamily="50" charset="-128"/>
              </a:rPr>
              <a:t>　　 　　　　　　　　　　　　　　　　　　　　</a:t>
            </a:r>
            <a:r>
              <a:rPr lang="ja-JP" altLang="en-US" dirty="0" smtClean="0">
                <a:solidFill>
                  <a:prstClr val="black"/>
                </a:solidFill>
                <a:latin typeface="ＭＳ Ｐゴシック" pitchFamily="50" charset="-128"/>
              </a:rPr>
              <a:t>　</a:t>
            </a:r>
            <a:endParaRPr lang="ja-JP" altLang="en-US" dirty="0">
              <a:solidFill>
                <a:prstClr val="black"/>
              </a:solidFill>
            </a:endParaRPr>
          </a:p>
        </p:txBody>
      </p:sp>
      <p:sp>
        <p:nvSpPr>
          <p:cNvPr id="2050" name="Rectangle 2"/>
          <p:cNvSpPr>
            <a:spLocks noGrp="1" noChangeArrowheads="1"/>
          </p:cNvSpPr>
          <p:nvPr>
            <p:ph type="ctrTitle"/>
          </p:nvPr>
        </p:nvSpPr>
        <p:spPr>
          <a:xfrm>
            <a:off x="0" y="207647"/>
            <a:ext cx="9906000" cy="656448"/>
          </a:xfrm>
          <a:solidFill>
            <a:srgbClr val="CFDEB0"/>
          </a:solidFill>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dirty="0">
                <a:solidFill>
                  <a:schemeClr val="tx1"/>
                </a:solidFill>
                <a:latin typeface="ＭＳ ゴシック" pitchFamily="49" charset="-128"/>
                <a:ea typeface="ＭＳ ゴシック" pitchFamily="49" charset="-128"/>
                <a:cs typeface="Times New Roman" pitchFamily="18" charset="0"/>
              </a:rPr>
              <a:t>調剤報酬等における適正化・</a:t>
            </a:r>
            <a:r>
              <a:rPr lang="ja-JP" altLang="en-US" sz="2400" dirty="0" smtClean="0">
                <a:solidFill>
                  <a:schemeClr val="tx1"/>
                </a:solidFill>
                <a:latin typeface="ＭＳ ゴシック" pitchFamily="49" charset="-128"/>
                <a:ea typeface="ＭＳ ゴシック" pitchFamily="49" charset="-128"/>
                <a:cs typeface="Times New Roman" pitchFamily="18" charset="0"/>
              </a:rPr>
              <a:t>合理化①</a:t>
            </a:r>
            <a:r>
              <a:rPr lang="en-US" altLang="ja-JP" sz="2400" dirty="0" smtClean="0">
                <a:solidFill>
                  <a:schemeClr val="tx1"/>
                </a:solidFill>
                <a:latin typeface="ＭＳ ゴシック" pitchFamily="49" charset="-128"/>
                <a:ea typeface="ＭＳ ゴシック" pitchFamily="49" charset="-128"/>
                <a:cs typeface="Times New Roman" pitchFamily="18" charset="0"/>
              </a:rPr>
              <a:t/>
            </a:r>
            <a:br>
              <a:rPr lang="en-US" altLang="ja-JP" sz="2400" dirty="0" smtClean="0">
                <a:solidFill>
                  <a:schemeClr val="tx1"/>
                </a:solidFill>
                <a:latin typeface="ＭＳ ゴシック" pitchFamily="49" charset="-128"/>
                <a:ea typeface="ＭＳ ゴシック" pitchFamily="49" charset="-128"/>
                <a:cs typeface="Times New Roman" pitchFamily="18" charset="0"/>
              </a:rPr>
            </a:br>
            <a:r>
              <a:rPr lang="ja-JP" altLang="en-US" sz="2000" dirty="0" smtClean="0">
                <a:solidFill>
                  <a:schemeClr val="tx1"/>
                </a:solidFill>
                <a:latin typeface="ＭＳ ゴシック" pitchFamily="49" charset="-128"/>
                <a:ea typeface="ＭＳ ゴシック" pitchFamily="49" charset="-128"/>
                <a:cs typeface="Times New Roman" pitchFamily="18" charset="0"/>
              </a:rPr>
              <a:t>～</a:t>
            </a:r>
            <a:r>
              <a:rPr lang="ja-JP" altLang="en-US" sz="2000" dirty="0">
                <a:solidFill>
                  <a:schemeClr val="tx1"/>
                </a:solidFill>
              </a:rPr>
              <a:t>いわゆる門前薬局の</a:t>
            </a:r>
            <a:r>
              <a:rPr lang="ja-JP" altLang="en-US" sz="2000" dirty="0" smtClean="0">
                <a:solidFill>
                  <a:schemeClr val="tx1"/>
                </a:solidFill>
              </a:rPr>
              <a:t>評価の見直し</a:t>
            </a:r>
            <a:r>
              <a:rPr lang="ja-JP" altLang="en-US" sz="2000" dirty="0" smtClean="0">
                <a:solidFill>
                  <a:schemeClr val="tx1"/>
                </a:solidFill>
                <a:latin typeface="ＭＳ ゴシック" pitchFamily="49" charset="-128"/>
                <a:ea typeface="ＭＳ ゴシック" pitchFamily="49" charset="-128"/>
                <a:cs typeface="Times New Roman" pitchFamily="18" charset="0"/>
              </a:rPr>
              <a:t>～</a:t>
            </a:r>
            <a:endParaRPr lang="en-US" altLang="ja-JP" sz="2000" dirty="0" smtClean="0">
              <a:solidFill>
                <a:schemeClr val="tx1"/>
              </a:solidFill>
              <a:latin typeface="+mn-ea"/>
            </a:endParaRPr>
          </a:p>
        </p:txBody>
      </p:sp>
      <p:sp>
        <p:nvSpPr>
          <p:cNvPr id="49" name="正方形/長方形 48"/>
          <p:cNvSpPr/>
          <p:nvPr/>
        </p:nvSpPr>
        <p:spPr>
          <a:xfrm>
            <a:off x="981837" y="1890120"/>
            <a:ext cx="2484457" cy="972108"/>
          </a:xfrm>
          <a:prstGeom prst="rect">
            <a:avLst/>
          </a:prstGeom>
        </p:spPr>
        <p:style>
          <a:lnRef idx="1">
            <a:schemeClr val="accent3"/>
          </a:lnRef>
          <a:fillRef idx="2">
            <a:schemeClr val="accent3"/>
          </a:fillRef>
          <a:effectRef idx="1">
            <a:schemeClr val="accent3"/>
          </a:effectRef>
          <a:fontRef idx="minor">
            <a:schemeClr val="dk1"/>
          </a:fontRef>
        </p:style>
        <p:txBody>
          <a:bodyPr lIns="36000" rIns="0" rtlCol="0" anchor="ctr"/>
          <a:lstStyle/>
          <a:p>
            <a:pPr marL="630238"/>
            <a:endParaRPr lang="en-US" altLang="ja-JP" sz="1600" dirty="0" smtClean="0">
              <a:solidFill>
                <a:prstClr val="black"/>
              </a:solidFill>
              <a:latin typeface="Arial" panose="020B0604020202020204" pitchFamily="34" charset="0"/>
              <a:cs typeface="Arial" panose="020B0604020202020204" pitchFamily="34" charset="0"/>
            </a:endParaRPr>
          </a:p>
        </p:txBody>
      </p:sp>
      <p:sp>
        <p:nvSpPr>
          <p:cNvPr id="50" name="正方形/長方形 49"/>
          <p:cNvSpPr/>
          <p:nvPr/>
        </p:nvSpPr>
        <p:spPr>
          <a:xfrm>
            <a:off x="963911" y="2898232"/>
            <a:ext cx="5310681" cy="972108"/>
          </a:xfrm>
          <a:prstGeom prst="rect">
            <a:avLst/>
          </a:prstGeom>
        </p:spPr>
        <p:style>
          <a:lnRef idx="1">
            <a:schemeClr val="accent3"/>
          </a:lnRef>
          <a:fillRef idx="2">
            <a:schemeClr val="accent3"/>
          </a:fillRef>
          <a:effectRef idx="1">
            <a:schemeClr val="accent3"/>
          </a:effectRef>
          <a:fontRef idx="minor">
            <a:schemeClr val="dk1"/>
          </a:fontRef>
        </p:style>
        <p:txBody>
          <a:bodyPr lIns="36000" rIns="0" rtlCol="0" anchor="ctr"/>
          <a:lstStyle/>
          <a:p>
            <a:pPr marL="630238"/>
            <a:endParaRPr lang="en-US" altLang="ja-JP" sz="1600" dirty="0" smtClean="0">
              <a:solidFill>
                <a:prstClr val="black"/>
              </a:solidFill>
              <a:latin typeface="Arial" panose="020B0604020202020204" pitchFamily="34" charset="0"/>
              <a:cs typeface="Arial" panose="020B0604020202020204" pitchFamily="34" charset="0"/>
            </a:endParaRPr>
          </a:p>
        </p:txBody>
      </p:sp>
      <p:sp>
        <p:nvSpPr>
          <p:cNvPr id="51" name="正方形/長方形 50"/>
          <p:cNvSpPr/>
          <p:nvPr/>
        </p:nvSpPr>
        <p:spPr>
          <a:xfrm>
            <a:off x="963868" y="3904176"/>
            <a:ext cx="7686942" cy="2450440"/>
          </a:xfrm>
          <a:prstGeom prst="rect">
            <a:avLst/>
          </a:prstGeom>
        </p:spPr>
        <p:style>
          <a:lnRef idx="1">
            <a:schemeClr val="accent3"/>
          </a:lnRef>
          <a:fillRef idx="2">
            <a:schemeClr val="accent3"/>
          </a:fillRef>
          <a:effectRef idx="1">
            <a:schemeClr val="accent3"/>
          </a:effectRef>
          <a:fontRef idx="minor">
            <a:schemeClr val="dk1"/>
          </a:fontRef>
        </p:style>
        <p:txBody>
          <a:bodyPr lIns="36000" rIns="0" rtlCol="0" anchor="ctr"/>
          <a:lstStyle/>
          <a:p>
            <a:pPr marL="630238"/>
            <a:endParaRPr lang="ja-JP" altLang="en-US" sz="1600" dirty="0">
              <a:solidFill>
                <a:prstClr val="black"/>
              </a:solidFill>
              <a:latin typeface="Arial" panose="020B0604020202020204" pitchFamily="34" charset="0"/>
              <a:cs typeface="Arial" panose="020B0604020202020204" pitchFamily="34" charset="0"/>
            </a:endParaRPr>
          </a:p>
        </p:txBody>
      </p:sp>
      <p:cxnSp>
        <p:nvCxnSpPr>
          <p:cNvPr id="52" name="直線矢印コネクタ 51"/>
          <p:cNvCxnSpPr/>
          <p:nvPr/>
        </p:nvCxnSpPr>
        <p:spPr>
          <a:xfrm flipV="1">
            <a:off x="704528" y="6354814"/>
            <a:ext cx="8125796" cy="3517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直線矢印コネクタ 52"/>
          <p:cNvCxnSpPr/>
          <p:nvPr/>
        </p:nvCxnSpPr>
        <p:spPr>
          <a:xfrm flipV="1">
            <a:off x="945956" y="1863408"/>
            <a:ext cx="35822" cy="45946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直線コネクタ 53"/>
          <p:cNvCxnSpPr/>
          <p:nvPr/>
        </p:nvCxnSpPr>
        <p:spPr>
          <a:xfrm>
            <a:off x="6274548" y="6102588"/>
            <a:ext cx="0" cy="432048"/>
          </a:xfrm>
          <a:prstGeom prst="line">
            <a:avLst/>
          </a:prstGeom>
        </p:spPr>
        <p:style>
          <a:lnRef idx="3">
            <a:schemeClr val="dk1"/>
          </a:lnRef>
          <a:fillRef idx="0">
            <a:schemeClr val="dk1"/>
          </a:fillRef>
          <a:effectRef idx="2">
            <a:schemeClr val="dk1"/>
          </a:effectRef>
          <a:fontRef idx="minor">
            <a:schemeClr val="tx1"/>
          </a:fontRef>
        </p:style>
      </p:cxnSp>
      <p:cxnSp>
        <p:nvCxnSpPr>
          <p:cNvPr id="55" name="直線コネクタ 54"/>
          <p:cNvCxnSpPr/>
          <p:nvPr/>
        </p:nvCxnSpPr>
        <p:spPr>
          <a:xfrm>
            <a:off x="3466236" y="6102588"/>
            <a:ext cx="0" cy="432048"/>
          </a:xfrm>
          <a:prstGeom prst="line">
            <a:avLst/>
          </a:prstGeom>
        </p:spPr>
        <p:style>
          <a:lnRef idx="3">
            <a:schemeClr val="dk1"/>
          </a:lnRef>
          <a:fillRef idx="0">
            <a:schemeClr val="dk1"/>
          </a:fillRef>
          <a:effectRef idx="2">
            <a:schemeClr val="dk1"/>
          </a:effectRef>
          <a:fontRef idx="minor">
            <a:schemeClr val="tx1"/>
          </a:fontRef>
        </p:style>
      </p:cxnSp>
      <p:sp>
        <p:nvSpPr>
          <p:cNvPr id="56" name="テキスト ボックス 55"/>
          <p:cNvSpPr txBox="1"/>
          <p:nvPr/>
        </p:nvSpPr>
        <p:spPr>
          <a:xfrm>
            <a:off x="3251964" y="6569968"/>
            <a:ext cx="928459"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2500</a:t>
            </a:r>
            <a:r>
              <a:rPr lang="ja-JP" altLang="en-US" dirty="0" smtClean="0">
                <a:solidFill>
                  <a:prstClr val="black"/>
                </a:solidFill>
                <a:latin typeface="Arial" panose="020B0604020202020204" pitchFamily="34" charset="0"/>
                <a:cs typeface="Arial" panose="020B0604020202020204" pitchFamily="34" charset="0"/>
              </a:rPr>
              <a:t>枚</a:t>
            </a:r>
            <a:endParaRPr lang="ja-JP" altLang="en-US" dirty="0">
              <a:solidFill>
                <a:prstClr val="black"/>
              </a:solidFill>
              <a:latin typeface="Arial" panose="020B0604020202020204" pitchFamily="34" charset="0"/>
              <a:cs typeface="Arial" panose="020B0604020202020204" pitchFamily="34" charset="0"/>
            </a:endParaRPr>
          </a:p>
        </p:txBody>
      </p:sp>
      <p:sp>
        <p:nvSpPr>
          <p:cNvPr id="57" name="テキスト ボックス 56"/>
          <p:cNvSpPr txBox="1"/>
          <p:nvPr/>
        </p:nvSpPr>
        <p:spPr>
          <a:xfrm>
            <a:off x="5922164" y="6534636"/>
            <a:ext cx="928459"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40</a:t>
            </a:r>
            <a:r>
              <a:rPr lang="en-US" altLang="ja-JP" dirty="0" smtClean="0">
                <a:solidFill>
                  <a:prstClr val="black"/>
                </a:solidFill>
                <a:latin typeface="Arial" panose="020B0604020202020204" pitchFamily="34" charset="0"/>
                <a:cs typeface="Arial" panose="020B0604020202020204" pitchFamily="34" charset="0"/>
              </a:rPr>
              <a:t>00</a:t>
            </a:r>
            <a:r>
              <a:rPr lang="ja-JP" altLang="en-US" dirty="0" smtClean="0">
                <a:solidFill>
                  <a:prstClr val="black"/>
                </a:solidFill>
                <a:latin typeface="Arial" panose="020B0604020202020204" pitchFamily="34" charset="0"/>
                <a:cs typeface="Arial" panose="020B0604020202020204" pitchFamily="34" charset="0"/>
              </a:rPr>
              <a:t>枚</a:t>
            </a:r>
            <a:endParaRPr lang="ja-JP" altLang="en-US" dirty="0">
              <a:solidFill>
                <a:prstClr val="black"/>
              </a:solidFill>
              <a:latin typeface="Arial" panose="020B0604020202020204" pitchFamily="34" charset="0"/>
              <a:cs typeface="Arial" panose="020B0604020202020204" pitchFamily="34" charset="0"/>
            </a:endParaRPr>
          </a:p>
        </p:txBody>
      </p:sp>
      <p:cxnSp>
        <p:nvCxnSpPr>
          <p:cNvPr id="58" name="直線コネクタ 57"/>
          <p:cNvCxnSpPr/>
          <p:nvPr/>
        </p:nvCxnSpPr>
        <p:spPr>
          <a:xfrm>
            <a:off x="765937" y="3942348"/>
            <a:ext cx="468052" cy="0"/>
          </a:xfrm>
          <a:prstGeom prst="line">
            <a:avLst/>
          </a:prstGeom>
        </p:spPr>
        <p:style>
          <a:lnRef idx="3">
            <a:schemeClr val="dk1"/>
          </a:lnRef>
          <a:fillRef idx="0">
            <a:schemeClr val="dk1"/>
          </a:fillRef>
          <a:effectRef idx="2">
            <a:schemeClr val="dk1"/>
          </a:effectRef>
          <a:fontRef idx="minor">
            <a:schemeClr val="tx1"/>
          </a:fontRef>
        </p:style>
      </p:cxnSp>
      <p:cxnSp>
        <p:nvCxnSpPr>
          <p:cNvPr id="59" name="直線コネクタ 58"/>
          <p:cNvCxnSpPr/>
          <p:nvPr/>
        </p:nvCxnSpPr>
        <p:spPr>
          <a:xfrm>
            <a:off x="801941" y="2934236"/>
            <a:ext cx="468052" cy="0"/>
          </a:xfrm>
          <a:prstGeom prst="line">
            <a:avLst/>
          </a:prstGeom>
        </p:spPr>
        <p:style>
          <a:lnRef idx="3">
            <a:schemeClr val="dk1"/>
          </a:lnRef>
          <a:fillRef idx="0">
            <a:schemeClr val="dk1"/>
          </a:fillRef>
          <a:effectRef idx="2">
            <a:schemeClr val="dk1"/>
          </a:effectRef>
          <a:fontRef idx="minor">
            <a:schemeClr val="tx1"/>
          </a:fontRef>
        </p:style>
      </p:cxnSp>
      <p:sp>
        <p:nvSpPr>
          <p:cNvPr id="60" name="テキスト ボックス 59"/>
          <p:cNvSpPr txBox="1"/>
          <p:nvPr/>
        </p:nvSpPr>
        <p:spPr>
          <a:xfrm>
            <a:off x="185582" y="2732953"/>
            <a:ext cx="710451"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90 %</a:t>
            </a:r>
          </a:p>
        </p:txBody>
      </p:sp>
      <p:sp>
        <p:nvSpPr>
          <p:cNvPr id="61" name="テキスト ボックス 60"/>
          <p:cNvSpPr txBox="1"/>
          <p:nvPr/>
        </p:nvSpPr>
        <p:spPr>
          <a:xfrm>
            <a:off x="185582" y="3741065"/>
            <a:ext cx="710451"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70 %</a:t>
            </a:r>
          </a:p>
        </p:txBody>
      </p:sp>
      <p:sp>
        <p:nvSpPr>
          <p:cNvPr id="62" name="正方形/長方形 61"/>
          <p:cNvSpPr/>
          <p:nvPr/>
        </p:nvSpPr>
        <p:spPr>
          <a:xfrm>
            <a:off x="6305488" y="1854129"/>
            <a:ext cx="2345324" cy="1959735"/>
          </a:xfrm>
          <a:prstGeom prst="rect">
            <a:avLst/>
          </a:prstGeom>
        </p:spPr>
        <p:style>
          <a:lnRef idx="1">
            <a:schemeClr val="accent2"/>
          </a:lnRef>
          <a:fillRef idx="2">
            <a:schemeClr val="accent2"/>
          </a:fillRef>
          <a:effectRef idx="1">
            <a:schemeClr val="accent2"/>
          </a:effectRef>
          <a:fontRef idx="minor">
            <a:schemeClr val="dk1"/>
          </a:fontRef>
        </p:style>
        <p:txBody>
          <a:bodyPr lIns="36000" rIns="0" rtlCol="0" anchor="ctr"/>
          <a:lstStyle/>
          <a:p>
            <a:pPr marL="179388"/>
            <a:r>
              <a:rPr lang="ja-JP" altLang="en-US" sz="1400" dirty="0" smtClean="0">
                <a:solidFill>
                  <a:prstClr val="black"/>
                </a:solidFill>
                <a:latin typeface="Arial" panose="020B0604020202020204" pitchFamily="34" charset="0"/>
                <a:cs typeface="Arial" panose="020B0604020202020204" pitchFamily="34" charset="0"/>
              </a:rPr>
              <a:t>「調剤基本料の特例」</a:t>
            </a:r>
            <a:r>
              <a:rPr lang="en-US" altLang="ja-JP" sz="1400" dirty="0" smtClean="0">
                <a:solidFill>
                  <a:prstClr val="black"/>
                </a:solidFill>
                <a:latin typeface="Arial" panose="020B0604020202020204" pitchFamily="34" charset="0"/>
                <a:cs typeface="Arial" panose="020B0604020202020204" pitchFamily="34" charset="0"/>
              </a:rPr>
              <a:t>(25</a:t>
            </a:r>
            <a:r>
              <a:rPr lang="ja-JP" altLang="en-US" sz="1400" dirty="0" smtClean="0">
                <a:solidFill>
                  <a:prstClr val="black"/>
                </a:solidFill>
                <a:latin typeface="Arial" panose="020B0604020202020204" pitchFamily="34" charset="0"/>
                <a:cs typeface="Arial" panose="020B0604020202020204" pitchFamily="34" charset="0"/>
              </a:rPr>
              <a:t>点</a:t>
            </a:r>
            <a:r>
              <a:rPr lang="en-US" altLang="ja-JP" sz="1400" dirty="0" smtClean="0">
                <a:solidFill>
                  <a:prstClr val="black"/>
                </a:solidFill>
                <a:latin typeface="Arial" panose="020B0604020202020204" pitchFamily="34" charset="0"/>
                <a:cs typeface="Arial" panose="020B0604020202020204" pitchFamily="34" charset="0"/>
              </a:rPr>
              <a:t>)</a:t>
            </a:r>
            <a:r>
              <a:rPr lang="ja-JP" altLang="en-US" sz="1400" dirty="0" smtClean="0">
                <a:solidFill>
                  <a:prstClr val="black"/>
                </a:solidFill>
                <a:latin typeface="Arial" panose="020B0604020202020204" pitchFamily="34" charset="0"/>
                <a:cs typeface="Arial" panose="020B0604020202020204" pitchFamily="34" charset="0"/>
              </a:rPr>
              <a:t>の適用対象のいわゆる大型門前薬局</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63" name="正方形/長方形 62"/>
          <p:cNvSpPr/>
          <p:nvPr/>
        </p:nvSpPr>
        <p:spPr>
          <a:xfrm>
            <a:off x="3523813" y="1855702"/>
            <a:ext cx="2806220" cy="981674"/>
          </a:xfrm>
          <a:prstGeom prst="rect">
            <a:avLst/>
          </a:prstGeom>
        </p:spPr>
        <p:style>
          <a:lnRef idx="1">
            <a:schemeClr val="accent1"/>
          </a:lnRef>
          <a:fillRef idx="2">
            <a:schemeClr val="accent1"/>
          </a:fillRef>
          <a:effectRef idx="1">
            <a:schemeClr val="accent1"/>
          </a:effectRef>
          <a:fontRef idx="minor">
            <a:schemeClr val="dk1"/>
          </a:fontRef>
        </p:style>
        <p:txBody>
          <a:bodyPr lIns="36000" rIns="0" rtlCol="0" anchor="ctr"/>
          <a:lstStyle/>
          <a:p>
            <a:pPr marL="179388"/>
            <a:r>
              <a:rPr lang="ja-JP" altLang="en-US" sz="1400" dirty="0" smtClean="0">
                <a:solidFill>
                  <a:prstClr val="black"/>
                </a:solidFill>
                <a:latin typeface="Arial" panose="020B0604020202020204" pitchFamily="34" charset="0"/>
                <a:cs typeface="Arial" panose="020B0604020202020204" pitchFamily="34" charset="0"/>
              </a:rPr>
              <a:t>今回新たに「調剤基本料の特例」</a:t>
            </a:r>
            <a:r>
              <a:rPr lang="en-US" altLang="ja-JP" sz="1400" dirty="0" smtClean="0">
                <a:solidFill>
                  <a:prstClr val="black"/>
                </a:solidFill>
                <a:latin typeface="Arial" panose="020B0604020202020204" pitchFamily="34" charset="0"/>
                <a:cs typeface="Arial" panose="020B0604020202020204" pitchFamily="34" charset="0"/>
              </a:rPr>
              <a:t>(25</a:t>
            </a:r>
            <a:r>
              <a:rPr lang="ja-JP" altLang="en-US" sz="1400" dirty="0" smtClean="0">
                <a:solidFill>
                  <a:prstClr val="black"/>
                </a:solidFill>
                <a:latin typeface="Arial" panose="020B0604020202020204" pitchFamily="34" charset="0"/>
                <a:cs typeface="Arial" panose="020B0604020202020204" pitchFamily="34" charset="0"/>
              </a:rPr>
              <a:t>点</a:t>
            </a:r>
            <a:r>
              <a:rPr lang="en-US" altLang="ja-JP" sz="1400" dirty="0" smtClean="0">
                <a:solidFill>
                  <a:prstClr val="black"/>
                </a:solidFill>
                <a:latin typeface="Arial" panose="020B0604020202020204" pitchFamily="34" charset="0"/>
                <a:cs typeface="Arial" panose="020B0604020202020204" pitchFamily="34" charset="0"/>
              </a:rPr>
              <a:t>)</a:t>
            </a:r>
            <a:r>
              <a:rPr lang="ja-JP" altLang="en-US" sz="1400" dirty="0" smtClean="0">
                <a:solidFill>
                  <a:prstClr val="black"/>
                </a:solidFill>
                <a:latin typeface="Arial" panose="020B0604020202020204" pitchFamily="34" charset="0"/>
                <a:cs typeface="Arial" panose="020B0604020202020204" pitchFamily="34" charset="0"/>
              </a:rPr>
              <a:t>の適用対象とするいわゆる大型門前薬局</a:t>
            </a:r>
            <a:endParaRPr lang="ja-JP" altLang="en-US" sz="1400" dirty="0">
              <a:solidFill>
                <a:prstClr val="black"/>
              </a:solidFill>
              <a:latin typeface="Arial" panose="020B0604020202020204" pitchFamily="34" charset="0"/>
              <a:cs typeface="Arial" panose="020B0604020202020204" pitchFamily="34" charset="0"/>
            </a:endParaRPr>
          </a:p>
        </p:txBody>
      </p:sp>
      <p:cxnSp>
        <p:nvCxnSpPr>
          <p:cNvPr id="64" name="直線コネクタ 63"/>
          <p:cNvCxnSpPr/>
          <p:nvPr/>
        </p:nvCxnSpPr>
        <p:spPr>
          <a:xfrm>
            <a:off x="3466236" y="1854116"/>
            <a:ext cx="5184576"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274548" y="3870340"/>
            <a:ext cx="2376264"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466239" y="2862228"/>
            <a:ext cx="2920146"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23806" y="1855702"/>
            <a:ext cx="0" cy="104253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330026" y="2827810"/>
            <a:ext cx="0" cy="104253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8650918" y="1854116"/>
            <a:ext cx="1" cy="198022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696016" y="6102827"/>
            <a:ext cx="0" cy="432048"/>
          </a:xfrm>
          <a:prstGeom prst="line">
            <a:avLst/>
          </a:prstGeom>
        </p:spPr>
        <p:style>
          <a:lnRef idx="3">
            <a:schemeClr val="dk1"/>
          </a:lnRef>
          <a:fillRef idx="0">
            <a:schemeClr val="dk1"/>
          </a:fillRef>
          <a:effectRef idx="2">
            <a:schemeClr val="dk1"/>
          </a:effectRef>
          <a:fontRef idx="minor">
            <a:schemeClr val="tx1"/>
          </a:fontRef>
        </p:style>
      </p:cxnSp>
      <p:sp>
        <p:nvSpPr>
          <p:cNvPr id="71" name="テキスト ボックス 70"/>
          <p:cNvSpPr txBox="1"/>
          <p:nvPr/>
        </p:nvSpPr>
        <p:spPr>
          <a:xfrm>
            <a:off x="1441881" y="6570393"/>
            <a:ext cx="800219" cy="369332"/>
          </a:xfrm>
          <a:prstGeom prst="rect">
            <a:avLst/>
          </a:prstGeom>
          <a:noFill/>
        </p:spPr>
        <p:txBody>
          <a:bodyPr wrap="none" rtlCol="0">
            <a:spAutoFit/>
          </a:bodyPr>
          <a:lstStyle/>
          <a:p>
            <a:r>
              <a:rPr lang="en-US" altLang="ja-JP" dirty="0">
                <a:solidFill>
                  <a:prstClr val="black"/>
                </a:solidFill>
                <a:latin typeface="Arial" panose="020B0604020202020204" pitchFamily="34" charset="0"/>
                <a:cs typeface="Arial" panose="020B0604020202020204" pitchFamily="34" charset="0"/>
              </a:rPr>
              <a:t>6</a:t>
            </a:r>
            <a:r>
              <a:rPr lang="en-US" altLang="ja-JP" dirty="0" smtClean="0">
                <a:solidFill>
                  <a:prstClr val="black"/>
                </a:solidFill>
                <a:latin typeface="Arial" panose="020B0604020202020204" pitchFamily="34" charset="0"/>
                <a:cs typeface="Arial" panose="020B0604020202020204" pitchFamily="34" charset="0"/>
              </a:rPr>
              <a:t>00</a:t>
            </a:r>
            <a:r>
              <a:rPr lang="ja-JP" altLang="en-US" dirty="0" smtClean="0">
                <a:solidFill>
                  <a:prstClr val="black"/>
                </a:solidFill>
                <a:latin typeface="Arial" panose="020B0604020202020204" pitchFamily="34" charset="0"/>
                <a:cs typeface="Arial" panose="020B0604020202020204" pitchFamily="34" charset="0"/>
              </a:rPr>
              <a:t>枚</a:t>
            </a:r>
            <a:endParaRPr lang="ja-JP" altLang="en-US" dirty="0">
              <a:solidFill>
                <a:prstClr val="black"/>
              </a:solidFill>
              <a:latin typeface="Arial" panose="020B0604020202020204" pitchFamily="34" charset="0"/>
              <a:cs typeface="Arial" panose="020B0604020202020204" pitchFamily="34" charset="0"/>
            </a:endParaRPr>
          </a:p>
        </p:txBody>
      </p:sp>
      <p:sp>
        <p:nvSpPr>
          <p:cNvPr id="72" name="テキスト ボックス 71"/>
          <p:cNvSpPr txBox="1"/>
          <p:nvPr/>
        </p:nvSpPr>
        <p:spPr>
          <a:xfrm>
            <a:off x="128577" y="1700808"/>
            <a:ext cx="838691" cy="369332"/>
          </a:xfrm>
          <a:prstGeom prst="rect">
            <a:avLst/>
          </a:prstGeom>
          <a:noFill/>
        </p:spPr>
        <p:txBody>
          <a:bodyPr wrap="none" rtlCol="0">
            <a:spAutoFit/>
          </a:bodyPr>
          <a:lstStyle/>
          <a:p>
            <a:r>
              <a:rPr lang="en-US" altLang="ja-JP" dirty="0" smtClean="0">
                <a:solidFill>
                  <a:prstClr val="black"/>
                </a:solidFill>
                <a:latin typeface="Arial" panose="020B0604020202020204" pitchFamily="34" charset="0"/>
                <a:cs typeface="Arial" panose="020B0604020202020204" pitchFamily="34" charset="0"/>
              </a:rPr>
              <a:t>100 %</a:t>
            </a:r>
          </a:p>
        </p:txBody>
      </p:sp>
      <p:cxnSp>
        <p:nvCxnSpPr>
          <p:cNvPr id="73" name="直線コネクタ 72"/>
          <p:cNvCxnSpPr/>
          <p:nvPr/>
        </p:nvCxnSpPr>
        <p:spPr>
          <a:xfrm>
            <a:off x="801941" y="1854116"/>
            <a:ext cx="468052" cy="0"/>
          </a:xfrm>
          <a:prstGeom prst="line">
            <a:avLst/>
          </a:prstGeom>
        </p:spPr>
        <p:style>
          <a:lnRef idx="3">
            <a:schemeClr val="dk1"/>
          </a:lnRef>
          <a:fillRef idx="0">
            <a:schemeClr val="dk1"/>
          </a:fillRef>
          <a:effectRef idx="2">
            <a:schemeClr val="dk1"/>
          </a:effectRef>
          <a:fontRef idx="minor">
            <a:schemeClr val="tx1"/>
          </a:fontRef>
        </p:style>
      </p:cxnSp>
      <p:sp>
        <p:nvSpPr>
          <p:cNvPr id="74" name="テキスト ボックス 73"/>
          <p:cNvSpPr txBox="1"/>
          <p:nvPr/>
        </p:nvSpPr>
        <p:spPr>
          <a:xfrm>
            <a:off x="7300067" y="6458250"/>
            <a:ext cx="1768122" cy="307777"/>
          </a:xfrm>
          <a:prstGeom prst="rect">
            <a:avLst/>
          </a:prstGeom>
          <a:noFill/>
        </p:spPr>
        <p:txBody>
          <a:bodyPr wrap="square" rtlCol="0">
            <a:spAutoFit/>
          </a:bodyPr>
          <a:lstStyle/>
          <a:p>
            <a:r>
              <a:rPr lang="ja-JP" altLang="en-US" sz="1400" dirty="0" smtClean="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処方せん受付回数</a:t>
            </a:r>
            <a:endParaRPr lang="ja-JP" altLang="en-US" sz="140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5" name="タイトル 1"/>
          <p:cNvSpPr txBox="1">
            <a:spLocks/>
          </p:cNvSpPr>
          <p:nvPr/>
        </p:nvSpPr>
        <p:spPr>
          <a:xfrm>
            <a:off x="1203018" y="4153418"/>
            <a:ext cx="4097993" cy="81205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rgbClr val="A5A5A5">
                    <a:lumMod val="75000"/>
                  </a:srgbClr>
                </a:solidFill>
              </a:rPr>
              <a:t>調剤基本料　</a:t>
            </a:r>
            <a:r>
              <a:rPr lang="en-US" altLang="ja-JP" sz="3600" b="1" dirty="0" smtClean="0">
                <a:solidFill>
                  <a:srgbClr val="A5A5A5">
                    <a:lumMod val="75000"/>
                  </a:srgbClr>
                </a:solidFill>
              </a:rPr>
              <a:t>41</a:t>
            </a:r>
            <a:r>
              <a:rPr lang="ja-JP" altLang="en-US" sz="3600" b="1" dirty="0" smtClean="0">
                <a:solidFill>
                  <a:srgbClr val="A5A5A5">
                    <a:lumMod val="75000"/>
                  </a:srgbClr>
                </a:solidFill>
              </a:rPr>
              <a:t>点</a:t>
            </a:r>
            <a:endParaRPr lang="ja-JP" altLang="en-US" sz="3600" b="1" dirty="0">
              <a:solidFill>
                <a:srgbClr val="A5A5A5">
                  <a:lumMod val="75000"/>
                </a:srgbClr>
              </a:solidFill>
            </a:endParaRPr>
          </a:p>
        </p:txBody>
      </p:sp>
      <p:sp>
        <p:nvSpPr>
          <p:cNvPr id="76" name="正方形/長方形 75"/>
          <p:cNvSpPr/>
          <p:nvPr/>
        </p:nvSpPr>
        <p:spPr>
          <a:xfrm>
            <a:off x="2278112" y="3141555"/>
            <a:ext cx="3636404" cy="646331"/>
          </a:xfrm>
          <a:prstGeom prst="rect">
            <a:avLst/>
          </a:prstGeom>
        </p:spPr>
        <p:txBody>
          <a:bodyPr wrap="square">
            <a:spAutoFit/>
          </a:bodyPr>
          <a:lstStyle/>
          <a:p>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そのほかの要件を満たせば、基準</a:t>
            </a:r>
            <a:r>
              <a:rPr lang="ja-JP" altLang="en-US" b="1" dirty="0">
                <a:solidFill>
                  <a:srgbClr val="44546A">
                    <a:lumMod val="60000"/>
                    <a:lumOff val="40000"/>
                  </a:srgbClr>
                </a:solidFill>
                <a:latin typeface="Arial" panose="020B0604020202020204" pitchFamily="34" charset="0"/>
                <a:cs typeface="Arial" panose="020B0604020202020204" pitchFamily="34" charset="0"/>
              </a:rPr>
              <a:t>調剤</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加算</a:t>
            </a:r>
            <a:r>
              <a:rPr lang="en-US" altLang="ja-JP" b="1" dirty="0" smtClean="0">
                <a:solidFill>
                  <a:srgbClr val="44546A">
                    <a:lumMod val="60000"/>
                    <a:lumOff val="40000"/>
                  </a:srgbClr>
                </a:solidFill>
                <a:latin typeface="Arial" panose="020B0604020202020204" pitchFamily="34" charset="0"/>
                <a:cs typeface="Arial" panose="020B0604020202020204" pitchFamily="34" charset="0"/>
              </a:rPr>
              <a:t>1</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　</a:t>
            </a:r>
            <a:r>
              <a:rPr lang="en-US" altLang="ja-JP" b="1" dirty="0" smtClean="0">
                <a:solidFill>
                  <a:srgbClr val="44546A">
                    <a:lumMod val="60000"/>
                    <a:lumOff val="40000"/>
                  </a:srgbClr>
                </a:solidFill>
                <a:latin typeface="Arial" panose="020B0604020202020204" pitchFamily="34" charset="0"/>
                <a:cs typeface="Arial" panose="020B0604020202020204" pitchFamily="34" charset="0"/>
              </a:rPr>
              <a:t>(12</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点</a:t>
            </a:r>
            <a:r>
              <a:rPr lang="en-US" altLang="ja-JP" b="1" dirty="0" smtClean="0">
                <a:solidFill>
                  <a:srgbClr val="44546A">
                    <a:lumMod val="60000"/>
                    <a:lumOff val="40000"/>
                  </a:srgbClr>
                </a:solidFill>
                <a:latin typeface="Arial" panose="020B0604020202020204" pitchFamily="34" charset="0"/>
                <a:cs typeface="Arial" panose="020B0604020202020204" pitchFamily="34" charset="0"/>
              </a:rPr>
              <a:t>)</a:t>
            </a:r>
            <a:r>
              <a:rPr lang="ja-JP" altLang="en-US" b="1" dirty="0" smtClean="0">
                <a:solidFill>
                  <a:srgbClr val="44546A">
                    <a:lumMod val="60000"/>
                    <a:lumOff val="40000"/>
                  </a:srgbClr>
                </a:solidFill>
                <a:latin typeface="Arial" panose="020B0604020202020204" pitchFamily="34" charset="0"/>
                <a:cs typeface="Arial" panose="020B0604020202020204" pitchFamily="34" charset="0"/>
              </a:rPr>
              <a:t>が算定可能</a:t>
            </a:r>
            <a:endParaRPr lang="ja-JP" altLang="en-US" b="1" dirty="0">
              <a:solidFill>
                <a:srgbClr val="44546A">
                  <a:lumMod val="60000"/>
                  <a:lumOff val="40000"/>
                </a:srgbClr>
              </a:solidFill>
              <a:latin typeface="Arial" panose="020B0604020202020204" pitchFamily="34" charset="0"/>
              <a:cs typeface="Arial" panose="020B0604020202020204" pitchFamily="34" charset="0"/>
            </a:endParaRPr>
          </a:p>
        </p:txBody>
      </p:sp>
      <p:cxnSp>
        <p:nvCxnSpPr>
          <p:cNvPr id="77" name="直線コネクタ 76"/>
          <p:cNvCxnSpPr/>
          <p:nvPr/>
        </p:nvCxnSpPr>
        <p:spPr>
          <a:xfrm>
            <a:off x="1162067" y="1923051"/>
            <a:ext cx="2304255"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1161980" y="6262437"/>
            <a:ext cx="7344816" cy="2101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466317" y="2955250"/>
            <a:ext cx="2833251" cy="2101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439198" y="1985512"/>
            <a:ext cx="0" cy="94872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V="1">
            <a:off x="1161980" y="1926126"/>
            <a:ext cx="0" cy="4377496"/>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1331556" y="4821571"/>
            <a:ext cx="3636404" cy="646331"/>
          </a:xfrm>
          <a:prstGeom prst="rect">
            <a:avLst/>
          </a:prstGeom>
        </p:spPr>
        <p:txBody>
          <a:bodyPr wrap="square">
            <a:spAutoFit/>
          </a:bodyPr>
          <a:lstStyle/>
          <a:p>
            <a:r>
              <a:rPr lang="ja-JP" altLang="en-US" b="1" dirty="0" smtClean="0">
                <a:solidFill>
                  <a:srgbClr val="70AD47">
                    <a:lumMod val="75000"/>
                  </a:srgbClr>
                </a:solidFill>
                <a:latin typeface="Arial" panose="020B0604020202020204" pitchFamily="34" charset="0"/>
                <a:cs typeface="Arial" panose="020B0604020202020204" pitchFamily="34" charset="0"/>
              </a:rPr>
              <a:t>そのほかの要件を満たせば、基準</a:t>
            </a:r>
            <a:r>
              <a:rPr lang="ja-JP" altLang="en-US" b="1" dirty="0">
                <a:solidFill>
                  <a:srgbClr val="70AD47">
                    <a:lumMod val="75000"/>
                  </a:srgbClr>
                </a:solidFill>
                <a:latin typeface="Arial" panose="020B0604020202020204" pitchFamily="34" charset="0"/>
                <a:cs typeface="Arial" panose="020B0604020202020204" pitchFamily="34" charset="0"/>
              </a:rPr>
              <a:t>調剤</a:t>
            </a:r>
            <a:r>
              <a:rPr lang="ja-JP" altLang="en-US" b="1" dirty="0" smtClean="0">
                <a:solidFill>
                  <a:srgbClr val="70AD47">
                    <a:lumMod val="75000"/>
                  </a:srgbClr>
                </a:solidFill>
                <a:latin typeface="Arial" panose="020B0604020202020204" pitchFamily="34" charset="0"/>
                <a:cs typeface="Arial" panose="020B0604020202020204" pitchFamily="34" charset="0"/>
              </a:rPr>
              <a:t>加算</a:t>
            </a:r>
            <a:r>
              <a:rPr lang="en-US" altLang="ja-JP" b="1" dirty="0" smtClean="0">
                <a:solidFill>
                  <a:srgbClr val="70AD47">
                    <a:lumMod val="75000"/>
                  </a:srgbClr>
                </a:solidFill>
                <a:latin typeface="Arial" panose="020B0604020202020204" pitchFamily="34" charset="0"/>
                <a:cs typeface="Arial" panose="020B0604020202020204" pitchFamily="34" charset="0"/>
              </a:rPr>
              <a:t>2</a:t>
            </a:r>
            <a:r>
              <a:rPr lang="ja-JP" altLang="en-US" b="1" dirty="0" smtClean="0">
                <a:solidFill>
                  <a:srgbClr val="70AD47">
                    <a:lumMod val="75000"/>
                  </a:srgbClr>
                </a:solidFill>
                <a:latin typeface="Arial" panose="020B0604020202020204" pitchFamily="34" charset="0"/>
                <a:cs typeface="Arial" panose="020B0604020202020204" pitchFamily="34" charset="0"/>
              </a:rPr>
              <a:t>　</a:t>
            </a:r>
            <a:r>
              <a:rPr lang="en-US" altLang="ja-JP" b="1" dirty="0" smtClean="0">
                <a:solidFill>
                  <a:srgbClr val="70AD47">
                    <a:lumMod val="75000"/>
                  </a:srgbClr>
                </a:solidFill>
                <a:latin typeface="Arial" panose="020B0604020202020204" pitchFamily="34" charset="0"/>
                <a:cs typeface="Arial" panose="020B0604020202020204" pitchFamily="34" charset="0"/>
              </a:rPr>
              <a:t>(36</a:t>
            </a:r>
            <a:r>
              <a:rPr lang="ja-JP" altLang="en-US" b="1" dirty="0" smtClean="0">
                <a:solidFill>
                  <a:srgbClr val="70AD47">
                    <a:lumMod val="75000"/>
                  </a:srgbClr>
                </a:solidFill>
                <a:latin typeface="Arial" panose="020B0604020202020204" pitchFamily="34" charset="0"/>
                <a:cs typeface="Arial" panose="020B0604020202020204" pitchFamily="34" charset="0"/>
              </a:rPr>
              <a:t>点</a:t>
            </a:r>
            <a:r>
              <a:rPr lang="en-US" altLang="ja-JP" b="1" dirty="0" smtClean="0">
                <a:solidFill>
                  <a:srgbClr val="70AD47">
                    <a:lumMod val="75000"/>
                  </a:srgbClr>
                </a:solidFill>
                <a:latin typeface="Arial" panose="020B0604020202020204" pitchFamily="34" charset="0"/>
                <a:cs typeface="Arial" panose="020B0604020202020204" pitchFamily="34" charset="0"/>
              </a:rPr>
              <a:t>)</a:t>
            </a:r>
            <a:r>
              <a:rPr lang="ja-JP" altLang="en-US" b="1" dirty="0" smtClean="0">
                <a:solidFill>
                  <a:srgbClr val="70AD47">
                    <a:lumMod val="75000"/>
                  </a:srgbClr>
                </a:solidFill>
                <a:latin typeface="Arial" panose="020B0604020202020204" pitchFamily="34" charset="0"/>
                <a:cs typeface="Arial" panose="020B0604020202020204" pitchFamily="34" charset="0"/>
              </a:rPr>
              <a:t>が算定可能</a:t>
            </a:r>
            <a:endParaRPr lang="ja-JP" altLang="en-US" b="1" dirty="0">
              <a:solidFill>
                <a:srgbClr val="70AD47">
                  <a:lumMod val="75000"/>
                </a:srgbClr>
              </a:solidFill>
              <a:latin typeface="Arial" panose="020B0604020202020204" pitchFamily="34" charset="0"/>
              <a:cs typeface="Arial" panose="020B0604020202020204" pitchFamily="34" charset="0"/>
            </a:endParaRPr>
          </a:p>
        </p:txBody>
      </p:sp>
      <p:cxnSp>
        <p:nvCxnSpPr>
          <p:cNvPr id="83" name="直線コネクタ 82"/>
          <p:cNvCxnSpPr/>
          <p:nvPr/>
        </p:nvCxnSpPr>
        <p:spPr>
          <a:xfrm flipV="1">
            <a:off x="1071970" y="1989658"/>
            <a:ext cx="2945" cy="4313967"/>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1071971" y="6303820"/>
            <a:ext cx="7578838" cy="15229"/>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8612291" y="3996355"/>
            <a:ext cx="0" cy="2266082"/>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1810067" y="3999366"/>
            <a:ext cx="6840757" cy="14990"/>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999963" y="1989654"/>
            <a:ext cx="624046" cy="0"/>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1666036" y="1985512"/>
            <a:ext cx="0" cy="2010844"/>
          </a:xfrm>
          <a:prstGeom prst="line">
            <a:avLst/>
          </a:prstGeom>
          <a:ln w="571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8523362" y="4110397"/>
            <a:ext cx="0" cy="2184134"/>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6192162" y="4068684"/>
            <a:ext cx="2338573" cy="19036"/>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flipV="1">
            <a:off x="6244901" y="2955257"/>
            <a:ext cx="29691" cy="1041105"/>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2" name="角丸四角形吹き出し 91"/>
          <p:cNvSpPr/>
          <p:nvPr/>
        </p:nvSpPr>
        <p:spPr>
          <a:xfrm>
            <a:off x="5026643" y="4116733"/>
            <a:ext cx="4793632" cy="1969510"/>
          </a:xfrm>
          <a:prstGeom prst="wedgeRoundRectCallout">
            <a:avLst>
              <a:gd name="adj1" fmla="val -24402"/>
              <a:gd name="adj2" fmla="val -126039"/>
              <a:gd name="adj3" fmla="val 16667"/>
            </a:avLst>
          </a:prstGeom>
        </p:spPr>
        <p:style>
          <a:lnRef idx="2">
            <a:schemeClr val="dk1"/>
          </a:lnRef>
          <a:fillRef idx="1">
            <a:schemeClr val="lt1"/>
          </a:fillRef>
          <a:effectRef idx="0">
            <a:schemeClr val="dk1"/>
          </a:effectRef>
          <a:fontRef idx="minor">
            <a:schemeClr val="dk1"/>
          </a:fontRef>
        </p:style>
        <p:txBody>
          <a:bodyPr lIns="36000" rIns="0" rtlCol="0" anchor="ctr"/>
          <a:lstStyle/>
          <a:p>
            <a:pPr marL="179388" indent="-179388"/>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○処方せん枚数月</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4,000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枚超かつ集中率</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70%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超の薬局</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又</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は</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2,500</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枚超</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かつ</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90</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超の</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薬局は「調剤</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基本料の</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特例」</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(25</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点</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の適用対象。基準</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加算</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1､2</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とも、算定不可。</a:t>
            </a:r>
            <a:endPar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179388" indent="-179388"/>
            <a:endParaRPr lang="en-US" altLang="ja-JP" sz="8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179388" indent="-179388"/>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ただし</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、今回</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新たに</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調剤基本料の特例</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の適用対象</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とする</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2,500</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枚超かつ</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90%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超（</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4,000</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枚超かつ集中率</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70%</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超を除く）の薬局のいわゆる</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大型門前</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薬局は</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24</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時間開局した場合は</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、特例の適用除外（</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41</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点）とし、基準</a:t>
            </a:r>
            <a:r>
              <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調剤加算</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１</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(12</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点</a:t>
            </a:r>
            <a:r>
              <a:rPr lang="en-US" altLang="ja-JP"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ja-JP" altLang="en-US" sz="140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のみ算定可能とする。</a:t>
            </a:r>
            <a:endParaRPr lang="ja-JP" altLang="en-US" sz="1400" b="1"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93"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2271883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2457583" y="2781301"/>
            <a:ext cx="5303838" cy="1076325"/>
          </a:xfrm>
          <a:prstGeom prst="rect">
            <a:avLst/>
          </a:prstGeom>
        </p:spPr>
        <p:txBody>
          <a:bodyPr wrap="none" fromWordArt="1">
            <a:prstTxWarp prst="textPlain">
              <a:avLst>
                <a:gd name="adj" fmla="val 50000"/>
              </a:avLst>
            </a:prstTxWarp>
          </a:bodyPr>
          <a:lstStyle/>
          <a:p>
            <a:pPr algn="ctr"/>
            <a:r>
              <a:rPr lang="en-US" altLang="ja-JP" sz="4800" kern="10">
                <a:ln w="19050">
                  <a:solidFill>
                    <a:srgbClr val="99CCFF"/>
                  </a:solidFill>
                  <a:round/>
                  <a:headEnd/>
                  <a:tailEnd/>
                </a:ln>
                <a:solidFill>
                  <a:srgbClr val="0066CC"/>
                </a:solidFill>
                <a:effectLst>
                  <a:outerShdw dist="35921" dir="2700000" algn="ctr" rotWithShape="0">
                    <a:srgbClr val="990000"/>
                  </a:outerShdw>
                </a:effectLst>
                <a:latin typeface="ＭＳ Ｐゴシック"/>
                <a:ea typeface="ＭＳ Ｐゴシック"/>
              </a:rPr>
              <a:t>THE  END</a:t>
            </a:r>
            <a:endParaRPr lang="ja-JP" altLang="en-US" sz="4800" kern="10">
              <a:ln w="19050">
                <a:solidFill>
                  <a:srgbClr val="99CCFF"/>
                </a:solidFill>
                <a:round/>
                <a:headEnd/>
                <a:tailEnd/>
              </a:ln>
              <a:solidFill>
                <a:srgbClr val="0066CC"/>
              </a:solidFill>
              <a:effectLst>
                <a:outerShdw dist="35921" dir="2700000" algn="ctr" rotWithShape="0">
                  <a:srgbClr val="990000"/>
                </a:outerShdw>
              </a:effectLst>
              <a:latin typeface="ＭＳ Ｐゴシック"/>
              <a:ea typeface="ＭＳ Ｐゴシック"/>
            </a:endParaRPr>
          </a:p>
        </p:txBody>
      </p:sp>
      <p:sp>
        <p:nvSpPr>
          <p:cNvPr id="104451" name="WordArt 3"/>
          <p:cNvSpPr>
            <a:spLocks noChangeArrowheads="1" noChangeShapeType="1" noTextEdit="1"/>
          </p:cNvSpPr>
          <p:nvPr/>
        </p:nvSpPr>
        <p:spPr bwMode="auto">
          <a:xfrm>
            <a:off x="1286405" y="5516563"/>
            <a:ext cx="7255802" cy="569912"/>
          </a:xfrm>
          <a:prstGeom prst="rect">
            <a:avLst/>
          </a:prstGeom>
        </p:spPr>
        <p:txBody>
          <a:bodyPr wrap="none" fromWordArt="1">
            <a:prstTxWarp prst="textPlain">
              <a:avLst>
                <a:gd name="adj" fmla="val 50000"/>
              </a:avLst>
            </a:prstTxWarp>
          </a:bodyPr>
          <a:lstStyle/>
          <a:p>
            <a:pPr algn="ctr"/>
            <a:r>
              <a:rPr lang="ja-JP" altLang="en-US" sz="2800" kern="10">
                <a:ln w="9525">
                  <a:solidFill>
                    <a:srgbClr val="000000"/>
                  </a:solidFill>
                  <a:round/>
                  <a:headEnd/>
                  <a:tailEnd/>
                </a:ln>
                <a:solidFill>
                  <a:srgbClr val="FFFFFF"/>
                </a:solidFill>
                <a:latin typeface="ＭＳ Ｐゴシック"/>
                <a:ea typeface="ＭＳ Ｐゴシック"/>
              </a:rPr>
              <a:t>ご清聴ありがとうございました</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19125" y="1585913"/>
            <a:ext cx="8502650" cy="1828800"/>
          </a:xfrm>
          <a:prstGeom prst="rect">
            <a:avLst/>
          </a:prstGeom>
          <a:noFill/>
          <a:ln w="9525">
            <a:noFill/>
            <a:miter lim="800000"/>
            <a:headEnd/>
            <a:tailEnd/>
          </a:ln>
          <a:effectLst/>
        </p:spPr>
        <p:txBody>
          <a:bodyPr anchor="ctr"/>
          <a:lstStyle/>
          <a:p>
            <a:pPr fontAlgn="base">
              <a:spcBef>
                <a:spcPct val="0"/>
              </a:spcBef>
              <a:spcAft>
                <a:spcPct val="0"/>
              </a:spcAft>
              <a:defRPr/>
            </a:pPr>
            <a:endParaRPr lang="ja-JP" altLang="en-US" sz="3600" b="1">
              <a:solidFill>
                <a:prstClr val="white"/>
              </a:solidFill>
              <a:effectLst>
                <a:outerShdw blurRad="38100" dist="38100" dir="2700000" algn="tl">
                  <a:srgbClr val="C0C0C0"/>
                </a:outerShdw>
              </a:effectLst>
              <a:latin typeface="Times New Roman" pitchFamily="18" charset="0"/>
            </a:endParaRPr>
          </a:p>
        </p:txBody>
      </p:sp>
      <p:sp>
        <p:nvSpPr>
          <p:cNvPr id="5124" name="Text Box 5"/>
          <p:cNvSpPr txBox="1">
            <a:spLocks noChangeArrowheads="1"/>
          </p:cNvSpPr>
          <p:nvPr/>
        </p:nvSpPr>
        <p:spPr bwMode="auto">
          <a:xfrm>
            <a:off x="541743" y="1253744"/>
            <a:ext cx="8992790" cy="2739211"/>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400"/>
              </a:lnSpc>
              <a:spcBef>
                <a:spcPct val="0"/>
              </a:spcBef>
              <a:defRPr/>
            </a:pPr>
            <a:r>
              <a:rPr lang="ja-JP" altLang="en-US" sz="2000" dirty="0">
                <a:solidFill>
                  <a:srgbClr val="000000"/>
                </a:solidFill>
                <a:latin typeface="ＭＳ Ｐゴシック"/>
              </a:rPr>
              <a:t>○　</a:t>
            </a:r>
            <a:r>
              <a:rPr lang="ja-JP" altLang="en-US" sz="2000" spc="-100" dirty="0">
                <a:solidFill>
                  <a:srgbClr val="000000"/>
                </a:solidFill>
                <a:latin typeface="ＭＳ Ｐゴシック"/>
              </a:rPr>
              <a:t>診療報酬</a:t>
            </a:r>
            <a:r>
              <a:rPr lang="ja-JP" altLang="en-US" sz="2000" spc="-100" dirty="0" smtClean="0">
                <a:solidFill>
                  <a:srgbClr val="000000"/>
                </a:solidFill>
                <a:latin typeface="ＭＳ Ｐゴシック"/>
              </a:rPr>
              <a:t>と介護報酬の</a:t>
            </a:r>
            <a:r>
              <a:rPr lang="ja-JP" altLang="en-US" sz="2000" spc="-100" dirty="0">
                <a:solidFill>
                  <a:srgbClr val="000000"/>
                </a:solidFill>
                <a:latin typeface="ＭＳ Ｐゴシック"/>
              </a:rPr>
              <a:t>同時改定であり</a:t>
            </a:r>
            <a:r>
              <a:rPr lang="ja-JP" altLang="en-US" sz="2000" dirty="0" smtClean="0">
                <a:solidFill>
                  <a:srgbClr val="000000"/>
                </a:solidFill>
                <a:latin typeface="ＭＳ Ｐゴシック"/>
              </a:rPr>
              <a:t>、医療法改正による対応に先駆けて、</a:t>
            </a:r>
            <a:endParaRPr lang="en-US" altLang="ja-JP" sz="2000" dirty="0" smtClean="0">
              <a:solidFill>
                <a:srgbClr val="000000"/>
              </a:solidFill>
              <a:latin typeface="ＭＳ Ｐゴシック"/>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a:t>
            </a:r>
            <a:r>
              <a:rPr lang="ja-JP" altLang="ja-JP" sz="2000" kern="100" dirty="0">
                <a:solidFill>
                  <a:srgbClr val="000000"/>
                </a:solidFill>
                <a:latin typeface="ＭＳ Ｐゴシック"/>
                <a:cs typeface="Times New Roman"/>
              </a:rPr>
              <a:t>社会保障・税一体改革成案」に</a:t>
            </a:r>
            <a:r>
              <a:rPr lang="ja-JP" altLang="en-US" sz="2000" kern="100" dirty="0" smtClean="0">
                <a:solidFill>
                  <a:srgbClr val="000000"/>
                </a:solidFill>
                <a:latin typeface="ＭＳ Ｐゴシック"/>
                <a:cs typeface="Times New Roman"/>
              </a:rPr>
              <a:t>示された</a:t>
            </a:r>
            <a:r>
              <a:rPr lang="ja-JP" altLang="ja-JP" sz="2000" kern="100" dirty="0" smtClean="0">
                <a:solidFill>
                  <a:srgbClr val="FF0000"/>
                </a:solidFill>
                <a:latin typeface="ＭＳ Ｐゴシック"/>
                <a:cs typeface="Times New Roman"/>
              </a:rPr>
              <a:t>２０２５</a:t>
            </a:r>
            <a:r>
              <a:rPr lang="ja-JP" altLang="en-US" sz="2000" kern="100" dirty="0">
                <a:solidFill>
                  <a:srgbClr val="FF0000"/>
                </a:solidFill>
                <a:latin typeface="ＭＳ Ｐゴシック"/>
                <a:cs typeface="Times New Roman"/>
              </a:rPr>
              <a:t>（平成３７）年</a:t>
            </a:r>
            <a:r>
              <a:rPr lang="ja-JP" altLang="ja-JP" sz="2000" kern="100" dirty="0">
                <a:solidFill>
                  <a:srgbClr val="FF0000"/>
                </a:solidFill>
                <a:latin typeface="ＭＳ Ｐゴシック"/>
                <a:cs typeface="Times New Roman"/>
              </a:rPr>
              <a:t>のイメージ</a:t>
            </a:r>
            <a:r>
              <a:rPr lang="ja-JP" altLang="ja-JP" sz="2000" kern="100" dirty="0">
                <a:solidFill>
                  <a:srgbClr val="000000"/>
                </a:solidFill>
                <a:latin typeface="ＭＳ Ｐゴシック"/>
                <a:cs typeface="Times New Roman"/>
              </a:rPr>
              <a:t>を</a:t>
            </a:r>
            <a:r>
              <a:rPr lang="ja-JP" altLang="ja-JP" sz="2000" kern="100" dirty="0" smtClean="0">
                <a:solidFill>
                  <a:srgbClr val="000000"/>
                </a:solidFill>
                <a:latin typeface="ＭＳ Ｐゴシック"/>
                <a:cs typeface="Times New Roman"/>
              </a:rPr>
              <a:t>見据え</a:t>
            </a:r>
            <a:endParaRPr lang="en-US" altLang="ja-JP" sz="2000" kern="100" dirty="0" smtClean="0">
              <a:solidFill>
                <a:srgbClr val="000000"/>
              </a:solidFill>
              <a:latin typeface="ＭＳ Ｐゴシック"/>
              <a:cs typeface="Times New Roman"/>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つつ</a:t>
            </a:r>
            <a:r>
              <a:rPr lang="ja-JP" altLang="ja-JP" sz="2000" kern="100" dirty="0">
                <a:solidFill>
                  <a:srgbClr val="000000"/>
                </a:solidFill>
                <a:latin typeface="ＭＳ Ｐゴシック"/>
                <a:cs typeface="Times New Roman"/>
              </a:rPr>
              <a:t>、</a:t>
            </a:r>
            <a:r>
              <a:rPr lang="ja-JP" altLang="en-US" sz="2000" kern="100" dirty="0">
                <a:solidFill>
                  <a:srgbClr val="000000"/>
                </a:solidFill>
                <a:latin typeface="ＭＳ Ｐゴシック"/>
                <a:cs typeface="Times New Roman"/>
              </a:rPr>
              <a:t>超高齢社会の</a:t>
            </a:r>
            <a:r>
              <a:rPr lang="ja-JP" altLang="ja-JP" sz="2000" kern="100" dirty="0">
                <a:solidFill>
                  <a:srgbClr val="000000"/>
                </a:solidFill>
                <a:latin typeface="ＭＳ Ｐゴシック"/>
                <a:cs typeface="Times New Roman"/>
              </a:rPr>
              <a:t>あるべき</a:t>
            </a:r>
            <a:r>
              <a:rPr lang="ja-JP" altLang="ja-JP" sz="2000" kern="100" dirty="0" smtClean="0">
                <a:solidFill>
                  <a:srgbClr val="000000"/>
                </a:solidFill>
                <a:latin typeface="ＭＳ Ｐゴシック"/>
                <a:cs typeface="Times New Roman"/>
              </a:rPr>
              <a:t>医療の実現に</a:t>
            </a:r>
            <a:r>
              <a:rPr lang="ja-JP" altLang="ja-JP" sz="2000" kern="100" dirty="0">
                <a:solidFill>
                  <a:srgbClr val="000000"/>
                </a:solidFill>
                <a:latin typeface="ＭＳ Ｐゴシック"/>
                <a:cs typeface="Times New Roman"/>
              </a:rPr>
              <a:t>向けた</a:t>
            </a:r>
            <a:r>
              <a:rPr lang="ja-JP" altLang="ja-JP" sz="2000" kern="100" dirty="0">
                <a:solidFill>
                  <a:srgbClr val="FF0000"/>
                </a:solidFill>
                <a:latin typeface="ＭＳ Ｐゴシック"/>
                <a:cs typeface="Times New Roman"/>
              </a:rPr>
              <a:t>第一歩</a:t>
            </a:r>
            <a:r>
              <a:rPr lang="ja-JP" altLang="ja-JP" sz="2000" kern="100" dirty="0">
                <a:solidFill>
                  <a:srgbClr val="000000"/>
                </a:solidFill>
                <a:latin typeface="ＭＳ Ｐゴシック"/>
                <a:cs typeface="Times New Roman"/>
              </a:rPr>
              <a:t>と</a:t>
            </a:r>
            <a:r>
              <a:rPr lang="ja-JP" altLang="en-US" sz="2000" kern="100" dirty="0">
                <a:solidFill>
                  <a:srgbClr val="000000"/>
                </a:solidFill>
                <a:latin typeface="ＭＳ Ｐゴシック"/>
                <a:cs typeface="Times New Roman"/>
              </a:rPr>
              <a:t>位置づけられた。</a:t>
            </a:r>
            <a:endParaRPr lang="en-US" altLang="ja-JP" sz="2000" kern="100" dirty="0">
              <a:solidFill>
                <a:srgbClr val="000000"/>
              </a:solidFill>
              <a:latin typeface="ＭＳ Ｐゴシック"/>
              <a:cs typeface="Times New Roman"/>
            </a:endParaRPr>
          </a:p>
          <a:p>
            <a:pPr algn="just" fontAlgn="base">
              <a:lnSpc>
                <a:spcPts val="2400"/>
              </a:lnSpc>
              <a:spcBef>
                <a:spcPct val="0"/>
              </a:spcBef>
              <a:defRPr/>
            </a:pPr>
            <a:r>
              <a:rPr lang="ja-JP" altLang="en-US" sz="2000" kern="100" dirty="0">
                <a:solidFill>
                  <a:srgbClr val="000000"/>
                </a:solidFill>
                <a:latin typeface="ＭＳ Ｐゴシック"/>
                <a:cs typeface="Times New Roman"/>
              </a:rPr>
              <a:t>○　さらに、次回以降</a:t>
            </a:r>
            <a:r>
              <a:rPr lang="ja-JP" altLang="ja-JP" sz="2000" kern="100" dirty="0">
                <a:solidFill>
                  <a:srgbClr val="000000"/>
                </a:solidFill>
                <a:latin typeface="ＭＳ Ｐゴシック"/>
                <a:cs typeface="Times New Roman"/>
              </a:rPr>
              <a:t>、引き続き２０２５年の姿として描かれた病院・病床</a:t>
            </a:r>
            <a:r>
              <a:rPr lang="ja-JP" altLang="ja-JP" sz="2000" kern="100" dirty="0" smtClean="0">
                <a:solidFill>
                  <a:srgbClr val="000000"/>
                </a:solidFill>
                <a:latin typeface="ＭＳ Ｐゴシック"/>
                <a:cs typeface="Times New Roman"/>
              </a:rPr>
              <a:t>機能の</a:t>
            </a:r>
            <a:endParaRPr lang="en-US" altLang="ja-JP" sz="2000" kern="100" dirty="0" smtClean="0">
              <a:solidFill>
                <a:srgbClr val="000000"/>
              </a:solidFill>
              <a:latin typeface="ＭＳ Ｐゴシック"/>
              <a:cs typeface="Times New Roman"/>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分化</a:t>
            </a:r>
            <a:r>
              <a:rPr lang="ja-JP" altLang="ja-JP" sz="2000" kern="100" dirty="0">
                <a:solidFill>
                  <a:srgbClr val="000000"/>
                </a:solidFill>
                <a:latin typeface="ＭＳ Ｐゴシック"/>
                <a:cs typeface="Times New Roman"/>
              </a:rPr>
              <a:t>・強化と連携、在宅医療の充実、重点化・効率化等の推進等に</a:t>
            </a:r>
            <a:r>
              <a:rPr lang="ja-JP" altLang="ja-JP" sz="2000" kern="100" dirty="0" smtClean="0">
                <a:solidFill>
                  <a:srgbClr val="000000"/>
                </a:solidFill>
                <a:latin typeface="ＭＳ Ｐゴシック"/>
                <a:cs typeface="Times New Roman"/>
              </a:rPr>
              <a:t>取り組んで</a:t>
            </a:r>
            <a:r>
              <a:rPr lang="ja-JP" altLang="ja-JP" sz="2000" kern="100" dirty="0" err="1" smtClean="0">
                <a:solidFill>
                  <a:srgbClr val="000000"/>
                </a:solidFill>
                <a:latin typeface="ＭＳ Ｐゴシック"/>
                <a:cs typeface="Times New Roman"/>
              </a:rPr>
              <a:t>い</a:t>
            </a:r>
            <a:endParaRPr lang="en-US" altLang="ja-JP" sz="2000" kern="100" dirty="0" smtClean="0">
              <a:solidFill>
                <a:srgbClr val="000000"/>
              </a:solidFill>
              <a:latin typeface="ＭＳ Ｐゴシック"/>
              <a:cs typeface="Times New Roman"/>
            </a:endParaRPr>
          </a:p>
          <a:p>
            <a:pPr algn="just" fontAlgn="base">
              <a:lnSpc>
                <a:spcPts val="2400"/>
              </a:lnSpc>
              <a:spcBef>
                <a:spcPct val="0"/>
              </a:spcBef>
              <a:defRPr/>
            </a:pPr>
            <a:r>
              <a:rPr lang="en-US" altLang="ja-JP" sz="2000" kern="100" dirty="0">
                <a:solidFill>
                  <a:srgbClr val="000000"/>
                </a:solidFill>
                <a:latin typeface="ＭＳ Ｐゴシック"/>
                <a:cs typeface="Times New Roman"/>
              </a:rPr>
              <a:t> </a:t>
            </a:r>
            <a:r>
              <a:rPr lang="en-US" altLang="ja-JP" sz="2000" kern="100" dirty="0" smtClean="0">
                <a:solidFill>
                  <a:srgbClr val="000000"/>
                </a:solidFill>
                <a:latin typeface="ＭＳ Ｐゴシック"/>
                <a:cs typeface="Times New Roman"/>
              </a:rPr>
              <a:t>  </a:t>
            </a:r>
            <a:r>
              <a:rPr lang="ja-JP" altLang="ja-JP" sz="2000" kern="100" dirty="0" smtClean="0">
                <a:solidFill>
                  <a:srgbClr val="000000"/>
                </a:solidFill>
                <a:latin typeface="ＭＳ Ｐゴシック"/>
                <a:cs typeface="Times New Roman"/>
              </a:rPr>
              <a:t>く</a:t>
            </a:r>
            <a:r>
              <a:rPr lang="ja-JP" altLang="ja-JP" sz="2000" kern="100" dirty="0">
                <a:solidFill>
                  <a:srgbClr val="000000"/>
                </a:solidFill>
                <a:latin typeface="ＭＳ Ｐゴシック"/>
                <a:cs typeface="Times New Roman"/>
              </a:rPr>
              <a:t>必要がある</a:t>
            </a:r>
            <a:r>
              <a:rPr lang="ja-JP" altLang="en-US" sz="2000" kern="100" dirty="0">
                <a:solidFill>
                  <a:srgbClr val="000000"/>
                </a:solidFill>
                <a:latin typeface="ＭＳ Ｐゴシック"/>
                <a:cs typeface="Times New Roman"/>
              </a:rPr>
              <a:t>とされた</a:t>
            </a:r>
            <a:r>
              <a:rPr lang="ja-JP" altLang="ja-JP" sz="2000" kern="100" dirty="0">
                <a:solidFill>
                  <a:srgbClr val="000000"/>
                </a:solidFill>
                <a:latin typeface="ＭＳ Ｐゴシック"/>
                <a:cs typeface="Times New Roman"/>
              </a:rPr>
              <a:t>。</a:t>
            </a:r>
            <a:endParaRPr lang="en-US" altLang="ja-JP" sz="2000" kern="100" dirty="0">
              <a:solidFill>
                <a:srgbClr val="000000"/>
              </a:solidFill>
              <a:latin typeface="ＭＳ Ｐゴシック"/>
              <a:cs typeface="Times New Roman"/>
            </a:endParaRPr>
          </a:p>
          <a:p>
            <a:pPr algn="just" fontAlgn="base">
              <a:spcBef>
                <a:spcPct val="0"/>
              </a:spcBef>
              <a:defRPr/>
            </a:pPr>
            <a:r>
              <a:rPr lang="en-US" altLang="ja-JP" b="1" kern="100" dirty="0">
                <a:solidFill>
                  <a:srgbClr val="0066FF"/>
                </a:solidFill>
                <a:latin typeface="ＭＳ Ｐゴシック"/>
                <a:cs typeface="Times New Roman"/>
              </a:rPr>
              <a:t>〔</a:t>
            </a:r>
            <a:r>
              <a:rPr lang="ja-JP" altLang="en-US" b="1" kern="100" dirty="0">
                <a:solidFill>
                  <a:srgbClr val="0066FF"/>
                </a:solidFill>
                <a:latin typeface="ＭＳ Ｐゴシック"/>
                <a:cs typeface="Times New Roman"/>
              </a:rPr>
              <a:t>２０１２年～２０２５年</a:t>
            </a:r>
            <a:r>
              <a:rPr lang="en-US" altLang="ja-JP" b="1" kern="100" dirty="0">
                <a:solidFill>
                  <a:srgbClr val="0066FF"/>
                </a:solidFill>
                <a:latin typeface="ＭＳ Ｐゴシック"/>
                <a:cs typeface="Times New Roman"/>
              </a:rPr>
              <a:t>〕</a:t>
            </a:r>
          </a:p>
          <a:p>
            <a:pPr algn="just" fontAlgn="base">
              <a:spcBef>
                <a:spcPct val="0"/>
              </a:spcBef>
              <a:defRPr/>
            </a:pPr>
            <a:r>
              <a:rPr lang="ja-JP" altLang="en-US" sz="1700" b="1" kern="100" dirty="0">
                <a:solidFill>
                  <a:srgbClr val="0066FF"/>
                </a:solidFill>
                <a:latin typeface="ＭＳ Ｐゴシック"/>
                <a:cs typeface="Times New Roman"/>
              </a:rPr>
              <a:t>　</a:t>
            </a:r>
            <a:r>
              <a:rPr lang="ja-JP" altLang="en-US" sz="1700" b="1" kern="100" spc="-100" dirty="0">
                <a:solidFill>
                  <a:srgbClr val="0066FF"/>
                </a:solidFill>
                <a:latin typeface="ＭＳ Ｐゴシック"/>
                <a:cs typeface="Times New Roman"/>
              </a:rPr>
              <a:t>医療と介護の同時改定：３回、診療報酬改定</a:t>
            </a:r>
            <a:r>
              <a:rPr lang="ja-JP" altLang="en-US" sz="1700" b="1" kern="100" spc="-100" dirty="0" smtClean="0">
                <a:solidFill>
                  <a:srgbClr val="0066FF"/>
                </a:solidFill>
                <a:latin typeface="ＭＳ Ｐゴシック"/>
                <a:cs typeface="Times New Roman"/>
              </a:rPr>
              <a:t>：７回</a:t>
            </a:r>
            <a:r>
              <a:rPr lang="ja-JP" altLang="en-US" sz="1700" b="1" kern="100" spc="-100" dirty="0">
                <a:solidFill>
                  <a:srgbClr val="0066FF"/>
                </a:solidFill>
                <a:latin typeface="ＭＳ Ｐゴシック"/>
                <a:cs typeface="Times New Roman"/>
              </a:rPr>
              <a:t>、介護報酬改定</a:t>
            </a:r>
            <a:r>
              <a:rPr lang="ja-JP" altLang="en-US" sz="1700" b="1" kern="100" spc="-100" dirty="0" smtClean="0">
                <a:solidFill>
                  <a:srgbClr val="0066FF"/>
                </a:solidFill>
                <a:latin typeface="ＭＳ Ｐゴシック"/>
                <a:cs typeface="Times New Roman"/>
              </a:rPr>
              <a:t>：５回</a:t>
            </a:r>
            <a:r>
              <a:rPr lang="ja-JP" altLang="en-US" sz="1700" b="1" kern="100" spc="-100" dirty="0">
                <a:solidFill>
                  <a:srgbClr val="0066FF"/>
                </a:solidFill>
                <a:latin typeface="ＭＳ Ｐゴシック"/>
                <a:cs typeface="Times New Roman"/>
              </a:rPr>
              <a:t>（介護保険事業計画（第５～８期））、</a:t>
            </a:r>
            <a:r>
              <a:rPr lang="ja-JP" altLang="en-US" sz="1700" b="1" kern="100" dirty="0">
                <a:solidFill>
                  <a:srgbClr val="0066FF"/>
                </a:solidFill>
                <a:latin typeface="ＭＳ Ｐゴシック"/>
                <a:cs typeface="Times New Roman"/>
              </a:rPr>
              <a:t>医療計画の見直し：３回（医療法改正）</a:t>
            </a:r>
            <a:endParaRPr lang="en-US" altLang="ja-JP" sz="1700" b="1" kern="100" dirty="0">
              <a:solidFill>
                <a:srgbClr val="0066FF"/>
              </a:solidFill>
              <a:latin typeface="ＭＳ Ｐゴシック"/>
              <a:cs typeface="Times New Roman"/>
            </a:endParaRPr>
          </a:p>
        </p:txBody>
      </p:sp>
      <p:sp>
        <p:nvSpPr>
          <p:cNvPr id="164869" name="テキスト ボックス 5"/>
          <p:cNvSpPr txBox="1">
            <a:spLocks noChangeArrowheads="1"/>
          </p:cNvSpPr>
          <p:nvPr/>
        </p:nvSpPr>
        <p:spPr bwMode="auto">
          <a:xfrm>
            <a:off x="748112" y="260354"/>
            <a:ext cx="8590359" cy="523875"/>
          </a:xfrm>
          <a:prstGeom prst="rect">
            <a:avLst/>
          </a:prstGeom>
          <a:solidFill>
            <a:srgbClr val="FF0000">
              <a:alpha val="34901"/>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fontAlgn="base" hangingPunct="1">
              <a:spcBef>
                <a:spcPct val="0"/>
              </a:spcBef>
              <a:spcAft>
                <a:spcPct val="0"/>
              </a:spcAft>
              <a:buFontTx/>
              <a:buNone/>
            </a:pPr>
            <a:r>
              <a:rPr lang="ja-JP" altLang="en-US" sz="2800" smtClean="0">
                <a:solidFill>
                  <a:srgbClr val="000000"/>
                </a:solidFill>
                <a:latin typeface="HG創英角ｺﾞｼｯｸUB" pitchFamily="49" charset="-128"/>
                <a:ea typeface="HG創英角ｺﾞｼｯｸUB" pitchFamily="49" charset="-128"/>
              </a:rPr>
              <a:t>平成２６年度診療報酬改定のポイント①</a:t>
            </a:r>
            <a:endParaRPr lang="en-US" altLang="ja-JP" sz="2800" smtClean="0">
              <a:solidFill>
                <a:srgbClr val="000000"/>
              </a:solidFill>
              <a:latin typeface="HG創英角ｺﾞｼｯｸUB" pitchFamily="49" charset="-128"/>
              <a:ea typeface="HG創英角ｺﾞｼｯｸUB" pitchFamily="49" charset="-128"/>
            </a:endParaRPr>
          </a:p>
        </p:txBody>
      </p:sp>
      <p:sp>
        <p:nvSpPr>
          <p:cNvPr id="7" name="Text Box 5"/>
          <p:cNvSpPr txBox="1">
            <a:spLocks noChangeArrowheads="1"/>
          </p:cNvSpPr>
          <p:nvPr/>
        </p:nvSpPr>
        <p:spPr bwMode="auto">
          <a:xfrm>
            <a:off x="541743" y="4450348"/>
            <a:ext cx="8992790" cy="2092881"/>
          </a:xfrm>
          <a:prstGeom prst="rect">
            <a:avLst/>
          </a:prstGeom>
          <a:solidFill>
            <a:srgbClr val="FF0000">
              <a:alpha val="10000"/>
            </a:srgbClr>
          </a:solidFill>
          <a:ln w="22225">
            <a:solidFill>
              <a:schemeClr val="tx1"/>
            </a:solidFill>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fontAlgn="base">
              <a:lnSpc>
                <a:spcPts val="2600"/>
              </a:lnSpc>
              <a:defRPr/>
            </a:pPr>
            <a:r>
              <a:rPr lang="ja-JP" altLang="en-US" sz="2000" dirty="0">
                <a:solidFill>
                  <a:srgbClr val="000000"/>
                </a:solidFill>
                <a:latin typeface="ＭＳ Ｐゴシック"/>
              </a:rPr>
              <a:t>○　社会保障・税一体改革において、消費税率を引上げ、その財源を活用し、</a:t>
            </a:r>
            <a:endParaRPr lang="en-US" altLang="ja-JP" sz="2000" dirty="0">
              <a:solidFill>
                <a:srgbClr val="000000"/>
              </a:solidFill>
              <a:latin typeface="ＭＳ Ｐゴシック"/>
            </a:endParaRPr>
          </a:p>
          <a:p>
            <a:pPr algn="just" fontAlgn="base">
              <a:lnSpc>
                <a:spcPts val="2600"/>
              </a:lnSpc>
              <a:defRPr/>
            </a:pPr>
            <a:r>
              <a:rPr lang="en-US" altLang="ja-JP" sz="2000" dirty="0">
                <a:solidFill>
                  <a:srgbClr val="000000"/>
                </a:solidFill>
                <a:latin typeface="ＭＳ Ｐゴシック"/>
              </a:rPr>
              <a:t>   </a:t>
            </a:r>
            <a:r>
              <a:rPr lang="ja-JP" altLang="en-US" sz="2000" dirty="0">
                <a:solidFill>
                  <a:srgbClr val="000000"/>
                </a:solidFill>
                <a:latin typeface="ＭＳ Ｐゴシック"/>
              </a:rPr>
              <a:t>医療サービスの機能強化と、同時に重点化・効率化に取り組み、</a:t>
            </a:r>
            <a:r>
              <a:rPr lang="ja-JP" altLang="en-US" sz="2000" dirty="0" smtClean="0">
                <a:solidFill>
                  <a:srgbClr val="000000"/>
                </a:solidFill>
                <a:latin typeface="ＭＳ Ｐゴシック"/>
              </a:rPr>
              <a:t>２０２５</a:t>
            </a:r>
            <a:endParaRPr lang="en-US" altLang="ja-JP" sz="2000" dirty="0" smtClean="0">
              <a:solidFill>
                <a:srgbClr val="000000"/>
              </a:solidFill>
              <a:latin typeface="ＭＳ Ｐゴシック"/>
            </a:endParaRPr>
          </a:p>
          <a:p>
            <a:pPr algn="just" fontAlgn="base">
              <a:lnSpc>
                <a:spcPts val="2600"/>
              </a:lnSpc>
              <a:defRPr/>
            </a:pP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（平成３７）年に向けて医療提供体制の再構築、地域包括ケアシステムの構築を</a:t>
            </a:r>
            <a:endParaRPr lang="en-US" altLang="ja-JP" sz="2000" dirty="0" smtClean="0">
              <a:solidFill>
                <a:srgbClr val="000000"/>
              </a:solidFill>
              <a:latin typeface="ＭＳ Ｐゴシック"/>
            </a:endParaRPr>
          </a:p>
          <a:p>
            <a:pPr algn="just" fontAlgn="base">
              <a:lnSpc>
                <a:spcPts val="2600"/>
              </a:lnSpc>
              <a:defRPr/>
            </a:pP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図る</a:t>
            </a:r>
            <a:r>
              <a:rPr lang="ja-JP" altLang="en-US" sz="2000" dirty="0">
                <a:solidFill>
                  <a:srgbClr val="FF0000"/>
                </a:solidFill>
                <a:latin typeface="ＭＳ Ｐゴシック"/>
              </a:rPr>
              <a:t>“改革の第二歩目”</a:t>
            </a:r>
            <a:r>
              <a:rPr lang="ja-JP" altLang="en-US" sz="2000" dirty="0">
                <a:solidFill>
                  <a:srgbClr val="000000"/>
                </a:solidFill>
                <a:latin typeface="ＭＳ Ｐゴシック"/>
              </a:rPr>
              <a:t>となるはずが、消費税率引上げに伴い</a:t>
            </a:r>
            <a:r>
              <a:rPr lang="ja-JP" altLang="en-US" sz="2000" dirty="0" smtClean="0">
                <a:solidFill>
                  <a:srgbClr val="000000"/>
                </a:solidFill>
                <a:latin typeface="ＭＳ Ｐゴシック"/>
              </a:rPr>
              <a:t>国民の</a:t>
            </a:r>
            <a:r>
              <a:rPr lang="ja-JP" altLang="en-US" sz="2000" dirty="0">
                <a:solidFill>
                  <a:srgbClr val="000000"/>
                </a:solidFill>
                <a:latin typeface="ＭＳ Ｐゴシック"/>
              </a:rPr>
              <a:t>負担増</a:t>
            </a:r>
            <a:r>
              <a:rPr lang="ja-JP" altLang="en-US" sz="2000" dirty="0" smtClean="0">
                <a:solidFill>
                  <a:srgbClr val="000000"/>
                </a:solidFill>
                <a:latin typeface="ＭＳ Ｐゴシック"/>
              </a:rPr>
              <a:t>が</a:t>
            </a:r>
            <a:endParaRPr lang="en-US" altLang="ja-JP" sz="2000" dirty="0" smtClean="0">
              <a:solidFill>
                <a:srgbClr val="000000"/>
              </a:solidFill>
              <a:latin typeface="ＭＳ Ｐゴシック"/>
            </a:endParaRPr>
          </a:p>
          <a:p>
            <a:pPr algn="just" fontAlgn="base">
              <a:lnSpc>
                <a:spcPts val="2600"/>
              </a:lnSpc>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考慮</a:t>
            </a:r>
            <a:r>
              <a:rPr lang="ja-JP" altLang="en-US" sz="2000" dirty="0">
                <a:solidFill>
                  <a:srgbClr val="000000"/>
                </a:solidFill>
                <a:latin typeface="ＭＳ Ｐゴシック"/>
              </a:rPr>
              <a:t>され、診療報酬は少ない財源の中での改革と</a:t>
            </a:r>
            <a:r>
              <a:rPr lang="ja-JP" altLang="en-US" sz="2000" dirty="0" smtClean="0">
                <a:solidFill>
                  <a:srgbClr val="000000"/>
                </a:solidFill>
                <a:latin typeface="ＭＳ Ｐゴシック"/>
              </a:rPr>
              <a:t>ならざるを得なかった。</a:t>
            </a:r>
            <a:endParaRPr lang="en-US" altLang="ja-JP" sz="2000" dirty="0" smtClean="0">
              <a:solidFill>
                <a:srgbClr val="000000"/>
              </a:solidFill>
              <a:latin typeface="ＭＳ Ｐゴシック"/>
            </a:endParaRPr>
          </a:p>
          <a:p>
            <a:pPr algn="just" fontAlgn="base">
              <a:lnSpc>
                <a:spcPts val="2600"/>
              </a:lnSpc>
              <a:defRPr/>
            </a:pPr>
            <a:r>
              <a:rPr lang="en-US" altLang="ja-JP" sz="2000" dirty="0">
                <a:solidFill>
                  <a:srgbClr val="000000"/>
                </a:solidFill>
                <a:latin typeface="ＭＳ Ｐゴシック"/>
              </a:rPr>
              <a:t> </a:t>
            </a:r>
            <a:r>
              <a:rPr lang="en-US" altLang="ja-JP" sz="2000" dirty="0" smtClean="0">
                <a:solidFill>
                  <a:srgbClr val="000000"/>
                </a:solidFill>
                <a:latin typeface="ＭＳ Ｐゴシック"/>
              </a:rPr>
              <a:t>  </a:t>
            </a:r>
            <a:r>
              <a:rPr lang="ja-JP" altLang="en-US" sz="2000" dirty="0" smtClean="0">
                <a:solidFill>
                  <a:srgbClr val="000000"/>
                </a:solidFill>
                <a:latin typeface="ＭＳ Ｐゴシック"/>
              </a:rPr>
              <a:t>その</a:t>
            </a:r>
            <a:r>
              <a:rPr lang="ja-JP" altLang="en-US" sz="2000" dirty="0">
                <a:solidFill>
                  <a:srgbClr val="000000"/>
                </a:solidFill>
                <a:latin typeface="ＭＳ Ｐゴシック"/>
              </a:rPr>
              <a:t>中で精一杯の対応をした。</a:t>
            </a:r>
            <a:endParaRPr lang="en-US" altLang="ja-JP" sz="2000" dirty="0">
              <a:solidFill>
                <a:srgbClr val="000000"/>
              </a:solidFill>
              <a:latin typeface="ＭＳ Ｐゴシック"/>
            </a:endParaRPr>
          </a:p>
        </p:txBody>
      </p:sp>
      <p:sp>
        <p:nvSpPr>
          <p:cNvPr id="8" name="Rectangle 4"/>
          <p:cNvSpPr>
            <a:spLocks noChangeArrowheads="1"/>
          </p:cNvSpPr>
          <p:nvPr/>
        </p:nvSpPr>
        <p:spPr bwMode="auto">
          <a:xfrm>
            <a:off x="546898" y="879475"/>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平成２４度改定</a:t>
            </a:r>
            <a:endParaRPr lang="en-US" altLang="ja-JP" sz="2200" b="1" kern="0" dirty="0" smtClean="0">
              <a:solidFill>
                <a:srgbClr val="000000"/>
              </a:solidFill>
            </a:endParaRPr>
          </a:p>
        </p:txBody>
      </p:sp>
      <p:sp>
        <p:nvSpPr>
          <p:cNvPr id="9" name="Rectangle 4"/>
          <p:cNvSpPr>
            <a:spLocks noChangeArrowheads="1"/>
          </p:cNvSpPr>
          <p:nvPr/>
        </p:nvSpPr>
        <p:spPr bwMode="auto">
          <a:xfrm>
            <a:off x="546898" y="4075113"/>
            <a:ext cx="2221971" cy="374650"/>
          </a:xfrm>
          <a:prstGeom prst="rect">
            <a:avLst/>
          </a:prstGeom>
          <a:solidFill>
            <a:srgbClr val="FFFF00">
              <a:alpha val="45097"/>
            </a:srgbClr>
          </a:solidFill>
          <a:ln w="22225">
            <a:solidFill>
              <a:srgbClr val="000000"/>
            </a:solidFill>
            <a:miter lim="800000"/>
            <a:headEnd/>
            <a:tailEnd/>
          </a:ln>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FontTx/>
              <a:buNone/>
              <a:defRPr/>
            </a:pPr>
            <a:r>
              <a:rPr lang="ja-JP" altLang="en-US" sz="2200" b="1" kern="0" dirty="0" smtClean="0">
                <a:solidFill>
                  <a:srgbClr val="000000"/>
                </a:solidFill>
              </a:rPr>
              <a:t>平成２６度改定</a:t>
            </a:r>
            <a:endParaRPr lang="en-US" altLang="ja-JP" sz="2200" b="1" kern="0" dirty="0" smtClean="0">
              <a:solidFill>
                <a:srgbClr val="000000"/>
              </a:solidFill>
            </a:endParaRPr>
          </a:p>
        </p:txBody>
      </p:sp>
      <p:sp>
        <p:nvSpPr>
          <p:cNvPr id="11" name="スライド番号プレースホルダー 2"/>
          <p:cNvSpPr txBox="1">
            <a:spLocks/>
          </p:cNvSpPr>
          <p:nvPr/>
        </p:nvSpPr>
        <p:spPr>
          <a:xfrm>
            <a:off x="7682160" y="65922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baseline="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2927FFD-3D24-4EC2-AEC8-E83A8D96C0AC}" type="slidenum">
              <a:rPr kumimoji="1" lang="ja-JP" altLang="en-US" sz="1800" b="0" i="0" u="none" strike="noStrike" kern="1200" cap="none" spc="0" normalizeH="0" baseline="0" noProof="0" smtClean="0">
                <a:ln>
                  <a:noFill/>
                </a:ln>
                <a:solidFill>
                  <a:prstClr val="black"/>
                </a:solidFill>
                <a:effectLst/>
                <a:uLnTx/>
                <a:uFillTx/>
                <a:latin typeface="Arial"/>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prstClr val="black"/>
              </a:solidFill>
              <a:effectLst/>
              <a:uLnTx/>
              <a:uFillTx/>
              <a:latin typeface="Arial"/>
              <a:ea typeface="ＭＳ Ｐゴシック"/>
            </a:endParaRPr>
          </a:p>
        </p:txBody>
      </p:sp>
    </p:spTree>
    <p:extLst>
      <p:ext uri="{BB962C8B-B14F-4D97-AF65-F5344CB8AC3E}">
        <p14:creationId xmlns:p14="http://schemas.microsoft.com/office/powerpoint/2010/main" xmlns="" val="257168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2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9214</TotalTime>
  <Words>12255</Words>
  <Application>Microsoft Office PowerPoint</Application>
  <PresentationFormat>A4 210 x 297 mm</PresentationFormat>
  <Paragraphs>2501</Paragraphs>
  <Slides>84</Slides>
  <Notes>79</Notes>
  <HiddenSlides>0</HiddenSlides>
  <MMClips>0</MMClips>
  <ScaleCrop>false</ScaleCrop>
  <HeadingPairs>
    <vt:vector size="4" baseType="variant">
      <vt:variant>
        <vt:lpstr>テーマ</vt:lpstr>
      </vt:variant>
      <vt:variant>
        <vt:i4>26</vt:i4>
      </vt:variant>
      <vt:variant>
        <vt:lpstr>スライド タイトル</vt:lpstr>
      </vt:variant>
      <vt:variant>
        <vt:i4>84</vt:i4>
      </vt:variant>
    </vt:vector>
  </HeadingPairs>
  <TitlesOfParts>
    <vt:vector size="110" baseType="lpstr">
      <vt:lpstr>標準デザイン</vt:lpstr>
      <vt:lpstr>1_Office テーマ</vt:lpstr>
      <vt:lpstr>13_Office ​​テーマ</vt:lpstr>
      <vt:lpstr>20_標準デザイン</vt:lpstr>
      <vt:lpstr>6_標準デザイン</vt:lpstr>
      <vt:lpstr>4_Office テーマ</vt:lpstr>
      <vt:lpstr>3_標準デザイン</vt:lpstr>
      <vt:lpstr>3_Office テーマ</vt:lpstr>
      <vt:lpstr>15_Office ​​テーマ</vt:lpstr>
      <vt:lpstr>3_Office ​​テーマ</vt:lpstr>
      <vt:lpstr>14_Office テーマ</vt:lpstr>
      <vt:lpstr>6_Office テーマ</vt:lpstr>
      <vt:lpstr>7_Office テーマ</vt:lpstr>
      <vt:lpstr>8_Office テーマ</vt:lpstr>
      <vt:lpstr>9_Office テーマ</vt:lpstr>
      <vt:lpstr>10_Office テーマ</vt:lpstr>
      <vt:lpstr>11_Office テーマ</vt:lpstr>
      <vt:lpstr>16_Office テーマ</vt:lpstr>
      <vt:lpstr>1_Office ​​テーマ</vt:lpstr>
      <vt:lpstr>18_Office テーマ</vt:lpstr>
      <vt:lpstr>1_blank</vt:lpstr>
      <vt:lpstr>7_標準デザイン</vt:lpstr>
      <vt:lpstr>20_Office テーマ</vt:lpstr>
      <vt:lpstr>22_Office テーマ</vt:lpstr>
      <vt:lpstr>26_Office テーマ</vt:lpstr>
      <vt:lpstr>27_Office テーマ</vt:lpstr>
      <vt:lpstr>《神奈川県医師会 診療報酬改定伝達講習会》 平成２６年度診療報酬改定について 〔概要版〕</vt:lpstr>
      <vt:lpstr>２０２５（平成３７）年に向けた改革</vt:lpstr>
      <vt:lpstr>平成２６年度診療報酬改定</vt:lpstr>
      <vt:lpstr>スライド 4</vt:lpstr>
      <vt:lpstr>スライド 5</vt:lpstr>
      <vt:lpstr>平成２６年度診療報酬改定の基本方針</vt:lpstr>
      <vt:lpstr>平成２６年度診療報酬改定の基本方針</vt:lpstr>
      <vt:lpstr>《診療報酬・介護報酬と基金(補助金）の組合せ》</vt:lpstr>
      <vt:lpstr>スライド 9</vt:lpstr>
      <vt:lpstr>スライド 10</vt:lpstr>
      <vt:lpstr>スライド 11</vt:lpstr>
      <vt:lpstr>スライド 12</vt:lpstr>
      <vt:lpstr>スライド 13</vt:lpstr>
      <vt:lpstr>スライド 14</vt:lpstr>
      <vt:lpstr>スライド 15</vt:lpstr>
      <vt:lpstr>　１．入院医療について＜病床の機能分化＞</vt:lpstr>
      <vt:lpstr>１．入院医療について＜在宅復帰の促進＞</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【主な改定項目】</vt:lpstr>
      <vt:lpstr>【主な改定項目】</vt:lpstr>
      <vt:lpstr>【主な改定項目】</vt:lpstr>
      <vt:lpstr>スライド 31</vt:lpstr>
      <vt:lpstr>スライド 32</vt:lpstr>
      <vt:lpstr>スライド 33</vt:lpstr>
      <vt:lpstr>スライド 34</vt:lpstr>
      <vt:lpstr>主治医機能〔かかりつけ医〕の評価について</vt:lpstr>
      <vt:lpstr>スライド 36</vt:lpstr>
      <vt:lpstr>スライド 37</vt:lpstr>
      <vt:lpstr>スライド 38</vt:lpstr>
      <vt:lpstr>スライド 39</vt:lpstr>
      <vt:lpstr>スライド 40</vt:lpstr>
      <vt:lpstr>在宅医療における患者紹介等について①</vt:lpstr>
      <vt:lpstr>           保険医療機関による患者紹介料の支払いについて①</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在宅患者訪問診療の例①</vt:lpstr>
      <vt:lpstr>在宅患者訪問診療の例②</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検査の評価の見直し</vt:lpstr>
      <vt:lpstr>コンピューター断層撮影診断料の見直し</vt:lpstr>
      <vt:lpstr>スライド 67</vt:lpstr>
      <vt:lpstr>スライド 68</vt:lpstr>
      <vt:lpstr>スライド 69</vt:lpstr>
      <vt:lpstr>スライド 70</vt:lpstr>
      <vt:lpstr>スライド 71</vt:lpstr>
      <vt:lpstr>スライド 72</vt:lpstr>
      <vt:lpstr>スライド 73</vt:lpstr>
      <vt:lpstr>スライド 74</vt:lpstr>
      <vt:lpstr>スライド 75</vt:lpstr>
      <vt:lpstr>経過措置等について①</vt:lpstr>
      <vt:lpstr>経過措置等について②</vt:lpstr>
      <vt:lpstr>スライド 78</vt:lpstr>
      <vt:lpstr>経過措置等について④</vt:lpstr>
      <vt:lpstr>スライド 80</vt:lpstr>
      <vt:lpstr>スライド 81</vt:lpstr>
      <vt:lpstr>後発医薬品の使用促進策について ～後発医薬品調剤体制加算の要件見直し～</vt:lpstr>
      <vt:lpstr>調剤報酬等における適正化・合理化① ～いわゆる門前薬局の評価の見直し～</vt:lpstr>
      <vt:lpstr>スライド 84</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平成24年度診療報酬改定の概要</dc:title>
  <dc:creator>user</dc:creator>
  <cp:lastModifiedBy>t-tsubaki</cp:lastModifiedBy>
  <cp:revision>1037</cp:revision>
  <cp:lastPrinted>2014-03-04T09:06:08Z</cp:lastPrinted>
  <dcterms:created xsi:type="dcterms:W3CDTF">2014-01-22T01:52:05Z</dcterms:created>
  <dcterms:modified xsi:type="dcterms:W3CDTF">2014-03-12T08:29:22Z</dcterms:modified>
</cp:coreProperties>
</file>